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3006" y="-86600"/>
            <a:ext cx="4683737" cy="5282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9650" y="1650650"/>
            <a:ext cx="5344200" cy="19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49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Лирика Н. Н. Некрасова: народ, совесть, гражданский долг
</a:t>
            </a:r>
            <a:pPr algn="l" indent="0" marL="0">
              <a:lnSpc>
                <a:spcPct val="90000"/>
              </a:lnSpc>
              <a:buNone/>
            </a:pPr>
            <a:r>
              <a:rPr lang="en-US" sz="163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2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о народной жизни, совести и выборе
</a:t>
            </a:r>
            <a:endParaRPr lang="en-US" sz="3494" dirty="0"/>
          </a:p>
        </p:txBody>
      </p:sp>
      <p:sp>
        <p:nvSpPr>
          <p:cNvPr id="7" name="Text 1"/>
          <p:cNvSpPr txBox="1"/>
          <p:nvPr/>
        </p:nvSpPr>
        <p:spPr>
          <a:xfrm>
            <a:off x="1108325" y="4290225"/>
            <a:ext cx="4400100" cy="46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701" y="627950"/>
            <a:ext cx="3479599" cy="3999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4649725" y="1391425"/>
            <a:ext cx="4050900" cy="27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Некрасова: эпоха перемен и общественного выбора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Лирика Некрасова формировалась в России 1840–1870-х годов — в эпоху крепостного права, реформ и острой общественной дискуссии. Поэт видел в слове не только искусство, но и способ говорить о правде, долге и ответственности человека перед страной.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725" y="368350"/>
            <a:ext cx="3706800" cy="82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Биография и истоки лирических тем Некрасова
</a:t>
            </a:r>
            <a:endParaRPr lang="en-US" sz="19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757375" y="2179900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3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Молодость — столкновение с реальностью
</a:t>
            </a:r>
            <a:pPr algn="l" indent="0" marL="0">
              <a:lnSpc>
                <a:spcPct val="100000"/>
              </a:lnSpc>
              <a:buNone/>
            </a:pPr>
            <a:r>
              <a:rPr lang="en-US" sz="1103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жизни рядом с крепостными порядками показал поэту жестокость социальной несправедливости. Эти впечатления стали источником сочувствия к простому человеку и острого чувства нравственной ответственности.
</a:t>
            </a:r>
            <a:endParaRPr lang="en-US" sz="1103" dirty="0"/>
          </a:p>
        </p:txBody>
      </p:sp>
      <p:sp>
        <p:nvSpPr>
          <p:cNvPr id="10" name="Text 3"/>
          <p:cNvSpPr txBox="1"/>
          <p:nvPr/>
        </p:nvSpPr>
        <p:spPr>
          <a:xfrm>
            <a:off x="5187325" y="895750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3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1821 — рождение и ранние годы
</a:t>
            </a:r>
            <a:pPr algn="l" indent="0" marL="0">
              <a:lnSpc>
                <a:spcPct val="100000"/>
              </a:lnSpc>
              <a:buNone/>
            </a:pPr>
            <a:r>
              <a:rPr lang="en-US" sz="1103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Некрасов родился в 1821 году в Немирове, а детство и юность провёл в Ярославской губернии. Ранние наблюдения за помещичьим бытом и крестьянской жизнью определили его интерес к народной теме.
</a:t>
            </a:r>
            <a:endParaRPr lang="en-US" sz="1103" dirty="0"/>
          </a:p>
        </p:txBody>
      </p:sp>
      <p:sp>
        <p:nvSpPr>
          <p:cNvPr id="11" name="Text 4"/>
          <p:cNvSpPr txBox="1"/>
          <p:nvPr/>
        </p:nvSpPr>
        <p:spPr>
          <a:xfrm>
            <a:off x="5187325" y="3499050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3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Литературная работа — путь к гражданской поэзии
</a:t>
            </a:r>
            <a:pPr algn="l" indent="0" marL="0">
              <a:lnSpc>
                <a:spcPct val="100000"/>
              </a:lnSpc>
              <a:buNone/>
            </a:pPr>
            <a:r>
              <a:rPr lang="en-US" sz="1103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редактором и издателем усилила в его творчестве мотивы труда, боли и служения читателю. Некрасов всё яснее воспринимал поэзию как форму общественного участия.
</a:t>
            </a:r>
            <a:endParaRPr lang="en-US" sz="110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 как главный герой лирики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51642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Некрасова народ — не безликая толпа, а носитель исторической правды и человеческого достоинства. Поэт показывает в нём внутреннюю силу, терпение и способность сохранять нравственную высоту.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384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его стихов близок живой народной речи: в нём слышны песенные интонации, причитания, пословицы и разговорные обороты. Благодаря этому картина деревенской жизни звучит убедительно и зримо.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6418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тема у Некрасова включает тяжёлый труд, бедность, бесправие, семейные трагедии и постоянную борьбу за выживание. Личное страдание всегда раскрывается как часть общей судьбы России.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587" y="1026568"/>
            <a:ext cx="2458500" cy="1675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42787" y="1026568"/>
            <a:ext cx="2458500" cy="167581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2987" y="1026568"/>
            <a:ext cx="2458500" cy="167581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2525" y="238425"/>
            <a:ext cx="7998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A0A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в лирике Некрасова: путь, судьба, движение истории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7425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у Некрасова часто начинается с простого бытового образа — саней, ямщика, снежной равнины. Но за этой картиной сразу возникает ощущение трудного и бесконечного пути, который проходит народ.
</a:t>
            </a:r>
            <a:endParaRPr lang="en-US" sz="940" dirty="0"/>
          </a:p>
        </p:txBody>
      </p:sp>
      <p:sp>
        <p:nvSpPr>
          <p:cNvPr id="12" name="Text 3"/>
          <p:cNvSpPr txBox="1"/>
          <p:nvPr/>
        </p:nvSpPr>
        <p:spPr>
          <a:xfrm>
            <a:off x="7425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Зимний путь и ямщик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5127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странника помогает поэту говорить о внутреннем поиске, сомнении и надежде. Человек в дороге словно задаёт России главный вопрос: куда она идёт и какой ценой даётся движение вперёд.
</a:t>
            </a:r>
            <a:endParaRPr lang="en-US" sz="934" dirty="0"/>
          </a:p>
        </p:txBody>
      </p:sp>
      <p:sp>
        <p:nvSpPr>
          <p:cNvPr id="14" name="Text 5"/>
          <p:cNvSpPr txBox="1"/>
          <p:nvPr/>
        </p:nvSpPr>
        <p:spPr>
          <a:xfrm>
            <a:off x="35127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Странник и поиск правды
</a:t>
            </a:r>
            <a:endParaRPr lang="en-US" sz="1375" dirty="0"/>
          </a:p>
        </p:txBody>
      </p:sp>
      <p:sp>
        <p:nvSpPr>
          <p:cNvPr id="15" name="Text 6"/>
          <p:cNvSpPr txBox="1"/>
          <p:nvPr/>
        </p:nvSpPr>
        <p:spPr>
          <a:xfrm>
            <a:off x="62829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8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поэтическом мире Некрасова дорога может означать и исторический прогресс. Железная дорога соединяет страны и города, но одновременно напоминает о тяжёлом труде тех, чьими руками строится будущее.
</a:t>
            </a:r>
            <a:endParaRPr lang="en-US" sz="918" dirty="0"/>
          </a:p>
        </p:txBody>
      </p:sp>
      <p:sp>
        <p:nvSpPr>
          <p:cNvPr id="16" name="Text 7"/>
          <p:cNvSpPr txBox="1"/>
          <p:nvPr/>
        </p:nvSpPr>
        <p:spPr>
          <a:xfrm>
            <a:off x="62829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Железная дорога как знак эпохи
</a:t>
            </a:r>
            <a:endParaRPr lang="en-US" sz="137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крестьянского страдания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2098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стихотворениях Некрасова бедность показана не как отвлечённое состояние, а как ежедневная реальность семьи, лишённой защиты, земли, свободы и уверенности в завтрашнем дне.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22463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обращается к сюжетам унижения и бесправия: человек оказывается зависим от чиновной власти, чужой милости и жестоких социальных порядков, которые ломают судьбы без громких событий.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350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частная трагедия у Некрасова приобретает общественный смысл. Личная боль героя или героини заставляет читателя увидеть более широкую картину народного несчастья.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8476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таких стихах сочувствие сочетается с нравственным протестом. Поэт не только жалеет страдающего человека, но и прямо показывает причины его беды.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2612" y="1529617"/>
            <a:ext cx="220800" cy="1962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12313" y="1539430"/>
            <a:ext cx="220800" cy="1766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02000" y="1539430"/>
            <a:ext cx="220800" cy="17664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6100" y="1517350"/>
            <a:ext cx="220800" cy="2208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629025" y="349825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Гражданская лирика и образ поэта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13" name="Text 2"/>
          <p:cNvSpPr txBox="1"/>
          <p:nvPr/>
        </p:nvSpPr>
        <p:spPr>
          <a:xfrm>
            <a:off x="6935550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произведения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6935550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«Поэт и гражданин» и «Элегия» особенно ясно раскрывают темы долга, совести, служения народу и верности правде, без которой невозможна подлинная поэзия.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825250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Служение обществу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825250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о гражданском долге поэт выступает не наблюдателем, а участником общественной жизни. Его позиция связана с защитой достоинства простого человека.
</a:t>
            </a:r>
            <a:endParaRPr lang="en-US" sz="1151" dirty="0"/>
          </a:p>
        </p:txBody>
      </p:sp>
      <p:sp>
        <p:nvSpPr>
          <p:cNvPr id="17" name="Text 6"/>
          <p:cNvSpPr txBox="1"/>
          <p:nvPr/>
        </p:nvSpPr>
        <p:spPr>
          <a:xfrm>
            <a:off x="2714938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Совесть как мерило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2714938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гражданской лирики стоит нравственный выбор. Поэт оценивается не талантом только, а способностью говорить правду и сохранять внутреннюю честность.
</a:t>
            </a:r>
            <a:endParaRPr lang="en-US" sz="1173" dirty="0"/>
          </a:p>
        </p:txBody>
      </p:sp>
      <p:sp>
        <p:nvSpPr>
          <p:cNvPr id="19" name="Text 8"/>
          <p:cNvSpPr txBox="1"/>
          <p:nvPr/>
        </p:nvSpPr>
        <p:spPr>
          <a:xfrm>
            <a:off x="599038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и ответственность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99038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Некрасов утверждает: поэт не вправе быть равнодушным. Его слово должно откликаться на страдание народа и на острые вопросы времени.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Женские образы в лирике Некрасова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477600" y="1861925"/>
            <a:ext cx="25008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Женщина у Некрасова часто показана как сильная и терпеливая личность, которая несёт на себе тяжесть семейной и социальной жизни, не теряя духовной стойкости и внутреннего достоинства.
</a:t>
            </a:r>
            <a:endParaRPr lang="en-US" sz="1070" dirty="0"/>
          </a:p>
        </p:txBody>
      </p:sp>
      <p:sp>
        <p:nvSpPr>
          <p:cNvPr id="10" name="Text 3"/>
          <p:cNvSpPr txBox="1"/>
          <p:nvPr/>
        </p:nvSpPr>
        <p:spPr>
          <a:xfrm>
            <a:off x="5087975" y="1822188"/>
            <a:ext cx="2480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стихах появляются крестьянки, матери, жёны, декабристки и героини, чья судьба искалечена несправедливостью. Их образы вызывают не только сочувствие, но и глубокое уважение.
</a:t>
            </a:r>
            <a:endParaRPr lang="en-US" sz="1070" dirty="0"/>
          </a:p>
        </p:txBody>
      </p:sp>
      <p:sp>
        <p:nvSpPr>
          <p:cNvPr id="11" name="Text 4"/>
          <p:cNvSpPr txBox="1"/>
          <p:nvPr/>
        </p:nvSpPr>
        <p:spPr>
          <a:xfrm>
            <a:off x="3000275" y="3800575"/>
            <a:ext cx="25302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женской доли соединяет в лирике поэта боль, сострадание и нравственный протест. Через судьбу женщины Некрасов особенно ясно показывает цену человеческого счастья в неравном мире.
</a:t>
            </a:r>
            <a:endParaRPr lang="en-US" sz="107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88498"/>
            <a:ext cx="9144000" cy="21520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45600" y="197125"/>
            <a:ext cx="7852800" cy="8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Лирика любви: от нежности к внутреннему конфликту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774100" y="1684625"/>
            <a:ext cx="27588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чувство и память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889350" y="1684625"/>
            <a:ext cx="27588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Психологическая напряжённость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774100" y="2158925"/>
            <a:ext cx="3395700" cy="9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Любовные стихотворения Некрасова звучат искренне и доверительно. В них чувство нередко связано с памятью о прошлом, благодарностью и тихой тоской по близости, которой не хватает в настоящем.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889350" y="2158925"/>
            <a:ext cx="3395700" cy="9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у Некрасова редко бывает безоблачной. В ней слышны ревность, раскаяние и боль непонимания, поэтому личный сюжет приобретает психологическую глубину и драматическую остроту.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1725" y="275175"/>
            <a:ext cx="4600500" cy="63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пейзаж работает на смысл стихотворения
</a:t>
            </a:r>
            <a:endParaRPr lang="en-US" sz="19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1459475" y="994038"/>
            <a:ext cx="1578000" cy="14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и человек
</a:t>
            </a:r>
            <a:pPr algn="l" indent="0" marL="0">
              <a:lnSpc>
                <a:spcPct val="100000"/>
              </a:lnSpc>
              <a:buNone/>
            </a:pPr>
            <a:r>
              <a:rPr lang="en-US" sz="117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Некрасова пейзаж почти всегда связан с человеческой судьбой. Картина природы не существует отдельно, а помогает понять настроение героя и состояние страны.
</a:t>
            </a:r>
            <a:endParaRPr lang="en-US" sz="1170" dirty="0"/>
          </a:p>
        </p:txBody>
      </p:sp>
      <p:sp>
        <p:nvSpPr>
          <p:cNvPr id="11" name="Text 3"/>
          <p:cNvSpPr txBox="1"/>
          <p:nvPr/>
        </p:nvSpPr>
        <p:spPr>
          <a:xfrm>
            <a:off x="3199625" y="2935688"/>
            <a:ext cx="1578000" cy="14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Суровые краски
</a:t>
            </a:r>
            <a:pPr algn="l" indent="0" marL="0">
              <a:lnSpc>
                <a:spcPct val="100000"/>
              </a:lnSpc>
              <a:buNone/>
            </a:pPr>
            <a:r>
              <a:rPr lang="en-US" sz="117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Осень, сырость, ветер, снег и сумерки создают ощущение трудной жизни. Такие детали делают пейзаж частью народного быта и усиливают эмоциональное напряжение.
</a:t>
            </a:r>
            <a:endParaRPr lang="en-US" sz="1170" dirty="0"/>
          </a:p>
        </p:txBody>
      </p:sp>
      <p:sp>
        <p:nvSpPr>
          <p:cNvPr id="12" name="Text 4"/>
          <p:cNvSpPr txBox="1"/>
          <p:nvPr/>
        </p:nvSpPr>
        <p:spPr>
          <a:xfrm>
            <a:off x="6924950" y="2935688"/>
            <a:ext cx="1578000" cy="14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4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как оценка происходящего
</a:t>
            </a:r>
            <a:pPr algn="l" indent="0" marL="0">
              <a:lnSpc>
                <a:spcPct val="100000"/>
              </a:lnSpc>
              <a:buNone/>
            </a:pPr>
            <a:r>
              <a:rPr lang="en-US" sz="1064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Природная картина у Некрасова не только украшает текст, но и несёт смысловую нагрузку. Она помогает раскрыть социальную тему и нравственное содержание стихотворения.
</a:t>
            </a:r>
            <a:endParaRPr lang="en-US" sz="1064" dirty="0"/>
          </a:p>
        </p:txBody>
      </p:sp>
      <p:sp>
        <p:nvSpPr>
          <p:cNvPr id="13" name="Text 5"/>
          <p:cNvSpPr txBox="1"/>
          <p:nvPr/>
        </p:nvSpPr>
        <p:spPr>
          <a:xfrm>
            <a:off x="5067450" y="994038"/>
            <a:ext cx="1578000" cy="14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Деревня и дорога
</a:t>
            </a:r>
            <a:pPr algn="l" indent="0" marL="0">
              <a:lnSpc>
                <a:spcPct val="100000"/>
              </a:lnSpc>
              <a:buNone/>
            </a:pPr>
            <a:r>
              <a:rPr lang="en-US" sz="117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полей, рек, деревень и пути формируют в стихах пространство России. Через них поэт показывает и простую реальность, и историческое движение народа.
</a:t>
            </a:r>
            <a:endParaRPr lang="en-US" sz="117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3875" y="1498325"/>
            <a:ext cx="267600" cy="267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14325" y="1498325"/>
            <a:ext cx="267600" cy="267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99475" y="1498325"/>
            <a:ext cx="267600" cy="2676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5100" y="1498325"/>
            <a:ext cx="267600" cy="2676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интонация некрасовской лирики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13" name="Text 2"/>
          <p:cNvSpPr txBox="1"/>
          <p:nvPr/>
        </p:nvSpPr>
        <p:spPr>
          <a:xfrm>
            <a:off x="7057450" y="2161050"/>
            <a:ext cx="18069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Музыкальность без украшательства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Простота у Некрасова не означает бедность выражения: за ней стоит точная интонация, драматизм и скрытая мелодика, которые придают стихам силу и внутреннюю цельность.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4757900" y="2161050"/>
            <a:ext cx="18069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как способ мысли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Риторические вопросы и обращения к читателю помогают Некрасову не просто описывать событие, а вовлекать адресата в нравственный разговор о долге, боли и справедливости.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2543050" y="2161050"/>
            <a:ext cx="18069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и ритм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Повторы, параллелизмы и песенная строфа усиливают эмоциональное звучание текста. Благодаря им мысли поэта запоминаются, а внутреннее напряжение развивается постепенно и выразительно.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308675" y="2161050"/>
            <a:ext cx="18069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разговорная речь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Некрасов сближает стихотворную речь с повседневным разговором: использует простые слова, народные обороты и интонации, которые делают переживание героя убедительным и близким читателю.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 лирики Н. Некрасова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личные переживания у поэта почти всегда связаны с общественным смыслом и нравственной оценкой происходящего.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акценты — народная и гражданская тематика; остальные мотивы раскрывают ее через личное чувство, природу и образ поэта.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программным произведениям Н. А. Некрасова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0675" y="2392490"/>
            <a:ext cx="4007700" cy="96066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Некрасова и ведущие мотивы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645600" y="17364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Соотнесение произведений с ключевыми темами помогает увидеть, как одна и та же гражданская позиция раскрывается в разных жизненных ситуациях.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45600" y="29422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произведение переводит общую тему в конкретный человеческий конфликт, поэтому лирика Некрасова воспринимается как единая система взглядов.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5600" y="4598225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Н. А. Некрасов: программные стихотворения и поэмы
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строится лирический конфликт у Некрасова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78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 логике развития некрасовского стихотворения: от жизненной боли к нравственному и гражданскому выводу.
</a:t>
            </a:r>
            <a:endParaRPr lang="en-US" sz="1178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Сатира и обличение общественных пороков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591675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Сатирические мотивы у Некрасова направлены прежде всего против мира, где чин, богатство и внешнее благополучие ценятся выше человеческого достоинства и сострадания.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744913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показывает нравственную пустоту через контраст: роскошные интерьеры, холодные лица, униженные просители и резкое столкновение социальной силы с беззащитностью простого человека.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865363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Обличение усиливают ирония, точная бытовая деталь и острое авторское слово; поэтому сатира звучит не как насмешка ради эффекта, а как моральный суд.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9800" y="1366390"/>
            <a:ext cx="4010100" cy="32738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«Железная дорога»: прогресс и человеческая цена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719575" y="1836550"/>
            <a:ext cx="19974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техническое достижение не отделено от труда тысяч безымянных людей: за красивым образом дороги стоит память о тяжелой работе, лишениях и эксплуатации.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499888" y="1836550"/>
            <a:ext cx="19974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Некрасов превращает железную дорогу в символ эпохи, где успех цивилизации требует нравственной оценки. Важен не только результат строительства, но и цена, заплаченная народом.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Некрасова в истории русской литературы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51642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Некрасов расширил границы лирики, сделав допустимым разговор о социальных конфликтах, народной жизни и исторической ответственности не только в прозе, но и в стихотворении.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384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укрепил традицию гражданской поэзии и показал, что лирический текст может быть одновременно личным, публицистически острым и художественно цельным.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6418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литературы второй половины XIX века Некрасов стал важной опорой реалистического взгляда на человека и эпоху, а также образцом поэта-современника.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особенности поэзии Некрасова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1426625" y="1820863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стихи строятся на точной жизненной детали, которая сразу задает социальный и эмоциональный контекст и не позволяет читать текст отвлеченно.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029575" y="1827600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4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Некрасов часто использует контраст: богатство и бедность, надежду и унижение, личную боль и общественный смысл сталкиваются в одном произведении.
</a:t>
            </a:r>
            <a:endParaRPr lang="en-US" sz="1184" dirty="0"/>
          </a:p>
        </p:txBody>
      </p:sp>
      <p:sp>
        <p:nvSpPr>
          <p:cNvPr id="13" name="Text 4"/>
          <p:cNvSpPr txBox="1"/>
          <p:nvPr/>
        </p:nvSpPr>
        <p:spPr>
          <a:xfrm>
            <a:off x="5029575" y="3800563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2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стихотворения имеют драматическую композицию: завязка, нарастание конфликта, эмоциональная кульминация и итог, близкий к нравственному выводу.
</a:t>
            </a:r>
            <a:endParaRPr lang="en-US" sz="1192" dirty="0"/>
          </a:p>
        </p:txBody>
      </p:sp>
      <p:sp>
        <p:nvSpPr>
          <p:cNvPr id="14" name="Text 5"/>
          <p:cNvSpPr txBox="1"/>
          <p:nvPr/>
        </p:nvSpPr>
        <p:spPr>
          <a:xfrm>
            <a:off x="1426375" y="3800563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нередко говорит от имени народа или рядом с ним, поэтому голос поэта воспринимается как подлинный и доверительный.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2612" y="1529617"/>
            <a:ext cx="220800" cy="1962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12313" y="1539430"/>
            <a:ext cx="220800" cy="1766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02000" y="1517350"/>
            <a:ext cx="220800" cy="220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6100" y="1539430"/>
            <a:ext cx="220800" cy="17664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629025" y="349825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Некрасов остается современным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13" name="Text 2"/>
          <p:cNvSpPr txBox="1"/>
          <p:nvPr/>
        </p:nvSpPr>
        <p:spPr>
          <a:xfrm>
            <a:off x="6935550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разговор о настоящем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6935550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6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Некрасов помогает обсуждать не только литературу, но и реальность: труд, неравенство, достоинство, гражданскую позицию. Именно поэтому его стихи продолжают звучать убедительно.
</a:t>
            </a:r>
            <a:endParaRPr lang="en-US" sz="1036" dirty="0"/>
          </a:p>
        </p:txBody>
      </p:sp>
      <p:sp>
        <p:nvSpPr>
          <p:cNvPr id="15" name="Text 4"/>
          <p:cNvSpPr txBox="1"/>
          <p:nvPr/>
        </p:nvSpPr>
        <p:spPr>
          <a:xfrm>
            <a:off x="4825250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ответственность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825250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Некрасова совесть не отделена от общественной жизни. Он убеждает, что равнодушие к чужой беде становится нравственным выбором, за который отвечает каждый.
</a:t>
            </a:r>
            <a:endParaRPr lang="en-US" sz="1073" dirty="0"/>
          </a:p>
        </p:txBody>
      </p:sp>
      <p:sp>
        <p:nvSpPr>
          <p:cNvPr id="17" name="Text 6"/>
          <p:cNvSpPr txBox="1"/>
          <p:nvPr/>
        </p:nvSpPr>
        <p:spPr>
          <a:xfrm>
            <a:off x="2714938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Сострадание как ценность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2714938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3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учит видеть чужую боль и не привыкать к ней. Его лирика возвращает читателя к простому, но трудному вопросу: способен ли человек оставаться человечным?
</a:t>
            </a:r>
            <a:endParaRPr lang="en-US" sz="1143" dirty="0"/>
          </a:p>
        </p:txBody>
      </p:sp>
      <p:sp>
        <p:nvSpPr>
          <p:cNvPr id="19" name="Text 8"/>
          <p:cNvSpPr txBox="1"/>
          <p:nvPr/>
        </p:nvSpPr>
        <p:spPr>
          <a:xfrm>
            <a:off x="599038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справедливости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99038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Некрасова напоминают, что общество оценивается по тому, как оно относится к слабому, бедному и беззащитному человеку, а не по внешнему блеску и формальным успехам.
</a:t>
            </a:r>
            <a:endParaRPr lang="en-US" sz="107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0638" y="2505275"/>
            <a:ext cx="3842700" cy="130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Лирика Некрасова соединяет сострадание, гражданскую смелость и точность художественного слова; она учит видеть в чужой боли нравственный вызов и понимать, что поэзия отвечает за правду.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399025" y="1311600"/>
            <a:ext cx="4023600" cy="11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Некрасов: слово, которое не молчит
</a:t>
            </a:r>
            <a:endParaRPr lang="en-US" sz="2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2026-05-23T13:32:24Z</dcterms:created>
  <dcterms:modified xsi:type="dcterms:W3CDTF">2026-05-23T13:32:24Z</dcterms:modified>
</cp:coreProperties>
</file>