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2689" y="450000"/>
            <a:ext cx="4123323" cy="42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" y="1188525"/>
            <a:ext cx="3803100" cy="22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Океания: островной мир Тихого океана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3558271"/>
            <a:ext cx="3803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Острова, океан и культуры, соединённые огромными расстояниями.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450000"/>
            <a:ext cx="40620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975" y="1612627"/>
            <a:ext cx="3363900" cy="29138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9750" y="651700"/>
            <a:ext cx="74244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Океания и что она включает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9750" y="2244550"/>
            <a:ext cx="3732900" cy="16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раскинулась между Азией и Америкой в пределах Тихого океана. В неё входят Австралазия, Меланезия, Микронезия и Полинезия — очень разные по размеру, населению и условиям жизни территории.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700" dirty="0"/>
          </a:p>
        </p:txBody>
      </p:sp>
      <p:sp>
        <p:nvSpPr>
          <p:cNvPr id="9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как часть физической карты мира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27100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океанический пояс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7100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объединяет тысячи островов и атоллов, но её главное пространство — не суша, а море. Именно океан определяет связи между территориями, маршруты транспорта и особенности хозяйственной жизни.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97095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Тропическое положение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97095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островов расположена в тропических и субтропических широтах. Это создаёт тёплые условия круглый год, но одновременно усиливает влияние циклонов, ливней и засушливых периодов.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767095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как материковое ядро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67095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резко выделяется среди островных территорий: это почти целый материк с большой площадью суши. Она задаёт региону масштаб, контраст ландшафтов и наиболее высокую концентрацию населения и экономики.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6840242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суши и воды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6840242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Океании характерно тесное взаимодействие суши и океана: оно влияет на расселение людей, развитие портов, рыболовство и морские пути. Без понимания этой связи регион невозможно рассматривать целостно.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36900" y="1518781"/>
            <a:ext cx="4189200" cy="32155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700" dirty="0"/>
          </a:p>
        </p:txBody>
      </p:sp>
      <p:sp>
        <p:nvSpPr>
          <p:cNvPr id="10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и островные группы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60150" y="1648781"/>
            <a:ext cx="3784800" cy="12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660150" y="1817375"/>
            <a:ext cx="3784800" cy="2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страна региона по площади и населению. Её континентальный масштаб, развитая инфраструктура и роль в мировой экономике делают Австралию главным опорным центром Океании.
</a:t>
            </a:r>
            <a:endParaRPr lang="en-US" sz="730" dirty="0"/>
          </a:p>
        </p:txBody>
      </p:sp>
      <p:sp>
        <p:nvSpPr>
          <p:cNvPr id="13" name="Text 4"/>
          <p:cNvSpPr txBox="1"/>
          <p:nvPr/>
        </p:nvSpPr>
        <p:spPr>
          <a:xfrm>
            <a:off x="660150" y="4149635"/>
            <a:ext cx="3784800" cy="12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Полинезия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0150" y="4318250"/>
            <a:ext cx="3784800" cy="2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больших океанских пространств, где острова разделены тысячами километров. Мореплавание здесь всегда было не просто способом передвижения, а основой культуры и исторической памяти народов.
</a:t>
            </a:r>
            <a:endParaRPr lang="en-US" sz="730" dirty="0"/>
          </a:p>
        </p:txBody>
      </p:sp>
      <p:sp>
        <p:nvSpPr>
          <p:cNvPr id="15" name="Text 6"/>
          <p:cNvSpPr txBox="1"/>
          <p:nvPr/>
        </p:nvSpPr>
        <p:spPr>
          <a:xfrm>
            <a:off x="660150" y="3524421"/>
            <a:ext cx="3784800" cy="12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Микронезия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60150" y="3693049"/>
            <a:ext cx="3784800" cy="2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множество мелких островов и атоллов, разбросанных по огромным расстояниям. Небольшая площадь суши сочетается с важным стратегическим положением и высокой зависимостью от моря.
</a:t>
            </a:r>
            <a:endParaRPr lang="en-US" sz="730" dirty="0"/>
          </a:p>
        </p:txBody>
      </p:sp>
      <p:sp>
        <p:nvSpPr>
          <p:cNvPr id="17" name="Text 8"/>
          <p:cNvSpPr txBox="1"/>
          <p:nvPr/>
        </p:nvSpPr>
        <p:spPr>
          <a:xfrm>
            <a:off x="660150" y="2899208"/>
            <a:ext cx="3784800" cy="12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Папуа — Новая Гвинея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60150" y="3067825"/>
            <a:ext cx="3784800" cy="2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из самых этнически и языково разнообразных государств мира. Сложный горный рельеф и труднодоступность многих районов усиливают местную обособленность и сохраняют традиционный уклад.
</a:t>
            </a:r>
            <a:endParaRPr lang="en-US" sz="730" dirty="0"/>
          </a:p>
        </p:txBody>
      </p:sp>
      <p:sp>
        <p:nvSpPr>
          <p:cNvPr id="19" name="Text 10"/>
          <p:cNvSpPr txBox="1"/>
          <p:nvPr/>
        </p:nvSpPr>
        <p:spPr>
          <a:xfrm>
            <a:off x="660150" y="2273995"/>
            <a:ext cx="3784800" cy="12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660150" y="2442624"/>
            <a:ext cx="3784800" cy="2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известна горным рельефом, вулканической активностью и умеренным морским климатом. Здесь сочетание природной красоты и благоприятных условий поддерживает высокий уровень жизни и развитый туризм.
</a:t>
            </a:r>
            <a:endParaRPr lang="en-US" sz="73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1697831"/>
            <a:ext cx="3777900" cy="28250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Океании по субрегионам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численность, но и контраст между крупными центрами расселения и островной раздробленностью.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масса населения сосредоточена в Австралии и Новой Зеландии; малые островные субрегионы расселены значительно реже.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субрегионам Океании, составлено по обзорам демографии региона.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происхождение островов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69750" y="1546223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Материковые участки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69750" y="1819618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территории Океании имеют материковое происхождение. Австралия — древняя платформа с преобладанием равнин, пустынь и полупустынь, что резко отличает её от большинства островов Тихого океана.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9750" y="2464535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острова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1069750" y="2737930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острова формируются в зонах активного магматизма. Они часто отличаются горами, крутыми склонами и плодородными почвами, которые благоприятны для земледелия, но нередко осложняют строительство и транспорт.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069750" y="3378127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атоллы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1069750" y="3651522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Атоллы низкие, кольцевой формы и особенно уязвимы к штормам и повышению уровня моря. Их природная хрупкость делает жизнь населения зависимой от состояния берегов и пресной воды.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1069750" y="4291727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рельефа и жизни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1069750" y="4565122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островов напрямую влияет на расселение людей, типы хозяйства и степень освоенности территории. Чем выше и разнообразнее остров, тем больше возможностей для населения и инфраструктуры.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2485355"/>
            <a:ext cx="3777900" cy="12500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зоны Океании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 пределах одного региона соседствуют очень разные климатические условия и природные режимы.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Океании крайне неоднороден: от засушливых внутренних районов Австралии до влажных тропиков и умеренных морских условий.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климатических характеристик Океании по физической карте мира.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" y="1462506"/>
            <a:ext cx="2666400" cy="21586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02350" y="1462298"/>
            <a:ext cx="2663700" cy="21590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40625" y="1462298"/>
            <a:ext cx="2663700" cy="215905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17500" y="3563800"/>
            <a:ext cx="24405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Киви и другие редкие виды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17500" y="3992975"/>
            <a:ext cx="2440500" cy="6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островов создала условия для появления животных, которых почти невозможно встретить вне региона. Киви, казуар, райские птицы и древесные кенгуру стали символами природной самобытности Океании и напоминанием о её биологической неповторимости.
</a:t>
            </a:r>
            <a:endParaRPr lang="en-US" sz="791" dirty="0"/>
          </a:p>
        </p:txBody>
      </p:sp>
      <p:sp>
        <p:nvSpPr>
          <p:cNvPr id="12" name="Text 2"/>
          <p:cNvSpPr txBox="1"/>
          <p:nvPr/>
        </p:nvSpPr>
        <p:spPr>
          <a:xfrm>
            <a:off x="6140957" y="3563800"/>
            <a:ext cx="24405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Хрупкость островной природы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140957" y="3992975"/>
            <a:ext cx="2440500" cy="6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экосистемы особенно чувствительны к вмешательству человека. Завезённые виды, вырубка лесов и изменение среды обитания способны быстро нарушить природное равновесие, поскольку многие местные виды не имеют естественной защиты.
</a:t>
            </a:r>
            <a:endParaRPr lang="en-US" sz="803" dirty="0"/>
          </a:p>
        </p:txBody>
      </p:sp>
      <p:sp>
        <p:nvSpPr>
          <p:cNvPr id="14" name="Text 4"/>
          <p:cNvSpPr txBox="1"/>
          <p:nvPr/>
        </p:nvSpPr>
        <p:spPr>
          <a:xfrm>
            <a:off x="3379232" y="3563800"/>
            <a:ext cx="24405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экосистем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379232" y="3992975"/>
            <a:ext cx="2440500" cy="6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Океании рядом существуют влажные леса, саванны, мангровые заросли, горные луга и коралловые рифы. Такое соседство природных зон делает регион особенно интересным для изучения и одновременно усложняет его экологическую защиту.
</a:t>
            </a:r>
            <a:endParaRPr lang="en-US" sz="803" dirty="0"/>
          </a:p>
        </p:txBody>
      </p:sp>
      <p:sp>
        <p:nvSpPr>
          <p:cNvPr id="16" name="Text 6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700" dirty="0"/>
          </a:p>
        </p:txBody>
      </p:sp>
      <p:sp>
        <p:nvSpPr>
          <p:cNvPr id="17" name="Text 7"/>
          <p:cNvSpPr txBox="1"/>
          <p:nvPr/>
        </p:nvSpPr>
        <p:spPr>
          <a:xfrm>
            <a:off x="476250" y="450000"/>
            <a:ext cx="81915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природа Океании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9450" y="1804500"/>
            <a:ext cx="900000" cy="720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74550" y="1714500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2850" y="1714500"/>
            <a:ext cx="900000" cy="90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1150" y="1804500"/>
            <a:ext cx="900000" cy="720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 языки Океании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76250" y="2752950"/>
            <a:ext cx="18864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6250" y="3372400"/>
            <a:ext cx="18864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Австралийские аборигены, маори, папуасы и многочисленные островные народы сохраняют собственные традиции, формы родства и представления о связи человека с землёй, морем и предками.
</a:t>
            </a:r>
            <a:endParaRPr lang="en-US" sz="1155" dirty="0"/>
          </a:p>
        </p:txBody>
      </p:sp>
      <p:sp>
        <p:nvSpPr>
          <p:cNvPr id="11" name="Text 4"/>
          <p:cNvSpPr txBox="1"/>
          <p:nvPr/>
        </p:nvSpPr>
        <p:spPr>
          <a:xfrm>
            <a:off x="6781350" y="2752950"/>
            <a:ext cx="18864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состав населения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781350" y="3372400"/>
            <a:ext cx="18864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коренными жителями в регионе живут потомки европейских переселенцев и мигранты из Азии и других частей мира. Поэтому население Океании очень неоднородно и по происхождению, и по культуре.
</a:t>
            </a:r>
            <a:endParaRPr lang="en-US" sz="1110" dirty="0"/>
          </a:p>
        </p:txBody>
      </p:sp>
      <p:sp>
        <p:nvSpPr>
          <p:cNvPr id="13" name="Text 6"/>
          <p:cNvSpPr txBox="1"/>
          <p:nvPr/>
        </p:nvSpPr>
        <p:spPr>
          <a:xfrm>
            <a:off x="4679650" y="2752950"/>
            <a:ext cx="18864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расселения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679650" y="3372400"/>
            <a:ext cx="18864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населения связано с несколькими волнами заселения и долгим развитием островных обществ в разобщённом пространстве. Это помогло сохранить местные обычаи и различия между группами.
</a:t>
            </a:r>
            <a:endParaRPr lang="en-US" sz="1118" dirty="0"/>
          </a:p>
        </p:txBody>
      </p:sp>
      <p:sp>
        <p:nvSpPr>
          <p:cNvPr id="15" name="Text 8"/>
          <p:cNvSpPr txBox="1"/>
          <p:nvPr/>
        </p:nvSpPr>
        <p:spPr>
          <a:xfrm>
            <a:off x="2577950" y="2752950"/>
            <a:ext cx="18864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богатство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2577950" y="3372400"/>
            <a:ext cx="18864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относится к самым языково разнообразным регионам мира. Особенно выделяется Папуа — Новая Гвинея, где сосуществуют сотни языков, возникших из-за длительной изоляции общин.
</a:t>
            </a:r>
            <a:endParaRPr lang="en-US" sz="113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0" y="1717544"/>
            <a:ext cx="7924200" cy="2809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заселялась Океания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1051275"/>
            <a:ext cx="8191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этапы миграций, контактов и политических изменений в регионе.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" y="0"/>
            <a:ext cx="356629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6250" y="450000"/>
            <a:ext cx="3092100" cy="13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культура и мореплавание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479150" y="1093650"/>
            <a:ext cx="2076296" cy="3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океанских переходов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79161" y="145285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Полинезийские мореплаватели умели читать звёзды, течения, волны, поведение птиц и форму облаков, поэтому пересекали огромные пространства без современных навигационных приборов.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479150" y="3202400"/>
            <a:ext cx="2076296" cy="3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наследие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79161" y="356160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Океании сохраняются в семейных обычаях, праздниках, музыке и ремёслах, а также в стремлении современных обществ поддерживать связь с предками и морем.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905950" y="555625"/>
            <a:ext cx="2076296" cy="3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память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905941" y="91480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Легенды, песни и родовые предания долгое время заменяли письменную историю и сохраняли знания о происхождении общин, нормах поведения и отношениях с природой.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3905950" y="2664350"/>
            <a:ext cx="2076296" cy="3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обряды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3905941" y="302355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Танцы, татуировка, резьба по дереву и ритуальные церемонии выражают социальный статус, духовные представления и принадлежность к конкретному острову или народу.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1697831"/>
            <a:ext cx="3777900" cy="28250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Океании: основные отрасли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структура региона различается по странам: где-то доминируют услуги и экспорт, а где-то — туризм, рыболовство и ограниченное натуральное хозяйство.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и туризм наиболее заметны, но устойчивость экономики Океании во многом зависит от внешних рынков и транспортной доступности.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3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экономическим профилям стран Океании на основе материалов ООН, Всемирного банка и национальных статистических служб.
</a:t>
            </a:r>
            <a:endParaRPr lang="en-US" sz="90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529" y="1715825"/>
            <a:ext cx="3740942" cy="198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различия стран Океании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609900" y="3763425"/>
            <a:ext cx="36729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различаются экономика и уязвимость крупнейших стран и островных государств региона.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758525" y="3763425"/>
            <a:ext cx="36729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не имеет единой модели развития: крупные государства опираются на диверсифицированную экономику, а малые острова — на узкий набор источников дохода.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76250" y="4693500"/>
            <a:ext cx="8191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характеристики стран Океании по данным международных экономических обзоров.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36900" y="1518781"/>
            <a:ext cx="4189200" cy="32155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700" dirty="0"/>
          </a:p>
        </p:txBody>
      </p:sp>
      <p:sp>
        <p:nvSpPr>
          <p:cNvPr id="9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транспорт и связь между островами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60150" y="1640853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центры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60150" y="1845475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 порты региона формировались у моря: здесь сосредоточены администрация, торговля, образование и основные рабочие места, поэтому побережье стало главным пространством расселения.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60150" y="4038097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как ресурс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60150" y="4242719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транспортная и цифровая связь повышает мобильность населения, облегчает туризм и торговлю и напрямую влияет на качество жизни в изолированных островных сообществах.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660150" y="3239016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Дорогая логистика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60150" y="3443638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расстояния, малые рынки и зависимость от импорта делают перевозки дорогими, а перебои в транспортной сети сразу отражаются на ценах, снабжении и доступности услуг.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60150" y="2439934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Авиасообщение и морские линии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660150" y="2644556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островных стран регулярные рейсы и паромы часто важнее внутренних дорог: они обеспечивают перемещение людей, топлива, продуктов питания, медикаментов и почты между удалёнными территориями.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76250" y="450000"/>
            <a:ext cx="6070800" cy="14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прошлое и современное политическое устройство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94525" y="3445925"/>
            <a:ext cx="17094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XVI–XVIII века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94525" y="3932249"/>
            <a:ext cx="1709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мореплаватели постепенно открывали острова Океании, после чего регион оказался включён в мировую торговлю и соперничество морских держав.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665650" y="3337650"/>
            <a:ext cx="17094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665650" y="3823966"/>
            <a:ext cx="1709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Великобритания, Франция, Испания, Германия и США закрепили контроль над разными территориями, а в ряде районов усилилось влияние Новой Зеландии.
</a:t>
            </a:r>
            <a:endParaRPr lang="en-US" sz="900" dirty="0"/>
          </a:p>
        </p:txBody>
      </p:sp>
      <p:sp>
        <p:nvSpPr>
          <p:cNvPr id="9" name="Text 6"/>
          <p:cNvSpPr txBox="1"/>
          <p:nvPr/>
        </p:nvSpPr>
        <p:spPr>
          <a:xfrm>
            <a:off x="4736775" y="3033075"/>
            <a:ext cx="17094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endParaRPr lang="en-US" sz="1000" dirty="0"/>
          </a:p>
        </p:txBody>
      </p:sp>
      <p:sp>
        <p:nvSpPr>
          <p:cNvPr id="10" name="Text 7"/>
          <p:cNvSpPr txBox="1"/>
          <p:nvPr/>
        </p:nvSpPr>
        <p:spPr>
          <a:xfrm>
            <a:off x="4736775" y="3519391"/>
            <a:ext cx="1709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деколонизации часть территорий получила независимость, тогда как другие сохранили зависимый статус или особые формы самоуправления и ассоциации.
</a:t>
            </a:r>
            <a:endParaRPr lang="en-US" sz="900" dirty="0"/>
          </a:p>
        </p:txBody>
      </p:sp>
      <p:sp>
        <p:nvSpPr>
          <p:cNvPr id="11" name="Text 8"/>
          <p:cNvSpPr txBox="1"/>
          <p:nvPr/>
        </p:nvSpPr>
        <p:spPr>
          <a:xfrm>
            <a:off x="6807900" y="2438125"/>
            <a:ext cx="17094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endParaRPr lang="en-US" sz="1000" dirty="0"/>
          </a:p>
        </p:txBody>
      </p:sp>
      <p:sp>
        <p:nvSpPr>
          <p:cNvPr id="12" name="Text 9"/>
          <p:cNvSpPr txBox="1"/>
          <p:nvPr/>
        </p:nvSpPr>
        <p:spPr>
          <a:xfrm>
            <a:off x="6807900" y="2924441"/>
            <a:ext cx="1709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 Океании сосуществуют парламентские демократии, независимые государства и зависимые территории, а колониальное наследие заметно в языках, праве и административных границах.
</a:t>
            </a:r>
            <a:endParaRPr lang="en-US" sz="85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1697831"/>
            <a:ext cx="3777900" cy="28250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угрозы и климатические риски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низких атоллов опасность особенно велика: даже небольшие изменения океана и штормовой активности быстро затрагивают жильё, дороги и источники пресной воды.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риски в Океании взаимосвязаны: потепление океана, штормы и засухи одновременно усиливают природную и социально-экономическую уязвимость.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оценок климатических рисков по материалам IPCC, UNEP и региональных экологических обзоров.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675" y="1404814"/>
            <a:ext cx="8268600" cy="22205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700" dirty="0"/>
          </a:p>
        </p:txBody>
      </p:sp>
      <p:sp>
        <p:nvSpPr>
          <p:cNvPr id="10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и морские экосистемы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01500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система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601500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у берегов Австралии — крупнейшая в мире система коралловых рифов, важная для биоразнообразия и научных исследований морской среды.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2676621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роль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676621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поддерживают рыболовство, туризм и прибрежные сообщества, а также уменьшают силу волн, частично защищая берега от штормов и разрушения.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4746848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экосистемам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746848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океана, загрязнение, закисление воды и разрушение мест обитания ослабляют кораллы, нарушая связи между видами и снижая устойчивость всей экосистемы.
</a:t>
            </a:r>
            <a:endParaRPr lang="en-US" sz="770" dirty="0"/>
          </a:p>
        </p:txBody>
      </p:sp>
      <p:sp>
        <p:nvSpPr>
          <p:cNvPr id="17" name="Text 8"/>
          <p:cNvSpPr txBox="1"/>
          <p:nvPr/>
        </p:nvSpPr>
        <p:spPr>
          <a:xfrm>
            <a:off x="6817073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17073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рифов имеет не только природоохранное, но и практическое значение: от их состояния зависят доходы, безопасность побережий и продовольственная устойчивость региона.
</a:t>
            </a:r>
            <a:endParaRPr lang="en-US" sz="72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" y="450000"/>
            <a:ext cx="3092100" cy="13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в современной геополитике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6479150" y="1093650"/>
            <a:ext cx="2076296" cy="3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держав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479161" y="145285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XXI веке крупные страны усиливают присутствие в островных государствах, стремясь укрепить влияние через инвестиции, помощь, инфраструктурные проекты и соглашения о сотрудничестве.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479150" y="3202400"/>
            <a:ext cx="2076296" cy="3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малых государств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479161" y="356160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островные страны стараются сохранять самостоятельность, добиваясь поддержки в вопросах климата, защиты побережий, связи и повышения устойчивости к внешним кризисам.
</a:t>
            </a:r>
            <a:endParaRPr lang="en-US" sz="1000" dirty="0"/>
          </a:p>
        </p:txBody>
      </p:sp>
      <p:sp>
        <p:nvSpPr>
          <p:cNvPr id="10" name="Text 6"/>
          <p:cNvSpPr txBox="1"/>
          <p:nvPr/>
        </p:nvSpPr>
        <p:spPr>
          <a:xfrm>
            <a:off x="3905950" y="555625"/>
            <a:ext cx="2076296" cy="3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положение
</a:t>
            </a:r>
            <a:endParaRPr lang="en-US" sz="1200" dirty="0"/>
          </a:p>
        </p:txBody>
      </p:sp>
      <p:sp>
        <p:nvSpPr>
          <p:cNvPr id="11" name="Text 7"/>
          <p:cNvSpPr txBox="1"/>
          <p:nvPr/>
        </p:nvSpPr>
        <p:spPr>
          <a:xfrm>
            <a:off x="3905941" y="91480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контролирует важные морские маршруты в Тихом океане и обладает ресурсами, поэтому её политическое значение намного выше, чем может показаться по площади суши.
</a:t>
            </a:r>
            <a:endParaRPr lang="en-US" sz="1000" dirty="0"/>
          </a:p>
        </p:txBody>
      </p:sp>
      <p:sp>
        <p:nvSpPr>
          <p:cNvPr id="12" name="Text 8"/>
          <p:cNvSpPr txBox="1"/>
          <p:nvPr/>
        </p:nvSpPr>
        <p:spPr>
          <a:xfrm>
            <a:off x="3905950" y="2664350"/>
            <a:ext cx="2076296" cy="3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лидеры
</a:t>
            </a:r>
            <a:endParaRPr lang="en-US" sz="1200" dirty="0"/>
          </a:p>
        </p:txBody>
      </p:sp>
      <p:sp>
        <p:nvSpPr>
          <p:cNvPr id="13" name="Text 9"/>
          <p:cNvSpPr txBox="1"/>
          <p:nvPr/>
        </p:nvSpPr>
        <p:spPr>
          <a:xfrm>
            <a:off x="3905941" y="302355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Новая Зеландия выступают главными экономическими и дипломатическими центрами, формируя значительную часть региональной повестки в сфере безопасности и развития.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2335350"/>
            <a:ext cx="3777900" cy="1550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субрегионов Океании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различия между субрегионами по масштабу, заселённости, климату и хозяйственной роли.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состоит из очень разных частей: от густонаселённых и экономически сильных территорий до малых островов, почти полностью зависящих от океана.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характеристики субрегионов Океании по учебным и справочным материалам.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6250" y="1796575"/>
            <a:ext cx="8191500" cy="13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Океания: регион больших расстояний и больших вызовов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476250" y="3667275"/>
            <a:ext cx="65313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показывает, как изоляция может породить и культурное богатство, и природную уязвимость. Будущее региона зависит от бережного развития, климатической адаптации и сохранения морского наследия.
</a:t>
            </a:r>
            <a:endParaRPr lang="en-US" sz="146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2026-06-02T22:47:46Z</dcterms:created>
  <dcterms:modified xsi:type="dcterms:W3CDTF">2026-06-02T22:47:46Z</dcterms:modified>
</cp:coreProperties>
</file>