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image" Target="../media/image-1-5.png"/><Relationship Id="rId6" Type="http://schemas.openxmlformats.org/officeDocument/2006/relationships/slideLayout" Target="../slideLayouts/slideLayout1.xml"/><Relationship Id="rId7"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slideLayout" Target="../slideLayouts/slideLayout1.xml"/><Relationship Id="rId1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slideLayout" Target="../slideLayouts/slideLayout1.xml"/><Relationship Id="rId10"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slideLayout" Target="../slideLayouts/slideLayout1.xml"/><Relationship Id="rId10"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jpe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slideLayout" Target="../slideLayouts/slideLayout1.xml"/><Relationship Id="rId10"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jpeg"/><Relationship Id="rId4" Type="http://schemas.openxmlformats.org/officeDocument/2006/relationships/image" Target="../media/image-12-4.png"/><Relationship Id="rId5" Type="http://schemas.openxmlformats.org/officeDocument/2006/relationships/image" Target="../media/image-12-5.jpeg"/><Relationship Id="rId6" Type="http://schemas.openxmlformats.org/officeDocument/2006/relationships/image" Target="../media/image-12-6.png"/><Relationship Id="rId7" Type="http://schemas.openxmlformats.org/officeDocument/2006/relationships/image" Target="../media/image-12-7.jpe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image" Target="../media/image-12-10.png"/><Relationship Id="rId11" Type="http://schemas.openxmlformats.org/officeDocument/2006/relationships/slideLayout" Target="../slideLayouts/slideLayout1.xml"/><Relationship Id="rId1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slideLayout" Target="../slideLayouts/slideLayout1.xml"/><Relationship Id="rId10"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19400" y="-1925"/>
            <a:ext cx="5621300" cy="5145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3771075"/>
            <a:ext cx="3904800" cy="1179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Читаем графики, строим точки и находим ответы по рисунку.
</a:t>
            </a:r>
            <a:endParaRPr lang="en-US" sz="1000" dirty="0"/>
          </a:p>
        </p:txBody>
      </p:sp>
      <p:sp>
        <p:nvSpPr>
          <p:cNvPr id="8" name="Text 1"/>
          <p:cNvSpPr txBox="1"/>
          <p:nvPr/>
        </p:nvSpPr>
        <p:spPr>
          <a:xfrm>
            <a:off x="180000" y="1269896"/>
            <a:ext cx="5312100" cy="824400"/>
          </a:xfrm>
          <a:prstGeom prst="rect">
            <a:avLst/>
          </a:prstGeom>
          <a:noFill/>
          <a:ln/>
        </p:spPr>
        <p:txBody>
          <a:bodyPr wrap="square" lIns="0" tIns="0" rIns="0" bIns="0" rtlCol="0" anchor="ctr"/>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Решение упражнений по теме «Графики» в 7 классе
</a:t>
            </a:r>
            <a:endParaRPr lang="en-US" sz="2412" dirty="0"/>
          </a:p>
        </p:txBody>
      </p:sp>
      <p:sp>
        <p:nvSpPr>
          <p:cNvPr id="9" name="Text 2"/>
          <p:cNvSpPr txBox="1"/>
          <p:nvPr/>
        </p:nvSpPr>
        <p:spPr>
          <a:xfrm>
            <a:off x="180000" y="999163"/>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6287" y="108800"/>
            <a:ext cx="3511676" cy="4939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3826475"/>
            <a:ext cx="3870600" cy="1051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График наглядно показывает, как меняется одна величина при изменении другой. Он помогает быстрее понять условие задачи о движении, температуре, стоимости или расстоянии, чем длинное текстовое описание.
</a:t>
            </a:r>
            <a:endParaRPr lang="en-US" sz="1000" dirty="0"/>
          </a:p>
        </p:txBody>
      </p:sp>
      <p:sp>
        <p:nvSpPr>
          <p:cNvPr id="8" name="Text 1"/>
          <p:cNvSpPr txBox="1"/>
          <p:nvPr/>
        </p:nvSpPr>
        <p:spPr>
          <a:xfrm>
            <a:off x="180000" y="397125"/>
            <a:ext cx="3944400" cy="8244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Зачем нужны графики в алгебре
</a:t>
            </a:r>
            <a:endParaRPr lang="en-US" sz="2012" dirty="0"/>
          </a:p>
        </p:txBody>
      </p:sp>
      <p:sp>
        <p:nvSpPr>
          <p:cNvPr id="9"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1656" y="108800"/>
            <a:ext cx="4225588" cy="4939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180000" y="397125"/>
            <a:ext cx="3944400" cy="8244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Координатная плоскость: что нужно помнить
</a:t>
            </a:r>
            <a:endParaRPr lang="en-US" sz="2012" dirty="0"/>
          </a:p>
        </p:txBody>
      </p:sp>
      <p:sp>
        <p:nvSpPr>
          <p:cNvPr id="11"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3</a:t>
            </a:r>
            <a:endParaRPr lang="en-US" sz="800" dirty="0"/>
          </a:p>
        </p:txBody>
      </p:sp>
      <p:sp>
        <p:nvSpPr>
          <p:cNvPr id="12" name="Text 2"/>
          <p:cNvSpPr txBox="1"/>
          <p:nvPr/>
        </p:nvSpPr>
        <p:spPr>
          <a:xfrm>
            <a:off x="839525" y="1652450"/>
            <a:ext cx="3237600" cy="7530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Оси координат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Горизонтальная ось называется осью x, а вертикальная — осью y. Их пересечение образует начало координат O(0; 0), от которого отсчитывают положение любой точки.
</a:t>
            </a:r>
            <a:endParaRPr lang="en-US" sz="900" dirty="0"/>
          </a:p>
        </p:txBody>
      </p:sp>
      <p:sp>
        <p:nvSpPr>
          <p:cNvPr id="13" name="Text 3"/>
          <p:cNvSpPr txBox="1"/>
          <p:nvPr/>
        </p:nvSpPr>
        <p:spPr>
          <a:xfrm>
            <a:off x="839525" y="2489595"/>
            <a:ext cx="3237600" cy="7530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Порядок записи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Координаты записывают в строгом порядке: сначала x, затем y. Если перепутать числа местами, точка окажется в другом месте, и ответ уже не будет верным.
</a:t>
            </a:r>
            <a:endParaRPr lang="en-US" sz="900" dirty="0"/>
          </a:p>
        </p:txBody>
      </p:sp>
      <p:sp>
        <p:nvSpPr>
          <p:cNvPr id="14" name="Text 4"/>
          <p:cNvSpPr txBox="1"/>
          <p:nvPr/>
        </p:nvSpPr>
        <p:spPr>
          <a:xfrm>
            <a:off x="839538" y="3326729"/>
            <a:ext cx="3237600" cy="7530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Как читать знаки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Знаки координат зависят от четверти. Они сразу подсказывают, где находится точка: справа или слева от оси y, выше или ниже оси x.
</a:t>
            </a:r>
            <a:endParaRPr lang="en-US" sz="900" dirty="0"/>
          </a:p>
        </p:txBody>
      </p:sp>
      <p:sp>
        <p:nvSpPr>
          <p:cNvPr id="15" name="Text 5"/>
          <p:cNvSpPr txBox="1"/>
          <p:nvPr/>
        </p:nvSpPr>
        <p:spPr>
          <a:xfrm>
            <a:off x="839525" y="4166383"/>
            <a:ext cx="3237600" cy="7530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Что важно на плоскости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При работе с графиками нужно видеть масштаб, деления и направление отсчёта. Тогда легче определить координаты, построить точку и не ошибиться в чтении рисунка.
</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7525" y="918141"/>
            <a:ext cx="8784000" cy="3344017"/>
          </a:xfrm>
          <a:prstGeom prst="rect">
            <a:avLst/>
          </a:prstGeom>
        </p:spPr>
      </p:pic>
      <p:sp>
        <p:nvSpPr>
          <p:cNvPr id="6" name="Text 0"/>
          <p:cNvSpPr txBox="1"/>
          <p:nvPr/>
        </p:nvSpPr>
        <p:spPr>
          <a:xfrm>
            <a:off x="180000" y="257700"/>
            <a:ext cx="8784000" cy="298500"/>
          </a:xfrm>
          <a:prstGeom prst="rect">
            <a:avLst/>
          </a:prstGeom>
          <a:noFill/>
          <a:ln/>
        </p:spPr>
        <p:txBody>
          <a:bodyPr wrap="square" lIns="0" tIns="0" rIns="0" bIns="0" rtlCol="0" anchor="t"/>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Алгоритм решения задачи по графику
</a:t>
            </a:r>
            <a:endParaRPr lang="en-US" sz="2012" dirty="0"/>
          </a:p>
        </p:txBody>
      </p:sp>
      <p:sp>
        <p:nvSpPr>
          <p:cNvPr id="7"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4</a:t>
            </a:r>
            <a:endParaRPr lang="en-US" sz="800" dirty="0"/>
          </a:p>
        </p:txBody>
      </p:sp>
      <p:sp>
        <p:nvSpPr>
          <p:cNvPr id="8" name="Text 2"/>
          <p:cNvSpPr txBox="1"/>
          <p:nvPr/>
        </p:nvSpPr>
        <p:spPr>
          <a:xfrm>
            <a:off x="180000" y="556200"/>
            <a:ext cx="8784000" cy="181200"/>
          </a:xfrm>
          <a:prstGeom prst="rect">
            <a:avLst/>
          </a:prstGeom>
          <a:noFill/>
          <a:ln/>
        </p:spPr>
        <p:txBody>
          <a:bodyPr wrap="square" lIns="0" tIns="0" rIns="0" bIns="0" rtlCol="0" anchor="b"/>
          <a:lstStyle/>
          <a:p>
            <a:pPr algn="l" indent="0" marL="0">
              <a:lnSpc>
                <a:spcPct val="100000"/>
              </a:lnSpc>
              <a:buNone/>
            </a:pPr>
            <a:r>
              <a:rPr lang="en-US" sz="1112" dirty="0">
                <a:solidFill>
                  <a:srgbClr val="FFFFFF"/>
                </a:solidFill>
                <a:latin typeface="Arial" pitchFamily="34" charset="0"/>
                <a:ea typeface="Arial" pitchFamily="34" charset="-122"/>
                <a:cs typeface="Arial" pitchFamily="34" charset="-120"/>
              </a:rPr>
              <a:t>Последовательность действий при чтении и построении графиков в школьных задачах.
</a:t>
            </a:r>
            <a:endParaRPr lang="en-US" sz="111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 y="2929307"/>
            <a:ext cx="9144000" cy="211633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397125"/>
            <a:ext cx="3944400" cy="8244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Правильное и ошибочное построение точки
</a:t>
            </a:r>
            <a:endParaRPr lang="en-US" sz="2012" dirty="0"/>
          </a:p>
        </p:txBody>
      </p:sp>
      <p:sp>
        <p:nvSpPr>
          <p:cNvPr id="10"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5</a:t>
            </a:r>
            <a:endParaRPr lang="en-US" sz="800" dirty="0"/>
          </a:p>
        </p:txBody>
      </p:sp>
      <p:sp>
        <p:nvSpPr>
          <p:cNvPr id="11" name="Text 2"/>
          <p:cNvSpPr txBox="1"/>
          <p:nvPr/>
        </p:nvSpPr>
        <p:spPr>
          <a:xfrm>
            <a:off x="838975" y="1651475"/>
            <a:ext cx="2410500" cy="11349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Точный отсчёт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Сначала находят значение x, затем от него поднимаются или опускаются до нужного y. Точка должна стоять ровно на пересечении линий, а не приблизительно рядом с ним.
</a:t>
            </a:r>
            <a:endParaRPr lang="en-US" sz="1000" dirty="0"/>
          </a:p>
        </p:txBody>
      </p:sp>
      <p:sp>
        <p:nvSpPr>
          <p:cNvPr id="12" name="Text 3"/>
          <p:cNvSpPr txBox="1"/>
          <p:nvPr/>
        </p:nvSpPr>
        <p:spPr>
          <a:xfrm>
            <a:off x="3364990" y="1653400"/>
            <a:ext cx="2410500" cy="11349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Типичные ошибки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Чаще всего путают порядок координат, неверно считают клетки или забывают учесть масштаб. Из-за этого точка попадает не туда, где она должна быть по условию.
</a:t>
            </a:r>
            <a:endParaRPr lang="en-US" sz="1000" dirty="0"/>
          </a:p>
        </p:txBody>
      </p:sp>
      <p:sp>
        <p:nvSpPr>
          <p:cNvPr id="13" name="Text 4"/>
          <p:cNvSpPr txBox="1"/>
          <p:nvPr/>
        </p:nvSpPr>
        <p:spPr>
          <a:xfrm>
            <a:off x="5891015" y="1653400"/>
            <a:ext cx="2410500" cy="11349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Как себя проверить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Полезно ещё раз назвать координаты вслух и сравнить их с положением точки на плоскости. Если точка и запись не совпадают, построение нужно исправить.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99700" y="2276138"/>
            <a:ext cx="4014300" cy="1133449"/>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Координаты точек в разных четвертях
</a:t>
            </a:r>
            <a:endParaRPr lang="en-US" sz="2212" dirty="0"/>
          </a:p>
        </p:txBody>
      </p:sp>
      <p:sp>
        <p:nvSpPr>
          <p:cNvPr id="7" name="Text 1"/>
          <p:cNvSpPr txBox="1"/>
          <p:nvPr/>
        </p:nvSpPr>
        <p:spPr>
          <a:xfrm>
            <a:off x="5014337" y="1658623"/>
            <a:ext cx="3351000" cy="858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 положению точки можно сразу определить знаки её координат и избежать ошибок при чтении или построении.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6</a:t>
            </a:r>
            <a:endParaRPr lang="en-US" sz="800" dirty="0"/>
          </a:p>
        </p:txBody>
      </p:sp>
      <p:sp>
        <p:nvSpPr>
          <p:cNvPr id="9" name="Text 3"/>
          <p:cNvSpPr txBox="1"/>
          <p:nvPr/>
        </p:nvSpPr>
        <p:spPr>
          <a:xfrm>
            <a:off x="5012675" y="2626877"/>
            <a:ext cx="3351000" cy="85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Положение точки на плоскости помогает быстро определить знаки координат и проверить правильность записи.
</a:t>
            </a:r>
            <a:endParaRPr lang="en-US" sz="1000" dirty="0"/>
          </a:p>
        </p:txBody>
      </p:sp>
      <p:sp>
        <p:nvSpPr>
          <p:cNvPr id="10" name="Text 4"/>
          <p:cNvSpPr txBox="1"/>
          <p:nvPr/>
        </p:nvSpPr>
        <p:spPr>
          <a:xfrm>
            <a:off x="799700" y="4131050"/>
            <a:ext cx="4014300" cy="101700"/>
          </a:xfrm>
          <a:prstGeom prst="rect">
            <a:avLst/>
          </a:prstGeom>
          <a:noFill/>
          <a:ln/>
        </p:spPr>
        <p:txBody>
          <a:bodyPr wrap="square" lIns="0" tIns="0" rIns="0" bIns="0" rtlCol="0" anchor="ctr"/>
          <a:lstStyle/>
          <a:p>
            <a:pPr algn="l" indent="0" marL="0">
              <a:lnSpc>
                <a:spcPct val="115000"/>
              </a:lnSpc>
              <a:buNone/>
            </a:pPr>
            <a:r>
              <a:rPr lang="en-US" sz="696" dirty="0">
                <a:solidFill>
                  <a:srgbClr val="FFFFFF"/>
                </a:solidFill>
                <a:latin typeface="Arial" pitchFamily="34" charset="0"/>
                <a:ea typeface="Arial" pitchFamily="34" charset="-122"/>
                <a:cs typeface="Arial" pitchFamily="34" charset="-120"/>
              </a:rPr>
              <a:t>Свойства координатной плоскости и правила записи точки
</a:t>
            </a:r>
            <a:endParaRPr lang="en-US" sz="696"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927894"/>
            <a:ext cx="9144000" cy="221456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7</a:t>
            </a:r>
            <a:endParaRPr lang="en-US" sz="800" dirty="0"/>
          </a:p>
        </p:txBody>
      </p:sp>
      <p:sp>
        <p:nvSpPr>
          <p:cNvPr id="11" name="Text 1"/>
          <p:cNvSpPr txBox="1"/>
          <p:nvPr/>
        </p:nvSpPr>
        <p:spPr>
          <a:xfrm>
            <a:off x="985999" y="1681337"/>
            <a:ext cx="2400600" cy="1078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Сначала читают пары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Из таблицы выписывают каждую пару значений x и y. Именно эти числа задают положение точек на координатной плоскости и определяют будущий график.
</a:t>
            </a:r>
            <a:endParaRPr lang="en-US" sz="1000" dirty="0"/>
          </a:p>
        </p:txBody>
      </p:sp>
      <p:sp>
        <p:nvSpPr>
          <p:cNvPr id="12" name="Text 2"/>
          <p:cNvSpPr txBox="1"/>
          <p:nvPr/>
        </p:nvSpPr>
        <p:spPr>
          <a:xfrm>
            <a:off x="3834574" y="2432550"/>
            <a:ext cx="2400600" cy="1078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Потом отмечают точки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Каждую точку наносят отдельно, строго по выбранному масштабу. Важно не пропускать ни одну пару и не смещать точки на соседние клетки.
</a:t>
            </a:r>
            <a:endParaRPr lang="en-US" sz="1000" dirty="0"/>
          </a:p>
        </p:txBody>
      </p:sp>
      <p:sp>
        <p:nvSpPr>
          <p:cNvPr id="13" name="Text 3"/>
          <p:cNvSpPr txBox="1"/>
          <p:nvPr/>
        </p:nvSpPr>
        <p:spPr>
          <a:xfrm>
            <a:off x="5949149" y="1007275"/>
            <a:ext cx="2400600" cy="1078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Затем соединяют по условию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После построения всех точек их соединяют линией или ломаной, если это требуется задачей. Вид линии зависит от характера зависимости между величинами.
</a:t>
            </a:r>
            <a:endParaRPr lang="en-US" sz="1000" dirty="0"/>
          </a:p>
        </p:txBody>
      </p:sp>
      <p:sp>
        <p:nvSpPr>
          <p:cNvPr id="14" name="Text 4"/>
          <p:cNvSpPr txBox="1"/>
          <p:nvPr/>
        </p:nvSpPr>
        <p:spPr>
          <a:xfrm>
            <a:off x="180000" y="397125"/>
            <a:ext cx="3907200" cy="8244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Построение графика по таблице значений
</a:t>
            </a:r>
            <a:endParaRPr lang="en-US" sz="221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307839" y="1605788"/>
            <a:ext cx="4012398" cy="2473200"/>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Как меняется значение y при увеличении x
</a:t>
            </a:r>
            <a:endParaRPr lang="en-US" sz="2212" dirty="0"/>
          </a:p>
        </p:txBody>
      </p:sp>
      <p:sp>
        <p:nvSpPr>
          <p:cNvPr id="7" name="Text 1"/>
          <p:cNvSpPr txBox="1"/>
          <p:nvPr/>
        </p:nvSpPr>
        <p:spPr>
          <a:xfrm>
            <a:off x="783662" y="2374760"/>
            <a:ext cx="3351000" cy="858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Три линии показывают разные типы зависимости. Их удобно сравнивать по направлению и расположению на одной координатной сетке.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8</a:t>
            </a:r>
            <a:endParaRPr lang="en-US" sz="800" dirty="0"/>
          </a:p>
        </p:txBody>
      </p:sp>
      <p:sp>
        <p:nvSpPr>
          <p:cNvPr id="9" name="Text 3"/>
          <p:cNvSpPr txBox="1"/>
          <p:nvPr/>
        </p:nvSpPr>
        <p:spPr>
          <a:xfrm>
            <a:off x="782000" y="3343014"/>
            <a:ext cx="3351000" cy="85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 наклону линии видно, растёт величина, уменьшается или остаётся неизменной.
</a:t>
            </a:r>
            <a:endParaRPr lang="en-US" sz="1000" dirty="0"/>
          </a:p>
        </p:txBody>
      </p:sp>
      <p:sp>
        <p:nvSpPr>
          <p:cNvPr id="10" name="Text 4"/>
          <p:cNvSpPr txBox="1"/>
          <p:nvPr/>
        </p:nvSpPr>
        <p:spPr>
          <a:xfrm>
            <a:off x="4306903" y="4130575"/>
            <a:ext cx="4014300" cy="101700"/>
          </a:xfrm>
          <a:prstGeom prst="rect">
            <a:avLst/>
          </a:prstGeom>
          <a:noFill/>
          <a:ln/>
        </p:spPr>
        <p:txBody>
          <a:bodyPr wrap="square" lIns="0" tIns="0" rIns="0" bIns="0" rtlCol="0" anchor="ctr"/>
          <a:lstStyle/>
          <a:p>
            <a:pPr algn="l" indent="0" marL="0">
              <a:lnSpc>
                <a:spcPct val="115000"/>
              </a:lnSpc>
              <a:buNone/>
            </a:pPr>
            <a:r>
              <a:rPr lang="en-US" sz="696" dirty="0">
                <a:solidFill>
                  <a:srgbClr val="FFFFFF"/>
                </a:solidFill>
                <a:latin typeface="Arial" pitchFamily="34" charset="0"/>
                <a:ea typeface="Arial" pitchFamily="34" charset="-122"/>
                <a:cs typeface="Arial" pitchFamily="34" charset="-120"/>
              </a:rPr>
              <a:t>Схематическая иллюстрация для сравнения видов зависимости
</a:t>
            </a:r>
            <a:endParaRPr lang="en-US" sz="696"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924350" y="1744144"/>
            <a:ext cx="249000" cy="22133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776603" y="1728788"/>
            <a:ext cx="189000" cy="252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561923" y="1730288"/>
            <a:ext cx="249000" cy="249000"/>
          </a:xfrm>
          <a:prstGeom prst="rect">
            <a:avLst/>
          </a:prstGeom>
        </p:spPr>
      </p:pic>
      <p:sp>
        <p:nvSpPr>
          <p:cNvPr id="10" name="Text 0"/>
          <p:cNvSpPr txBox="1"/>
          <p:nvPr/>
        </p:nvSpPr>
        <p:spPr>
          <a:xfrm>
            <a:off x="180000" y="258600"/>
            <a:ext cx="8784000" cy="4152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Линейная функция y = kx + b
</a:t>
            </a:r>
            <a:endParaRPr lang="en-US" sz="2012" dirty="0"/>
          </a:p>
        </p:txBody>
      </p:sp>
      <p:sp>
        <p:nvSpPr>
          <p:cNvPr id="11"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9</a:t>
            </a:r>
            <a:endParaRPr lang="en-US" sz="800" dirty="0"/>
          </a:p>
        </p:txBody>
      </p:sp>
      <p:sp>
        <p:nvSpPr>
          <p:cNvPr id="12" name="Text 2"/>
          <p:cNvSpPr txBox="1"/>
          <p:nvPr/>
        </p:nvSpPr>
        <p:spPr>
          <a:xfrm>
            <a:off x="764464" y="2370925"/>
            <a:ext cx="1965300" cy="1092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Коэффициент k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Он определяет наклон прямой. Если k положителен, график идёт вверх слева направо; если отрицателен, он убывает. При k = 0 прямая становится горизонтальной.
</a:t>
            </a:r>
            <a:endParaRPr lang="en-US" sz="1000" dirty="0"/>
          </a:p>
        </p:txBody>
      </p:sp>
      <p:sp>
        <p:nvSpPr>
          <p:cNvPr id="13" name="Text 3"/>
          <p:cNvSpPr txBox="1"/>
          <p:nvPr/>
        </p:nvSpPr>
        <p:spPr>
          <a:xfrm>
            <a:off x="3586815" y="2370902"/>
            <a:ext cx="1971000" cy="1092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Коэффициент b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Этот коэффициент показывает, где прямая пересекает ось y. По нему удобно сразу увидеть начальное значение функции без дополнительных вычислений и построений.
</a:t>
            </a:r>
            <a:endParaRPr lang="en-US" sz="1000" dirty="0"/>
          </a:p>
        </p:txBody>
      </p:sp>
      <p:sp>
        <p:nvSpPr>
          <p:cNvPr id="14" name="Text 4"/>
          <p:cNvSpPr txBox="1"/>
          <p:nvPr/>
        </p:nvSpPr>
        <p:spPr>
          <a:xfrm>
            <a:off x="6402135" y="2370902"/>
            <a:ext cx="1971000" cy="1092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Как строят график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построения линейной функции обычно достаточно двух точек. После их отметки проводят прямую и проверяют, соответствует ли её направление знаку коэффициента k.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27905" y="723075"/>
            <a:ext cx="4213289" cy="4420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10</a:t>
            </a:r>
            <a:endParaRPr lang="en-US" sz="800" dirty="0"/>
          </a:p>
        </p:txBody>
      </p:sp>
      <p:sp>
        <p:nvSpPr>
          <p:cNvPr id="11" name="Text 1"/>
          <p:cNvSpPr txBox="1"/>
          <p:nvPr/>
        </p:nvSpPr>
        <p:spPr>
          <a:xfrm>
            <a:off x="356787" y="988525"/>
            <a:ext cx="4209600" cy="1051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Что означает пересечение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Если две линии пересекаются, в этой точке обе величины равны. Это значит, что для одного и того же x получено одинаковое значение y.
</a:t>
            </a:r>
            <a:endParaRPr lang="en-US" sz="1100" dirty="0"/>
          </a:p>
        </p:txBody>
      </p:sp>
      <p:sp>
        <p:nvSpPr>
          <p:cNvPr id="12" name="Text 2"/>
          <p:cNvSpPr txBox="1"/>
          <p:nvPr/>
        </p:nvSpPr>
        <p:spPr>
          <a:xfrm>
            <a:off x="1015719" y="2416300"/>
            <a:ext cx="4209600" cy="1051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Какие бывают случаи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Иногда графики имеют одну общую точку, иногда несколько, а иногда не пересекаются вовсе. Если линии совпали полностью, общих точек бесконечно много.
</a:t>
            </a:r>
            <a:endParaRPr lang="en-US" sz="1100" dirty="0"/>
          </a:p>
        </p:txBody>
      </p:sp>
      <p:sp>
        <p:nvSpPr>
          <p:cNvPr id="13" name="Text 3"/>
          <p:cNvSpPr txBox="1"/>
          <p:nvPr/>
        </p:nvSpPr>
        <p:spPr>
          <a:xfrm>
            <a:off x="300106" y="3824907"/>
            <a:ext cx="4209600" cy="1051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Как использовать ответ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школьных задачах пересечение часто помогает найти момент равенства двух процессов, например одинаковую цену, расстояние или количество. Поэтому точку нужно читать очень внимательно.
</a:t>
            </a:r>
            <a:endParaRPr lang="en-US" sz="1100" dirty="0"/>
          </a:p>
        </p:txBody>
      </p:sp>
      <p:sp>
        <p:nvSpPr>
          <p:cNvPr id="14" name="Text 4"/>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Точка пересечения двух графиков
</a:t>
            </a:r>
            <a:endParaRPr lang="en-US" sz="2212"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7525" y="918141"/>
            <a:ext cx="8784000" cy="3344017"/>
          </a:xfrm>
          <a:prstGeom prst="rect">
            <a:avLst/>
          </a:prstGeom>
        </p:spPr>
      </p:pic>
      <p:sp>
        <p:nvSpPr>
          <p:cNvPr id="6" name="Text 0"/>
          <p:cNvSpPr txBox="1"/>
          <p:nvPr/>
        </p:nvSpPr>
        <p:spPr>
          <a:xfrm>
            <a:off x="180000" y="257700"/>
            <a:ext cx="8784000" cy="298500"/>
          </a:xfrm>
          <a:prstGeom prst="rect">
            <a:avLst/>
          </a:prstGeom>
          <a:noFill/>
          <a:ln/>
        </p:spPr>
        <p:txBody>
          <a:bodyPr wrap="square" lIns="0" tIns="0" rIns="0" bIns="0" rtlCol="0" anchor="t"/>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Как находить значение по графику
</a:t>
            </a:r>
            <a:endParaRPr lang="en-US" sz="2012" dirty="0"/>
          </a:p>
        </p:txBody>
      </p:sp>
      <p:sp>
        <p:nvSpPr>
          <p:cNvPr id="7"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11</a:t>
            </a:r>
            <a:endParaRPr lang="en-US" sz="800" dirty="0"/>
          </a:p>
        </p:txBody>
      </p:sp>
      <p:sp>
        <p:nvSpPr>
          <p:cNvPr id="8" name="Text 2"/>
          <p:cNvSpPr txBox="1"/>
          <p:nvPr/>
        </p:nvSpPr>
        <p:spPr>
          <a:xfrm>
            <a:off x="180000" y="556200"/>
            <a:ext cx="8784000" cy="181200"/>
          </a:xfrm>
          <a:prstGeom prst="rect">
            <a:avLst/>
          </a:prstGeom>
          <a:noFill/>
          <a:ln/>
        </p:spPr>
        <p:txBody>
          <a:bodyPr wrap="square" lIns="0" tIns="0" rIns="0" bIns="0" rtlCol="0" anchor="b"/>
          <a:lstStyle/>
          <a:p>
            <a:pPr algn="l" indent="0" marL="0">
              <a:lnSpc>
                <a:spcPct val="100000"/>
              </a:lnSpc>
              <a:buNone/>
            </a:pPr>
            <a:r>
              <a:rPr lang="en-US" sz="1112" dirty="0">
                <a:solidFill>
                  <a:srgbClr val="FFFFFF"/>
                </a:solidFill>
                <a:latin typeface="Arial" pitchFamily="34" charset="0"/>
                <a:ea typeface="Arial" pitchFamily="34" charset="-122"/>
                <a:cs typeface="Arial" pitchFamily="34" charset="-120"/>
              </a:rPr>
              <a:t>Последовательность действий при чтении графика: от выбора известной величины до проверки ответа по условию.
</a:t>
            </a:r>
            <a:endParaRPr lang="en-US" sz="111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18894" y="811066"/>
            <a:ext cx="4230000" cy="140862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219441" y="2219757"/>
            <a:ext cx="4230000" cy="140862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218472" y="3629686"/>
            <a:ext cx="4230000" cy="140862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12</a:t>
            </a:r>
            <a:endParaRPr lang="en-US" sz="800" dirty="0"/>
          </a:p>
        </p:txBody>
      </p:sp>
      <p:sp>
        <p:nvSpPr>
          <p:cNvPr id="13" name="Text 1"/>
          <p:cNvSpPr txBox="1"/>
          <p:nvPr/>
        </p:nvSpPr>
        <p:spPr>
          <a:xfrm>
            <a:off x="819469" y="946502"/>
            <a:ext cx="2384400" cy="1134900"/>
          </a:xfrm>
          <a:prstGeom prst="rect">
            <a:avLst/>
          </a:prstGeom>
          <a:noFill/>
          <a:ln/>
        </p:spPr>
        <p:txBody>
          <a:bodyPr wrap="square" lIns="0" tIns="0" rIns="0" bIns="0" rtlCol="0" anchor="t"/>
          <a:lstStyle/>
          <a:p>
            <a:pPr algn="l" indent="0" marL="0">
              <a:lnSpc>
                <a:spcPct val="115000"/>
              </a:lnSpc>
              <a:buNone/>
            </a:pPr>
            <a:r>
              <a:rPr lang="en-US" sz="982" dirty="0">
                <a:solidFill>
                  <a:srgbClr val="FFFFFF"/>
                </a:solidFill>
                <a:latin typeface="Arial" pitchFamily="34" charset="0"/>
                <a:ea typeface="Arial" pitchFamily="34" charset="-122"/>
                <a:cs typeface="Arial" pitchFamily="34" charset="-120"/>
              </a:rPr>
              <a:t>Путь растёт по шагам
</a:t>
            </a:r>
            <a:pPr algn="l" indent="0" marL="0">
              <a:lnSpc>
                <a:spcPct val="115000"/>
              </a:lnSpc>
              <a:buNone/>
            </a:pPr>
            <a:r>
              <a:rPr lang="en-US" sz="53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3" dirty="0">
                <a:solidFill>
                  <a:srgbClr val="FFFFFF"/>
                </a:solidFill>
                <a:latin typeface="Arial" pitchFamily="34" charset="0"/>
                <a:ea typeface="Arial" pitchFamily="34" charset="-122"/>
                <a:cs typeface="Arial" pitchFamily="34" charset="-120"/>
              </a:rPr>
              <a:t>Мальчик вышел из дома, прошёл часть дороги и остановился у магазина. На графике это видно как подъём линии, затем короткий горизонтальный участок. Такой рисунок удобно читать: по оси времени отмечают моменты, а по оси пути — сколько уже пройдено.
</a:t>
            </a:r>
            <a:endParaRPr lang="en-US" sz="982" dirty="0"/>
          </a:p>
        </p:txBody>
      </p:sp>
      <p:sp>
        <p:nvSpPr>
          <p:cNvPr id="14" name="Text 2"/>
          <p:cNvSpPr txBox="1"/>
          <p:nvPr/>
        </p:nvSpPr>
        <p:spPr>
          <a:xfrm>
            <a:off x="820016" y="2355194"/>
            <a:ext cx="2384400" cy="1134900"/>
          </a:xfrm>
          <a:prstGeom prst="rect">
            <a:avLst/>
          </a:prstGeom>
          <a:noFill/>
          <a:ln/>
        </p:spPr>
        <p:txBody>
          <a:bodyPr wrap="square" lIns="0" tIns="0" rIns="0" bIns="0" rtlCol="0" anchor="t"/>
          <a:lstStyle/>
          <a:p>
            <a:pPr algn="l" indent="0" marL="0">
              <a:lnSpc>
                <a:spcPct val="115000"/>
              </a:lnSpc>
              <a:buNone/>
            </a:pPr>
            <a:r>
              <a:rPr lang="en-US" sz="982" dirty="0">
                <a:solidFill>
                  <a:srgbClr val="FFFFFF"/>
                </a:solidFill>
                <a:latin typeface="Arial" pitchFamily="34" charset="0"/>
                <a:ea typeface="Arial" pitchFamily="34" charset="-122"/>
                <a:cs typeface="Arial" pitchFamily="34" charset="-120"/>
              </a:rPr>
              <a:t>Пауза на маршруте
</a:t>
            </a:r>
            <a:pPr algn="l" indent="0" marL="0">
              <a:lnSpc>
                <a:spcPct val="115000"/>
              </a:lnSpc>
              <a:buNone/>
            </a:pPr>
            <a:r>
              <a:rPr lang="en-US" sz="53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3" dirty="0">
                <a:solidFill>
                  <a:srgbClr val="FFFFFF"/>
                </a:solidFill>
                <a:latin typeface="Arial" pitchFamily="34" charset="0"/>
                <a:ea typeface="Arial" pitchFamily="34" charset="-122"/>
                <a:cs typeface="Arial" pitchFamily="34" charset="-120"/>
              </a:rPr>
              <a:t>Автобус ехал до остановки, некоторое время стоял, а потом снова продолжил путь. На графике остановка выглядит как ровный отрезок без изменения значения. По нему легко понять, что расстояние не увеличивалось, пока движение было прервано.
</a:t>
            </a:r>
            <a:endParaRPr lang="en-US" sz="982" dirty="0"/>
          </a:p>
        </p:txBody>
      </p:sp>
      <p:sp>
        <p:nvSpPr>
          <p:cNvPr id="15" name="Text 3"/>
          <p:cNvSpPr txBox="1"/>
          <p:nvPr/>
        </p:nvSpPr>
        <p:spPr>
          <a:xfrm>
            <a:off x="819047" y="3765123"/>
            <a:ext cx="2384400" cy="1134900"/>
          </a:xfrm>
          <a:prstGeom prst="rect">
            <a:avLst/>
          </a:prstGeom>
          <a:noFill/>
          <a:ln/>
        </p:spPr>
        <p:txBody>
          <a:bodyPr wrap="square" lIns="0" tIns="0" rIns="0" bIns="0" rtlCol="0" anchor="t"/>
          <a:lstStyle/>
          <a:p>
            <a:pPr algn="l" indent="0" marL="0">
              <a:lnSpc>
                <a:spcPct val="115000"/>
              </a:lnSpc>
              <a:buNone/>
            </a:pPr>
            <a:r>
              <a:rPr lang="en-US" sz="982" dirty="0">
                <a:solidFill>
                  <a:srgbClr val="FFFFFF"/>
                </a:solidFill>
                <a:latin typeface="Arial" pitchFamily="34" charset="0"/>
                <a:ea typeface="Arial" pitchFamily="34" charset="-122"/>
                <a:cs typeface="Arial" pitchFamily="34" charset="-120"/>
              </a:rPr>
              <a:t>Кто движется быстрее
</a:t>
            </a:r>
            <a:pPr algn="l" indent="0" marL="0">
              <a:lnSpc>
                <a:spcPct val="115000"/>
              </a:lnSpc>
              <a:buNone/>
            </a:pPr>
            <a:r>
              <a:rPr lang="en-US" sz="53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3" dirty="0">
                <a:solidFill>
                  <a:srgbClr val="FFFFFF"/>
                </a:solidFill>
                <a:latin typeface="Arial" pitchFamily="34" charset="0"/>
                <a:ea typeface="Arial" pitchFamily="34" charset="-122"/>
                <a:cs typeface="Arial" pitchFamily="34" charset="-120"/>
              </a:rPr>
              <a:t>Два велосипедиста проехали одинаковое направление, но один оказался впереди уже через несколько минут. На рисунке его линия идёт круче, значит, за то же время он проходит больше пути. По такому графику удобно сравнивать скорость без лишних вычислений.
</a:t>
            </a:r>
            <a:endParaRPr lang="en-US" sz="982" dirty="0"/>
          </a:p>
        </p:txBody>
      </p:sp>
      <p:sp>
        <p:nvSpPr>
          <p:cNvPr id="16" name="Text 4"/>
          <p:cNvSpPr txBox="1"/>
          <p:nvPr/>
        </p:nvSpPr>
        <p:spPr>
          <a:xfrm>
            <a:off x="180000" y="258600"/>
            <a:ext cx="8784000" cy="4152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Графики в задачах о движении
</a:t>
            </a:r>
            <a:endParaRPr lang="en-US" sz="201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113273" y="950175"/>
            <a:ext cx="6917455" cy="2349900"/>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Типичные ошибки при работе с графиками
</a:t>
            </a:r>
            <a:endParaRPr lang="en-US" sz="2212" dirty="0"/>
          </a:p>
        </p:txBody>
      </p:sp>
      <p:sp>
        <p:nvSpPr>
          <p:cNvPr id="7" name="Text 1"/>
          <p:cNvSpPr txBox="1"/>
          <p:nvPr/>
        </p:nvSpPr>
        <p:spPr>
          <a:xfrm>
            <a:off x="836350" y="3737950"/>
            <a:ext cx="2277900" cy="1190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таблице собраны частые ошибки, их причины и простой способ самопроверки перед ответом.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13</a:t>
            </a:r>
            <a:endParaRPr lang="en-US" sz="800" dirty="0"/>
          </a:p>
        </p:txBody>
      </p:sp>
      <p:sp>
        <p:nvSpPr>
          <p:cNvPr id="9" name="Text 3"/>
          <p:cNvSpPr txBox="1"/>
          <p:nvPr/>
        </p:nvSpPr>
        <p:spPr>
          <a:xfrm>
            <a:off x="179600" y="3386250"/>
            <a:ext cx="8784000" cy="1134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Материалы по теме «Графики» для 7 класса
</a:t>
            </a:r>
            <a:endParaRPr lang="en-US" sz="700" dirty="0"/>
          </a:p>
        </p:txBody>
      </p:sp>
      <p:sp>
        <p:nvSpPr>
          <p:cNvPr id="10" name="Text 4"/>
          <p:cNvSpPr txBox="1"/>
          <p:nvPr/>
        </p:nvSpPr>
        <p:spPr>
          <a:xfrm>
            <a:off x="3217394" y="3738850"/>
            <a:ext cx="2277900" cy="11907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Большинство ошибок связано не со сложностью задания, а с невнимательным чтением осей, знаков и условия. Самопроверка помогает быстро исправить неточности.
</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258600"/>
            <a:ext cx="8784000" cy="4152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Сравнение величин по графику
</a:t>
            </a:r>
            <a:endParaRPr lang="en-US" sz="2012" dirty="0"/>
          </a:p>
        </p:txBody>
      </p:sp>
      <p:sp>
        <p:nvSpPr>
          <p:cNvPr id="9"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14</a:t>
            </a:r>
            <a:endParaRPr lang="en-US" sz="800" dirty="0"/>
          </a:p>
        </p:txBody>
      </p:sp>
      <p:sp>
        <p:nvSpPr>
          <p:cNvPr id="10" name="Text 2"/>
          <p:cNvSpPr txBox="1"/>
          <p:nvPr/>
        </p:nvSpPr>
        <p:spPr>
          <a:xfrm>
            <a:off x="180000" y="2427825"/>
            <a:ext cx="2750400" cy="1041300"/>
          </a:xfrm>
          <a:prstGeom prst="rect">
            <a:avLst/>
          </a:prstGeom>
          <a:noFill/>
          <a:ln/>
        </p:spPr>
        <p:txBody>
          <a:bodyPr wrap="square" lIns="0" tIns="0" rIns="0" bIns="0" rtlCol="0" anchor="b"/>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Сначала видно уровень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 расположению линий сразу понятно, какая величина больше на выбранном участке. Верхний график показывает большее значение, нижний — меньшее.
</a:t>
            </a:r>
            <a:endParaRPr lang="en-US" sz="1100" dirty="0"/>
          </a:p>
        </p:txBody>
      </p:sp>
      <p:sp>
        <p:nvSpPr>
          <p:cNvPr id="11" name="Text 3"/>
          <p:cNvSpPr txBox="1"/>
          <p:nvPr/>
        </p:nvSpPr>
        <p:spPr>
          <a:xfrm>
            <a:off x="3073864" y="2427825"/>
            <a:ext cx="2750400" cy="1041300"/>
          </a:xfrm>
          <a:prstGeom prst="rect">
            <a:avLst/>
          </a:prstGeom>
          <a:noFill/>
          <a:ln/>
        </p:spPr>
        <p:txBody>
          <a:bodyPr wrap="square" lIns="0" tIns="0" rIns="0" bIns="0" rtlCol="0" anchor="b"/>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Затем сравнивается изменение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По наклону можно определить, что меняется быстрее. Более крутая линия означает более быстрое увеличение или уменьшение величины.
</a:t>
            </a:r>
            <a:endParaRPr lang="en-US" sz="1200" dirty="0"/>
          </a:p>
        </p:txBody>
      </p:sp>
      <p:sp>
        <p:nvSpPr>
          <p:cNvPr id="12" name="Text 4"/>
          <p:cNvSpPr txBox="1"/>
          <p:nvPr/>
        </p:nvSpPr>
        <p:spPr>
          <a:xfrm>
            <a:off x="5967739" y="2427825"/>
            <a:ext cx="2750400" cy="1041300"/>
          </a:xfrm>
          <a:prstGeom prst="rect">
            <a:avLst/>
          </a:prstGeom>
          <a:noFill/>
          <a:ln/>
        </p:spPr>
        <p:txBody>
          <a:bodyPr wrap="square" lIns="0" tIns="0" rIns="0" bIns="0" rtlCol="0" anchor="b"/>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Потом ищется равенство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Если линии пересекаются, в точке пересечения значения совпадают. Это удобно для задач о движении, температуре и измерениях.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307839" y="1605788"/>
            <a:ext cx="4012398" cy="2473200"/>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Сравнение двух процессов на одном рисунке
</a:t>
            </a:r>
            <a:endParaRPr lang="en-US" sz="2212" dirty="0"/>
          </a:p>
        </p:txBody>
      </p:sp>
      <p:sp>
        <p:nvSpPr>
          <p:cNvPr id="7" name="Text 1"/>
          <p:cNvSpPr txBox="1"/>
          <p:nvPr/>
        </p:nvSpPr>
        <p:spPr>
          <a:xfrm>
            <a:off x="783662" y="2374760"/>
            <a:ext cx="3351000" cy="858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одном линейном графике удобно видеть, где один процесс опережает другой, а где значения становятся равными. Легенда помогает не спутать линии.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15</a:t>
            </a:r>
            <a:endParaRPr lang="en-US" sz="800" dirty="0"/>
          </a:p>
        </p:txBody>
      </p:sp>
      <p:sp>
        <p:nvSpPr>
          <p:cNvPr id="9" name="Text 3"/>
          <p:cNvSpPr txBox="1"/>
          <p:nvPr/>
        </p:nvSpPr>
        <p:spPr>
          <a:xfrm>
            <a:off x="782000" y="3343014"/>
            <a:ext cx="3351000" cy="85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Процесс Б растёт быстрее в конце и в итоге обгоняет процесс А. Точка равенства на втором промежутке показывает момент совпадения значений.
</a:t>
            </a:r>
            <a:endParaRPr lang="en-US" sz="1000" dirty="0"/>
          </a:p>
        </p:txBody>
      </p:sp>
      <p:sp>
        <p:nvSpPr>
          <p:cNvPr id="10" name="Text 4"/>
          <p:cNvSpPr txBox="1"/>
          <p:nvPr/>
        </p:nvSpPr>
        <p:spPr>
          <a:xfrm>
            <a:off x="4306903" y="4130575"/>
            <a:ext cx="4014300" cy="101700"/>
          </a:xfrm>
          <a:prstGeom prst="rect">
            <a:avLst/>
          </a:prstGeom>
          <a:noFill/>
          <a:ln/>
        </p:spPr>
        <p:txBody>
          <a:bodyPr wrap="square" lIns="0" tIns="0" rIns="0" bIns="0" rtlCol="0" anchor="ctr"/>
          <a:lstStyle/>
          <a:p>
            <a:pPr algn="l" indent="0" marL="0">
              <a:lnSpc>
                <a:spcPct val="115000"/>
              </a:lnSpc>
              <a:buNone/>
            </a:pPr>
            <a:r>
              <a:rPr lang="en-US" sz="696" dirty="0">
                <a:solidFill>
                  <a:srgbClr val="FFFFFF"/>
                </a:solidFill>
                <a:latin typeface="Arial" pitchFamily="34" charset="0"/>
                <a:ea typeface="Arial" pitchFamily="34" charset="-122"/>
                <a:cs typeface="Arial" pitchFamily="34" charset="-120"/>
              </a:rPr>
              <a:t>Учебный пример для 7 класса
</a:t>
            </a:r>
            <a:endParaRPr lang="en-US" sz="696"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397125"/>
            <a:ext cx="3907200" cy="8244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Проверка построенного графика
</a:t>
            </a:r>
            <a:endParaRPr lang="en-US" sz="2212" dirty="0"/>
          </a:p>
        </p:txBody>
      </p:sp>
      <p:sp>
        <p:nvSpPr>
          <p:cNvPr id="10"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16</a:t>
            </a:r>
            <a:endParaRPr lang="en-US" sz="800" dirty="0"/>
          </a:p>
        </p:txBody>
      </p:sp>
      <p:sp>
        <p:nvSpPr>
          <p:cNvPr id="11" name="Text 2"/>
          <p:cNvSpPr txBox="1"/>
          <p:nvPr/>
        </p:nvSpPr>
        <p:spPr>
          <a:xfrm>
            <a:off x="277809" y="1666755"/>
            <a:ext cx="2400600" cy="1078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Сверить точки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Сначала сравните каждую нанесённую точку с таблицей значений или условием задачи. Если хотя бы одна координата не совпадает, построение нужно исправить.
</a:t>
            </a:r>
            <a:endParaRPr lang="en-US" sz="1100" dirty="0"/>
          </a:p>
        </p:txBody>
      </p:sp>
      <p:sp>
        <p:nvSpPr>
          <p:cNvPr id="12" name="Text 3"/>
          <p:cNvSpPr txBox="1"/>
          <p:nvPr/>
        </p:nvSpPr>
        <p:spPr>
          <a:xfrm>
            <a:off x="3126384" y="2417968"/>
            <a:ext cx="2400600" cy="1078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Проверить оси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Убедитесь, что оси подписаны верно, начало координат стоит на своём месте, а масштаб одинаков на каждом делении. Иначе график будет искажён.
</a:t>
            </a:r>
            <a:endParaRPr lang="en-US" sz="1100" dirty="0"/>
          </a:p>
        </p:txBody>
      </p:sp>
      <p:sp>
        <p:nvSpPr>
          <p:cNvPr id="13" name="Text 4"/>
          <p:cNvSpPr txBox="1"/>
          <p:nvPr/>
        </p:nvSpPr>
        <p:spPr>
          <a:xfrm>
            <a:off x="5244325" y="992693"/>
            <a:ext cx="2400600" cy="1078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Оценить форму линии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Посмотрите, соответствует ли линия виду зависимости: прямая, ломаная или кривая. Форма должна совпадать с данными, а не строиться наугад.
</a:t>
            </a:r>
            <a:endParaRPr lang="en-US" sz="1100" dirty="0"/>
          </a:p>
        </p:txBody>
      </p:sp>
      <p:sp>
        <p:nvSpPr>
          <p:cNvPr id="14" name="Text 5"/>
          <p:cNvSpPr txBox="1"/>
          <p:nvPr/>
        </p:nvSpPr>
        <p:spPr>
          <a:xfrm>
            <a:off x="6654138" y="2415723"/>
            <a:ext cx="2400600" cy="1078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Сопоставить ответ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После построения ещё раз прочитайте вопрос задачи и проверьте знак, единицы измерения и смысл ответа. Это помогает заметить случайную ошибку до сдачи работы.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7525" y="918141"/>
            <a:ext cx="8784000" cy="3344017"/>
          </a:xfrm>
          <a:prstGeom prst="rect">
            <a:avLst/>
          </a:prstGeom>
        </p:spPr>
      </p:pic>
      <p:sp>
        <p:nvSpPr>
          <p:cNvPr id="6" name="Text 0"/>
          <p:cNvSpPr txBox="1"/>
          <p:nvPr/>
        </p:nvSpPr>
        <p:spPr>
          <a:xfrm>
            <a:off x="180000" y="257700"/>
            <a:ext cx="8784000" cy="298500"/>
          </a:xfrm>
          <a:prstGeom prst="rect">
            <a:avLst/>
          </a:prstGeom>
          <a:noFill/>
          <a:ln/>
        </p:spPr>
        <p:txBody>
          <a:bodyPr wrap="square" lIns="0" tIns="0" rIns="0" bIns="0" rtlCol="0" anchor="t"/>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Путь от условия задачи к ответу
</a:t>
            </a:r>
            <a:endParaRPr lang="en-US" sz="2012" dirty="0"/>
          </a:p>
        </p:txBody>
      </p:sp>
      <p:sp>
        <p:nvSpPr>
          <p:cNvPr id="7"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17</a:t>
            </a:r>
            <a:endParaRPr lang="en-US" sz="800" dirty="0"/>
          </a:p>
        </p:txBody>
      </p:sp>
      <p:sp>
        <p:nvSpPr>
          <p:cNvPr id="8" name="Text 2"/>
          <p:cNvSpPr txBox="1"/>
          <p:nvPr/>
        </p:nvSpPr>
        <p:spPr>
          <a:xfrm>
            <a:off x="180000" y="556200"/>
            <a:ext cx="8784000" cy="181200"/>
          </a:xfrm>
          <a:prstGeom prst="rect">
            <a:avLst/>
          </a:prstGeom>
          <a:noFill/>
          <a:ln/>
        </p:spPr>
        <p:txBody>
          <a:bodyPr wrap="square" lIns="0" tIns="0" rIns="0" bIns="0" rtlCol="0" anchor="b"/>
          <a:lstStyle/>
          <a:p>
            <a:pPr algn="l" indent="0" marL="0">
              <a:lnSpc>
                <a:spcPct val="100000"/>
              </a:lnSpc>
              <a:buNone/>
            </a:pPr>
            <a:r>
              <a:rPr lang="en-US" sz="1112" dirty="0">
                <a:solidFill>
                  <a:srgbClr val="FFFFFF"/>
                </a:solidFill>
                <a:latin typeface="Arial" pitchFamily="34" charset="0"/>
                <a:ea typeface="Arial" pitchFamily="34" charset="-122"/>
                <a:cs typeface="Arial" pitchFamily="34" charset="-120"/>
              </a:rPr>
              <a:t>Общий алгоритм решения упражнений по графикам: от чтения условия до проверки результата.
</a:t>
            </a:r>
            <a:endParaRPr lang="en-US" sz="111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1656" y="108800"/>
            <a:ext cx="4225588" cy="4939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180000" y="397125"/>
            <a:ext cx="3944400" cy="824400"/>
          </a:xfrm>
          <a:prstGeom prst="rect">
            <a:avLst/>
          </a:prstGeom>
          <a:noFill/>
          <a:ln/>
        </p:spPr>
        <p:txBody>
          <a:bodyPr wrap="square" lIns="0" tIns="0" rIns="0" bIns="0" rtlCol="0" anchor="ctr"/>
          <a:lstStyle/>
          <a:p>
            <a:pPr algn="l" indent="0" marL="0">
              <a:lnSpc>
                <a:spcPct val="100000"/>
              </a:lnSpc>
              <a:buNone/>
            </a:pPr>
            <a:r>
              <a:rPr lang="en-US" sz="2012" dirty="0">
                <a:solidFill>
                  <a:srgbClr val="FFFFFF"/>
                </a:solidFill>
                <a:latin typeface="Arial" pitchFamily="34" charset="0"/>
                <a:ea typeface="Arial" pitchFamily="34" charset="-122"/>
                <a:cs typeface="Arial" pitchFamily="34" charset="-120"/>
              </a:rPr>
              <a:t>Графики вокруг нас
</a:t>
            </a:r>
            <a:endParaRPr lang="en-US" sz="2012" dirty="0"/>
          </a:p>
        </p:txBody>
      </p:sp>
      <p:sp>
        <p:nvSpPr>
          <p:cNvPr id="11" name="Text 1"/>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18</a:t>
            </a:r>
            <a:endParaRPr lang="en-US" sz="800" dirty="0"/>
          </a:p>
        </p:txBody>
      </p:sp>
      <p:sp>
        <p:nvSpPr>
          <p:cNvPr id="12" name="Text 2"/>
          <p:cNvSpPr txBox="1"/>
          <p:nvPr/>
        </p:nvSpPr>
        <p:spPr>
          <a:xfrm>
            <a:off x="839525" y="1652450"/>
            <a:ext cx="3237600" cy="7530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Погода на неделе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График температуры помогает увидеть, когда стало теплее или холоднее, и сравнить погоду в разные дни. По нему легко заметить резкое похолодание или постепенное потепление.
</a:t>
            </a:r>
            <a:endParaRPr lang="en-US" sz="900" dirty="0"/>
          </a:p>
        </p:txBody>
      </p:sp>
      <p:sp>
        <p:nvSpPr>
          <p:cNvPr id="13" name="Text 3"/>
          <p:cNvSpPr txBox="1"/>
          <p:nvPr/>
        </p:nvSpPr>
        <p:spPr>
          <a:xfrm>
            <a:off x="839525" y="2489595"/>
            <a:ext cx="3237600" cy="7530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Спорт и результаты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На диаграммах и графиках показывают скорость, количество очков или прогресс команды. Такой рисунок быстро раскрывает, кто улучшает результат, а кто остаётся на том же уровне.
</a:t>
            </a:r>
            <a:endParaRPr lang="en-US" sz="900" dirty="0"/>
          </a:p>
        </p:txBody>
      </p:sp>
      <p:sp>
        <p:nvSpPr>
          <p:cNvPr id="14" name="Text 4"/>
          <p:cNvSpPr txBox="1"/>
          <p:nvPr/>
        </p:nvSpPr>
        <p:spPr>
          <a:xfrm>
            <a:off x="839538" y="3326729"/>
            <a:ext cx="3237600" cy="7530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Учебные измерения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На уроках можно строить графики роста растений, изменения длины тени или числа шагов за день. Это делает математическую запись понятной и связанной с наблюдениями.
</a:t>
            </a:r>
            <a:endParaRPr lang="en-US" sz="900" dirty="0"/>
          </a:p>
        </p:txBody>
      </p:sp>
      <p:sp>
        <p:nvSpPr>
          <p:cNvPr id="15" name="Text 5"/>
          <p:cNvSpPr txBox="1"/>
          <p:nvPr/>
        </p:nvSpPr>
        <p:spPr>
          <a:xfrm>
            <a:off x="839525" y="4166383"/>
            <a:ext cx="3237600" cy="7530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Расписание и время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График удобно использовать, когда важно показать движение по времени: поездку, занятия или режим дня. Он сразу показывает, где есть пауза, а где процесс идёт непрерывно.
</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99700" y="2161022"/>
            <a:ext cx="4014300" cy="1363681"/>
          </a:xfrm>
          <a:prstGeom prst="rect">
            <a:avLst/>
          </a:prstGeom>
        </p:spPr>
      </p:pic>
      <p:sp>
        <p:nvSpPr>
          <p:cNvPr id="6" name="Text 0"/>
          <p:cNvSpPr txBox="1"/>
          <p:nvPr/>
        </p:nvSpPr>
        <p:spPr>
          <a:xfrm>
            <a:off x="180000" y="257700"/>
            <a:ext cx="8784000" cy="412500"/>
          </a:xfrm>
          <a:prstGeom prst="rect">
            <a:avLst/>
          </a:prstGeom>
          <a:noFill/>
          <a:ln/>
        </p:spPr>
        <p:txBody>
          <a:bodyPr wrap="square" lIns="0" tIns="0" rIns="0" bIns="0" rtlCol="0" anchor="ctr"/>
          <a:lstStyle/>
          <a:p>
            <a:pPr algn="l" indent="0" marL="0">
              <a:lnSpc>
                <a:spcPct val="100000"/>
              </a:lnSpc>
              <a:buNone/>
            </a:pPr>
            <a:r>
              <a:rPr lang="en-US" sz="2212" dirty="0">
                <a:solidFill>
                  <a:srgbClr val="FFFFFF"/>
                </a:solidFill>
                <a:latin typeface="Arial" pitchFamily="34" charset="0"/>
                <a:ea typeface="Arial" pitchFamily="34" charset="-122"/>
                <a:cs typeface="Arial" pitchFamily="34" charset="-120"/>
              </a:rPr>
              <a:t>Мини-набор упражнений для закрепления
</a:t>
            </a:r>
            <a:endParaRPr lang="en-US" sz="2212" dirty="0"/>
          </a:p>
        </p:txBody>
      </p:sp>
      <p:sp>
        <p:nvSpPr>
          <p:cNvPr id="7" name="Text 1"/>
          <p:cNvSpPr txBox="1"/>
          <p:nvPr/>
        </p:nvSpPr>
        <p:spPr>
          <a:xfrm>
            <a:off x="5014337" y="1658623"/>
            <a:ext cx="3351000" cy="858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Небольшие задания помогают проверить, насколько уверенно вы читаете график, строите точки и находите нужные значения по рисунку.
</a:t>
            </a:r>
            <a:endParaRPr lang="en-US" sz="1000" dirty="0"/>
          </a:p>
        </p:txBody>
      </p:sp>
      <p:sp>
        <p:nvSpPr>
          <p:cNvPr id="8" name="Text 2"/>
          <p:cNvSpPr txBox="1"/>
          <p:nvPr/>
        </p:nvSpPr>
        <p:spPr>
          <a:xfrm>
            <a:off x="8740500" y="4725597"/>
            <a:ext cx="223500" cy="224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19</a:t>
            </a:r>
            <a:endParaRPr lang="en-US" sz="800" dirty="0"/>
          </a:p>
        </p:txBody>
      </p:sp>
      <p:sp>
        <p:nvSpPr>
          <p:cNvPr id="9" name="Text 3"/>
          <p:cNvSpPr txBox="1"/>
          <p:nvPr/>
        </p:nvSpPr>
        <p:spPr>
          <a:xfrm>
            <a:off x="5012675" y="2626877"/>
            <a:ext cx="3351000" cy="85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Задания охватывают основные действия: чтение, построение, сравнение и поиск экстремальных значений. Короткий ответ позволяет быстро проверить себя.
</a:t>
            </a:r>
            <a:endParaRPr lang="en-US" sz="1000" dirty="0"/>
          </a:p>
        </p:txBody>
      </p:sp>
      <p:sp>
        <p:nvSpPr>
          <p:cNvPr id="10" name="Text 4"/>
          <p:cNvSpPr txBox="1"/>
          <p:nvPr/>
        </p:nvSpPr>
        <p:spPr>
          <a:xfrm>
            <a:off x="799700" y="4131050"/>
            <a:ext cx="4014300" cy="101700"/>
          </a:xfrm>
          <a:prstGeom prst="rect">
            <a:avLst/>
          </a:prstGeom>
          <a:noFill/>
          <a:ln/>
        </p:spPr>
        <p:txBody>
          <a:bodyPr wrap="square" lIns="0" tIns="0" rIns="0" bIns="0" rtlCol="0" anchor="ctr"/>
          <a:lstStyle/>
          <a:p>
            <a:pPr algn="l" indent="0" marL="0">
              <a:lnSpc>
                <a:spcPct val="115000"/>
              </a:lnSpc>
              <a:buNone/>
            </a:pPr>
            <a:r>
              <a:rPr lang="en-US" sz="696" dirty="0">
                <a:solidFill>
                  <a:srgbClr val="FFFFFF"/>
                </a:solidFill>
                <a:latin typeface="Arial" pitchFamily="34" charset="0"/>
                <a:ea typeface="Arial" pitchFamily="34" charset="-122"/>
                <a:cs typeface="Arial" pitchFamily="34" charset="-120"/>
              </a:rPr>
              <a:t>Тренировочные упражнения по теме «Графики»
</a:t>
            </a:r>
            <a:endParaRPr lang="en-US" sz="696"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979288"/>
            <a:ext cx="7436700" cy="1088400"/>
          </a:xfrm>
          <a:prstGeom prst="rect">
            <a:avLst/>
          </a:prstGeom>
          <a:noFill/>
          <a:ln/>
        </p:spPr>
        <p:txBody>
          <a:bodyPr wrap="square" lIns="0" tIns="0" rIns="0" bIns="0" rtlCol="0" anchor="ctr"/>
          <a:lstStyle/>
          <a:p>
            <a:pPr algn="l" indent="0" marL="0">
              <a:lnSpc>
                <a:spcPct val="100000"/>
              </a:lnSpc>
              <a:buNone/>
            </a:pPr>
            <a:r>
              <a:rPr lang="en-US" sz="2412" b="1" dirty="0">
                <a:solidFill>
                  <a:srgbClr val="FFFFFF"/>
                </a:solidFill>
                <a:latin typeface="Arial" pitchFamily="34" charset="0"/>
                <a:ea typeface="Arial" pitchFamily="34" charset="-122"/>
                <a:cs typeface="Arial" pitchFamily="34" charset="-120"/>
              </a:rPr>
              <a:t>Главное о графиках — кратко
</a:t>
            </a:r>
            <a:endParaRPr lang="en-US" sz="2412" dirty="0"/>
          </a:p>
        </p:txBody>
      </p:sp>
      <p:sp>
        <p:nvSpPr>
          <p:cNvPr id="5" name="Text 1"/>
          <p:cNvSpPr txBox="1"/>
          <p:nvPr/>
        </p:nvSpPr>
        <p:spPr>
          <a:xfrm>
            <a:off x="802300" y="3039900"/>
            <a:ext cx="4019400" cy="1179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Графики помогают быстро увидеть связь между величинами и без лишних слов понять, как меняются данные. Если уверенно читать оси, масштаб и знаки, решение задач становится заметно проще.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2026-05-29T23:39:36Z</dcterms:created>
  <dcterms:modified xsi:type="dcterms:W3CDTF">2026-05-29T23:39:36Z</dcterms:modified>
</cp:coreProperties>
</file>