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союз: политико-экономическое объединение Европы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объединяет 27 стран и меняет границы, законы и повседневную жизнь Европы.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Европа искала способ восстановить хозяйство и снизить политическую нестабильность. От угля и стали (1951) до общего рынка и единого экономического пространства — интеграция постепенно уменьшала барьеры и усиливала связанность территорий. Маастрихт закрепил современный ЕС.
</a:t>
            </a:r>
            <a:endParaRPr lang="en-US" sz="113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интеграция: исторические предпосылки и географический смысл
</a:t>
            </a:r>
            <a:endParaRPr lang="en-US" sz="22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 охватывает значительную часть Западной, Центральной, Северной и Южной Европы, но не совпадает полностью с географией Шенгена. Евро используют 20 стран еврозоны; часть участников сохраняет национальные валюты.
</a:t>
            </a:r>
            <a:endParaRPr lang="en-US" sz="1089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государств образуют Европейский союз — крупнейшее объединение в масштабе региона.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союз: список государств-членов (актуальные данные, регулярно обновляется)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резкого расширения 2004 года интеграция охватила значительную часть Центральной и Восточной Европы, изменив центр тяжести союза.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наибольшие изменения состава пришлись на 2004 год; при этом Brexit в 2020 году вернул одиннадцатую волну к сокращению числа членов.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союз: хронология расширения ЕС (официальные материалы), 1951–2020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расширения Европейского союза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051" y="2477750"/>
            <a:ext cx="1782998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ЕС сочетает наднациональные полномочия и представительство государств-членов.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институтов делает решения результатом согласования между интересами граждан и государств, а также обеспечивает правовую «связку» всей 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институтов ЕС (European Commission, European Parliament, Council of the EU, European Council, Court of Justice of the EU, ECB)
</a:t>
            </a:r>
            <a:endParaRPr lang="en-US" sz="751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Европейского союза и их функции
</a:t>
            </a:r>
            <a:endParaRPr lang="en-US" sz="25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принимаются решения в Европейском союзе
</a:t>
            </a:r>
            <a:endParaRPr lang="en-US" sz="2338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разработки и принятия актов ЕС: инициатива комиссии → рассмотрение парламентом и Советом → согласование → утверждение и внедрение в национальное право.
</a:t>
            </a:r>
            <a:endParaRPr lang="en-US" sz="13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безналичного евро к наличным деньгам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ввели в безналичной форме в 1999 году. Банкноты и монеты появились в 2002 году, сделав валюту «видимой» для людей каждый день. Это упростило расчёты и сравнение цен по всей еврозоне.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еврозоны: общая валюта, разные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используется в 20 странах еврозоны, а часть государств ЕС оставляет национальные валюты. На карте это выглядит как «ядро» общей валюты. Географически такая мозаика показывает, что интеграция имеет несколько уровней.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евро облегчает повседневные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валюта делает торговлю и поездки внутри большого пространства Европы понятнее. Меньше причин пересчитывать деньги и сложнее «скрывать» различия в ценах. Для школьников это наглядно в ценниках, онлайн-услугах и планировании поездок.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и единое денежное пространство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 — один из крупнейших экономических центров мира: его вклад в торговлю сопоставим с крупнейшими игроками при меньшей доле населения.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долей населения и экономическим весом показывает, что эффективность экономики и роль в торговле намного выше среднего «по численности» населения.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для сравнения (точные доли зависят от методики и года; конкретные официальные проценты в запросе не указаны)
</a:t>
            </a:r>
            <a:endParaRPr lang="en-US" sz="845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ЕС в мировом хозяйстве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движение товаров, услуг, капитала и людей снижает таможенные и административные барьеры. Для бизнеса это означает более простую работу в нескольких странах, а для людей — больше возможностей для учёбы и работы.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единый рынок работал, ЕС устанавливает общие правила конкуренции, защиту прав потребителей и требования к техническим стандартам. Это помогает контролировать качество продукции и уменьшает хаос в разных национальных подходах.
</a:t>
            </a:r>
            <a:endParaRPr lang="en-US" sz="1011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эффект виден в связности: города и промышленные районы, порты и транспортные коридоры включаются в единую хозяйственную систему. Товары быстрее проходят «цепочку» от производства до потребителя.
</a:t>
            </a:r>
            <a:endParaRPr lang="en-US" sz="1053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 также формирует предсказуемость для инвестиций. Когда правила относительно одинаковы, компаниям легче планировать маршруты поставок и выбирать площадки, а регионам — привлекать новые проекты и кадры.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 и четыре свободы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граждан Европейского союза
</a:t>
            </a:r>
            <a:endParaRPr lang="en-US" sz="2276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работа и обучение в любой стране ЕС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ЕС могут жить, работать и учиться в любом государстве союза при соблюдении общих правил. Это расширяет образовательные и карьерные горизонты и поддерживает мобильность молодежи.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Консульская защита за пределами ЕС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третьей стране у государства гражданина нет своего представительства, действует консульская защита со стороны других стран ЕС. Идея в том, чтобы в поездках люди не оставались без поддержки.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данных и цифровая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 действуют единые нормы по защите персональных данных и правила цифровой безопасности. Для школьников это важно в реальных сценариях: регистрациях в сервисах, работе приложений и использовании данных в интернете.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по месту проживания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ЕС имеют право голосовать и участвовать в выборах — как на муниципальном, так и на уровне Европейского союза — в стране, где они живут. Это усиливает участие в политической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6284" y="1771425"/>
            <a:ext cx="2769831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волны присоединений меняли состав и «географический центр тяжести» союза, постепенно смещая интеграцию в сторону Центральной и Восточной Европы.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после 2004 года число стран заметно увеличилось, а вместе с этим усилилась роль Центральной и Восточной Европы; выход Великобритании стал обратным шагом, изменившим контур союза.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Европейского союза.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этапы расширения ЕС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 — референдум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прошёл референдум о членстве в ЕС. Решение стало политическим сигналом: участие в интеграционном объединении зависит не только от экономики, но и от выбора общества и элит.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—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Существенно усложнились таможенные процедуры и пограничные практики, пересматривались права граждан, а политическое влияние Великобритании в общеевропейских решениях сократилось.
</a:t>
            </a:r>
            <a:endParaRPr lang="en-US" sz="111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января 2020 — выход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вышла из Европейского союза. Изменились правовые и торговые рамки взаимодействия, в том числе правила для товаров, услуг и людей.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Brexit как поворотный момент в истории интеграции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расходов тесно связана с задачами сокращения разрывов между территориями: часть средств направляется на модернизацию инфраструктуры, технологий и экологические проекты.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показывают баланс между конкурентоспособностью и выравниванием: поддержка аграрного сектора и регионов дополняется инвестициями в инновации, климат и устойчивость.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материалы Европейского союза о направлениях расходов бюджета; значения даны схематично (без точных долей).
</a:t>
            </a:r>
            <a:endParaRPr lang="en-US" sz="907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бюджета Европейского союза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Сельскохозяйственная и региональная политика ЕС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сельскохозяйственная политика ЕС помогает фермерам и стабилизирует доходы, чтобы поддерживать продовольственную безопасность. Она также формирует общие подходы к стандартам производства и качества продукции.
</a:t>
            </a:r>
            <a:endParaRPr lang="en-US" sz="1189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регионального выравнивания снижает различия между более развитыми и отстающими территориями. Структурные фонды поддерживают проекты, которые улучшают доступ к инфраструктуре и услугам для жителей регионов.
</a:t>
            </a:r>
            <a:endParaRPr lang="en-US" sz="1189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средства идут не только на транспорт, но и на модернизацию образования, цифровые сети и развитие городской среды. Для географии это наглядный пример сокращения контрастов «ядро — периферия».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зеленый курс задаёт цель климатической нейтральности к 2050 году. Он включает развитие возобновляемой энергетики, снижение выбросов, рост энергоэффективности и переход к более устойчивому транспорту.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 расширяются ветровая и солнечная генерация, обновляются системы общественного транспорта и усиливаются требования к промышленным выбросам. Это меняет и технологические цепочки, и повседневные привычки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политика и «Зеленый курс» ЕС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страна становится членом Европейского союза
</a:t>
            </a:r>
            <a:endParaRPr lang="en-US" sz="2224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шаги процесса вступления и оценки соответствия критериям ЕС.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309670"/>
            <a:ext cx="404700" cy="323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425" y="1309670"/>
            <a:ext cx="404700" cy="32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963" y="1280450"/>
            <a:ext cx="334425" cy="38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00" y="3036200"/>
            <a:ext cx="382200" cy="38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6675" y="3036200"/>
            <a:ext cx="382200" cy="38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2802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кризисы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по-разному ощущают миграционное давление. Споры о распределении ответственности и мерах поддержки осложняют согласование решений и усиливают политические разногласия внутри союза.
</a:t>
            </a:r>
            <a:endParaRPr lang="en-US" sz="927" dirty="0"/>
          </a:p>
        </p:txBody>
      </p:sp>
      <p:sp>
        <p:nvSpPr>
          <p:cNvPr id="10" name="Text 2"/>
          <p:cNvSpPr txBox="1"/>
          <p:nvPr/>
        </p:nvSpPr>
        <p:spPr>
          <a:xfrm>
            <a:off x="3415350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и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требует общих норм, но государства стремятся сохранять самостоятельность в чувствительных сферах. Конфликты интересов возникают при обсуждении полномочий ЕС и границ вмешательства в национальные вопросы.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620267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зависимость и цена ресурсов становятся фактором напряжённости. Разные экономические структуры и инфраструктура делают выработку единой стратегии сложной и часто вынуждают искать компромиссы.
</a:t>
            </a:r>
            <a:endParaRPr lang="en-US" sz="1004" dirty="0"/>
          </a:p>
        </p:txBody>
      </p:sp>
      <p:sp>
        <p:nvSpPr>
          <p:cNvPr id="12" name="Text 4"/>
          <p:cNvSpPr txBox="1"/>
          <p:nvPr/>
        </p:nvSpPr>
        <p:spPr>
          <a:xfrm>
            <a:off x="628025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развитии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различия между севером и югом, западом и востоком по уровню доходов, безработице и инвестиционной привлекательности. Это влияет на темпы роста и на доверие к общим программам.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415350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Бюджет, инфляция и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заметны в вопросах финансирования, приоритетов расходов и реакции на инфляционное давление. Чем меньше согласия, тем труднее поддерживать устойчивость интеграционной модели.
</a:t>
            </a:r>
            <a:endParaRPr lang="en-US" sz="1016" dirty="0"/>
          </a:p>
        </p:txBody>
      </p:sp>
      <p:sp>
        <p:nvSpPr>
          <p:cNvPr id="14" name="Text 6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противоречия внутри ЕС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программ обменов, в повседневность «встраиваются» общие стандарты: от маркировки товаров до требований к цифровым сервисам и экологическим подходам к производству.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прямого контакта с институтами ЕС подростки ощущают интеграцию через образование, мобильность и единые нормы, которые упрощают выбор и снижают риски.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направления программ ЕС и политики регулирования; шкала показателя дана схематично.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ЕС влияет на жизнь старшеклассников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 влияет на международную торговлю, санкционную политику, климатические договорённости и цифровое регулирование. Его заметность связана не только с масштабами, но и с умением задавать стандарты.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ЕС формировать правила, которые затем перенимают другие страны и компании, превращает союз в самостоятельного участника глобальных переговоров по экологии, безопасности и защите данных.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географической точки зрения ЕС — пример того, как региональное объединение становится центром силы мирового хозяйства: решения в Брюсселе и других институциональных узлах отражаются далеко за пределами Европы.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Европейского союза в мировой политике и геоэкономике
</a:t>
            </a:r>
            <a:endParaRPr lang="en-US" sz="20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как пример региональной интеграции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остаётся объединением, созданным ради мира, экономической взаимосвязи и согласованного решения общих проблем. Интеграция меняет хозяйственные связи, транспорт, валютную систему и роль стран в мире, а будущее зависит от расширения, цифровой трансформации, энергетики и поиска баланса интересов.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2026-05-13T06:17:26Z</dcterms:created>
  <dcterms:modified xsi:type="dcterms:W3CDTF">2026-05-13T06:17:26Z</dcterms:modified>
</cp:coreProperties>
</file>