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slideMasters/slideMaster16.xml" ContentType="application/vnd.openxmlformats-officedocument.presentationml.slideMaster+xml"/>
  <Override PartName="/ppt/slides/slide16.xml" ContentType="application/vnd.openxmlformats-officedocument.presentationml.slide+xml"/>
  <Override PartName="/ppt/slideMasters/slideMaster17.xml" ContentType="application/vnd.openxmlformats-officedocument.presentationml.slideMaster+xml"/>
  <Override PartName="/ppt/slides/slide17.xml" ContentType="application/vnd.openxmlformats-officedocument.presentationml.slide+xml"/>
  <Override PartName="/ppt/slideMasters/slideMaster18.xml" ContentType="application/vnd.openxmlformats-officedocument.presentationml.slideMaster+xml"/>
  <Override PartName="/ppt/slides/slide18.xml" ContentType="application/vnd.openxmlformats-officedocument.presentationml.slide+xml"/>
  <Override PartName="/ppt/slideMasters/slideMaster19.xml" ContentType="application/vnd.openxmlformats-officedocument.presentationml.slideMaster+xml"/>
  <Override PartName="/ppt/slides/slide19.xml" ContentType="application/vnd.openxmlformats-officedocument.presentationml.slide+xml"/>
  <Override PartName="/ppt/slideMasters/slideMaster20.xml" ContentType="application/vnd.openxmlformats-officedocument.presentationml.slideMaster+xml"/>
  <Override PartName="/ppt/slides/slide2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</p:sldIdLst>
  <p:notesMasterIdLst>
    <p:notesMasterId r:id="rId22"/>
  </p:notesMasterIdLst>
  <p:sldSz cx="9144000" cy="5143500"/>
  <p:notesSz cx="5143500" cy="9144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notesMaster" Target="notesMasters/notesMaster1.xml"/><Relationship Id="rId23" Type="http://schemas.openxmlformats.org/officeDocument/2006/relationships/presProps" Target="presProps.xml"/><Relationship Id="rId24" Type="http://schemas.openxmlformats.org/officeDocument/2006/relationships/viewProps" Target="viewProps.xml"/><Relationship Id="rId25" Type="http://schemas.openxmlformats.org/officeDocument/2006/relationships/theme" Target="theme/theme1.xml"/><Relationship Id="rId26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_rels/notesSlide1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6.xml"/>
		</Relationships>
</file>

<file path=ppt/notesSlides/_rels/notesSlide1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7.xml"/>
		</Relationships>
</file>

<file path=ppt/notesSlides/_rels/notesSlide1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8.xml"/>
		</Relationships>
</file>

<file path=ppt/notesSlides/_rels/notesSlide1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9.xml"/>
		</Relationships>
</file>

<file path=ppt/notesSlides/_rels/notesSlide2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0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jpeg"/><Relationship Id="rId2" Type="http://schemas.openxmlformats.org/officeDocument/2006/relationships/image" Target="../media/image-1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-1.jpeg"/><Relationship Id="rId2" Type="http://schemas.openxmlformats.org/officeDocument/2006/relationships/image" Target="../media/image-2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png"/><Relationship Id="rId2" Type="http://schemas.openxmlformats.org/officeDocument/2006/relationships/image" Target="../media/image-3-2.png"/><Relationship Id="rId3" Type="http://schemas.openxmlformats.org/officeDocument/2006/relationships/image" Target="../media/image-3-3.png"/><Relationship Id="rId4" Type="http://schemas.openxmlformats.org/officeDocument/2006/relationships/image" Target="../media/image-3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4-1.png"/><Relationship Id="rId2" Type="http://schemas.openxmlformats.org/officeDocument/2006/relationships/image" Target="../media/image-4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png"/><Relationship Id="rId2" Type="http://schemas.openxmlformats.org/officeDocument/2006/relationships/image" Target="../media/image-5-2.jpeg"/><Relationship Id="rId3" Type="http://schemas.openxmlformats.org/officeDocument/2006/relationships/image" Target="../media/image-5-3.jpeg"/><Relationship Id="rId4" Type="http://schemas.openxmlformats.org/officeDocument/2006/relationships/image" Target="../media/image-5-4.jpeg"/><Relationship Id="rId5" Type="http://schemas.openxmlformats.org/officeDocument/2006/relationships/image" Target="../media/image-5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6-1.png"/><Relationship Id="rId2" Type="http://schemas.openxmlformats.org/officeDocument/2006/relationships/image" Target="../media/image-6-2.png"/><Relationship Id="rId3" Type="http://schemas.openxmlformats.org/officeDocument/2006/relationships/image" Target="../media/image-6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7-1.png"/><Relationship Id="rId2" Type="http://schemas.openxmlformats.org/officeDocument/2006/relationships/image" Target="../media/image-7-2.png"/><Relationship Id="rId3" Type="http://schemas.openxmlformats.org/officeDocument/2006/relationships/image" Target="../media/image-7-3.png"/><Relationship Id="rId4" Type="http://schemas.openxmlformats.org/officeDocument/2006/relationships/image" Target="../media/image-7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png"/><Relationship Id="rId2" Type="http://schemas.openxmlformats.org/officeDocument/2006/relationships/image" Target="../media/image-8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png"/><Relationship Id="rId2" Type="http://schemas.openxmlformats.org/officeDocument/2006/relationships/image" Target="../media/image-9-2.jpeg"/><Relationship Id="rId3" Type="http://schemas.openxmlformats.org/officeDocument/2006/relationships/image" Target="../media/image-9-3.png"/><Relationship Id="rId4" Type="http://schemas.openxmlformats.org/officeDocument/2006/relationships/image" Target="../media/image-9-4.png"/><Relationship Id="rId5" Type="http://schemas.openxmlformats.org/officeDocument/2006/relationships/image" Target="../media/image-9-5.png"/><Relationship Id="rId6" Type="http://schemas.openxmlformats.org/officeDocument/2006/relationships/image" Target="../media/image-9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-1.png"/><Relationship Id="rId2" Type="http://schemas.openxmlformats.org/officeDocument/2006/relationships/image" Target="../media/image-10-2.png"/><Relationship Id="rId3" Type="http://schemas.openxmlformats.org/officeDocument/2006/relationships/image" Target="../media/image-10-3.png"/><Relationship Id="rId4" Type="http://schemas.openxmlformats.org/officeDocument/2006/relationships/image" Target="../media/image-10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1-1.png"/><Relationship Id="rId2" Type="http://schemas.openxmlformats.org/officeDocument/2006/relationships/image" Target="../media/image-11-2.png"/><Relationship Id="rId3" Type="http://schemas.openxmlformats.org/officeDocument/2006/relationships/image" Target="../media/image-11-3.png"/><Relationship Id="rId4" Type="http://schemas.openxmlformats.org/officeDocument/2006/relationships/image" Target="../media/image-11-4.png"/><Relationship Id="rId5" Type="http://schemas.openxmlformats.org/officeDocument/2006/relationships/image" Target="../media/image-11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2-1.png"/><Relationship Id="rId2" Type="http://schemas.openxmlformats.org/officeDocument/2006/relationships/image" Target="../media/image-12-2.png"/><Relationship Id="rId3" Type="http://schemas.openxmlformats.org/officeDocument/2006/relationships/image" Target="../media/image-12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3-1.jpeg"/><Relationship Id="rId2" Type="http://schemas.openxmlformats.org/officeDocument/2006/relationships/image" Target="../media/image-13-2.png"/><Relationship Id="rId3" Type="http://schemas.openxmlformats.org/officeDocument/2006/relationships/image" Target="../media/image-13-3.png"/><Relationship Id="rId4" Type="http://schemas.openxmlformats.org/officeDocument/2006/relationships/image" Target="../media/image-13-4.png"/><Relationship Id="rId5" Type="http://schemas.openxmlformats.org/officeDocument/2006/relationships/image" Target="../media/image-13-5.png"/><Relationship Id="rId6" Type="http://schemas.openxmlformats.org/officeDocument/2006/relationships/image" Target="../media/image-13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4-1.png"/><Relationship Id="rId2" Type="http://schemas.openxmlformats.org/officeDocument/2006/relationships/image" Target="../media/image-14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5-1.png"/><Relationship Id="rId2" Type="http://schemas.openxmlformats.org/officeDocument/2006/relationships/image" Target="../media/image-15-2.png"/><Relationship Id="rId3" Type="http://schemas.openxmlformats.org/officeDocument/2006/relationships/image" Target="../media/image-15-3.png"/><Relationship Id="rId4" Type="http://schemas.openxmlformats.org/officeDocument/2006/relationships/image" Target="../media/image-15-4.png"/><Relationship Id="rId5" Type="http://schemas.openxmlformats.org/officeDocument/2006/relationships/image" Target="../media/image-15-5.png"/><Relationship Id="rId6" Type="http://schemas.openxmlformats.org/officeDocument/2006/relationships/image" Target="../media/image-15-6.png"/><Relationship Id="rId7" Type="http://schemas.openxmlformats.org/officeDocument/2006/relationships/image" Target="../media/image-15-7.png"/><Relationship Id="rId8" Type="http://schemas.openxmlformats.org/officeDocument/2006/relationships/image" Target="../media/image-15-8.png"/><Relationship Id="rId9" Type="http://schemas.openxmlformats.org/officeDocument/2006/relationships/image" Target="../media/image-15-9.png"/><Relationship Id="rId10" Type="http://schemas.openxmlformats.org/officeDocument/2006/relationships/slideLayout" Target="../slideLayouts/slideLayout1.xml"/><Relationship Id="rId11" Type="http://schemas.openxmlformats.org/officeDocument/2006/relationships/notesSlide" Target="../notesSlides/notesSlide1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6-1.jpeg"/><Relationship Id="rId2" Type="http://schemas.openxmlformats.org/officeDocument/2006/relationships/image" Target="../media/image-16-2.png"/><Relationship Id="rId3" Type="http://schemas.openxmlformats.org/officeDocument/2006/relationships/image" Target="../media/image-16-3.png"/><Relationship Id="rId4" Type="http://schemas.openxmlformats.org/officeDocument/2006/relationships/image" Target="../media/image-16-4.png"/><Relationship Id="rId5" Type="http://schemas.openxmlformats.org/officeDocument/2006/relationships/image" Target="../media/image-16-5.png"/><Relationship Id="rId6" Type="http://schemas.openxmlformats.org/officeDocument/2006/relationships/image" Target="../media/image-16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1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7-1.png"/><Relationship Id="rId2" Type="http://schemas.openxmlformats.org/officeDocument/2006/relationships/image" Target="../media/image-17-2.png"/><Relationship Id="rId3" Type="http://schemas.openxmlformats.org/officeDocument/2006/relationships/image" Target="../media/image-17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8-1.png"/><Relationship Id="rId2" Type="http://schemas.openxmlformats.org/officeDocument/2006/relationships/image" Target="../media/image-18-2.png"/><Relationship Id="rId3" Type="http://schemas.openxmlformats.org/officeDocument/2006/relationships/image" Target="../media/image-18-3.png"/><Relationship Id="rId4" Type="http://schemas.openxmlformats.org/officeDocument/2006/relationships/image" Target="../media/image-18-4.png"/><Relationship Id="rId5" Type="http://schemas.openxmlformats.org/officeDocument/2006/relationships/image" Target="../media/image-18-5.png"/><Relationship Id="rId6" Type="http://schemas.openxmlformats.org/officeDocument/2006/relationships/image" Target="../media/image-18-6.png"/><Relationship Id="rId7" Type="http://schemas.openxmlformats.org/officeDocument/2006/relationships/image" Target="../media/image-18-7.png"/><Relationship Id="rId8" Type="http://schemas.openxmlformats.org/officeDocument/2006/relationships/image" Target="../media/image-18-8.png"/><Relationship Id="rId9" Type="http://schemas.openxmlformats.org/officeDocument/2006/relationships/image" Target="../media/image-18-9.png"/><Relationship Id="rId10" Type="http://schemas.openxmlformats.org/officeDocument/2006/relationships/slideLayout" Target="../slideLayouts/slideLayout1.xml"/><Relationship Id="rId11" Type="http://schemas.openxmlformats.org/officeDocument/2006/relationships/notesSlide" Target="../notesSlides/notesSlide18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9-1.png"/><Relationship Id="rId2" Type="http://schemas.openxmlformats.org/officeDocument/2006/relationships/image" Target="../media/image-19-2.png"/><Relationship Id="rId3" Type="http://schemas.openxmlformats.org/officeDocument/2006/relationships/image" Target="../media/image-19-3.png"/><Relationship Id="rId4" Type="http://schemas.openxmlformats.org/officeDocument/2006/relationships/image" Target="../media/image-19-4.png"/><Relationship Id="rId5" Type="http://schemas.openxmlformats.org/officeDocument/2006/relationships/image" Target="../media/image-19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9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0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2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5244748" y="769550"/>
            <a:ext cx="3599004" cy="35850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511600" y="769550"/>
            <a:ext cx="2952000" cy="537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endParaRPr lang="en-US" sz="1400" dirty="0"/>
          </a:p>
        </p:txBody>
      </p:sp>
      <p:sp>
        <p:nvSpPr>
          <p:cNvPr id="5" name="Text 1"/>
          <p:cNvSpPr txBox="1"/>
          <p:nvPr/>
        </p:nvSpPr>
        <p:spPr>
          <a:xfrm>
            <a:off x="511600" y="3285900"/>
            <a:ext cx="4503900" cy="113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Месть, справедливость и закон: где проходит граница?
</a:t>
            </a:r>
            <a:endParaRPr lang="en-US" sz="1600" dirty="0"/>
          </a:p>
        </p:txBody>
      </p:sp>
      <p:sp>
        <p:nvSpPr>
          <p:cNvPr id="6" name="Text 2"/>
          <p:cNvSpPr txBox="1"/>
          <p:nvPr/>
        </p:nvSpPr>
        <p:spPr>
          <a:xfrm>
            <a:off x="511600" y="1583875"/>
            <a:ext cx="4503900" cy="1425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478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Unit 6. «An eye for an eye?»: тема, идеи и вопросы урока
</a:t>
            </a:r>
            <a:endParaRPr lang="en-US" sz="3478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5074600" y="1018157"/>
            <a:ext cx="3198000" cy="3141785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8706000" y="4710550"/>
            <a:ext cx="304500" cy="327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79688"/>
              </a:lnSpc>
              <a:buNone/>
            </a:pPr>
            <a:r>
              <a:rPr lang="en-US" sz="2400" dirty="0">
                <a:solidFill>
                  <a:srgbClr val="E7DBF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</a:t>
            </a:r>
            <a:endParaRPr lang="en-US" sz="2400" dirty="0"/>
          </a:p>
        </p:txBody>
      </p:sp>
      <p:sp>
        <p:nvSpPr>
          <p:cNvPr id="5" name="Text 1"/>
          <p:cNvSpPr txBox="1"/>
          <p:nvPr/>
        </p:nvSpPr>
        <p:spPr>
          <a:xfrm>
            <a:off x="902875" y="1038350"/>
            <a:ext cx="3973500" cy="894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344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Почему тема мести помогает изучать английский
</a:t>
            </a:r>
            <a:endParaRPr lang="en-US" sz="2344" dirty="0"/>
          </a:p>
        </p:txBody>
      </p:sp>
      <p:sp>
        <p:nvSpPr>
          <p:cNvPr id="6" name="Text 2"/>
          <p:cNvSpPr txBox="1"/>
          <p:nvPr/>
        </p:nvSpPr>
        <p:spPr>
          <a:xfrm>
            <a:off x="902875" y="2041075"/>
            <a:ext cx="3973500" cy="209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Этот юнит соединяет чтение, обсуждение и новую лексику. Он помогает говорить о justice, revenge, punishment, law и fairness, сравнивать идеи и понимать смысл устойчивых выражений в английском языке.
</a:t>
            </a:r>
            <a:endParaRPr lang="en-US" sz="16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8706000" y="4710550"/>
            <a:ext cx="304500" cy="327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79688"/>
              </a:lnSpc>
              <a:buNone/>
            </a:pPr>
            <a:r>
              <a:rPr lang="en-US" sz="2400" dirty="0">
                <a:solidFill>
                  <a:srgbClr val="E7DBF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</a:t>
            </a:r>
            <a:endParaRPr lang="en-US" sz="2400" dirty="0"/>
          </a:p>
        </p:txBody>
      </p:sp>
      <p:sp>
        <p:nvSpPr>
          <p:cNvPr id="7" name="Text 1"/>
          <p:cNvSpPr txBox="1"/>
          <p:nvPr/>
        </p:nvSpPr>
        <p:spPr>
          <a:xfrm>
            <a:off x="354500" y="320675"/>
            <a:ext cx="8351400" cy="862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Значение выражения «an eye for an eye»
</a:t>
            </a:r>
            <a:endParaRPr lang="en-US" sz="3000" dirty="0"/>
          </a:p>
        </p:txBody>
      </p:sp>
      <p:sp>
        <p:nvSpPr>
          <p:cNvPr id="8" name="Text 2"/>
          <p:cNvSpPr txBox="1"/>
          <p:nvPr/>
        </p:nvSpPr>
        <p:spPr>
          <a:xfrm>
            <a:off x="359525" y="1312050"/>
            <a:ext cx="6494100" cy="1030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Равный ответ
</a:t>
            </a:r>
            <a:pPr algn="l" indent="0" marL="0">
              <a:lnSpc>
                <a:spcPct val="100000"/>
              </a:lnSpc>
              <a:buNone/>
            </a:pPr>
            <a:r>
              <a:rPr lang="en-US" sz="3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Выражение связано с принципом талиона: вред должен быть возмещён соразмерно. В английском оно часто описывает наказание, которое должно соответствовать проступку и не выходить за его пределы.
</a:t>
            </a:r>
            <a:endParaRPr lang="en-US" sz="1300" dirty="0"/>
          </a:p>
        </p:txBody>
      </p:sp>
      <p:sp>
        <p:nvSpPr>
          <p:cNvPr id="9" name="Text 3"/>
          <p:cNvSpPr txBox="1"/>
          <p:nvPr/>
        </p:nvSpPr>
        <p:spPr>
          <a:xfrm>
            <a:off x="359525" y="2428425"/>
            <a:ext cx="6494100" cy="1030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Исторический смысл
</a:t>
            </a:r>
            <a:pPr algn="l" indent="0" marL="0">
              <a:lnSpc>
                <a:spcPct val="100000"/>
              </a:lnSpc>
              <a:buNone/>
            </a:pPr>
            <a:r>
              <a:rPr lang="en-US" sz="3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древности эта идея не поощряла жестокость, а пыталась ограничить чрезмерную месть. Она устанавливала понятную меру ответа, чтобы конфликт не превращался в бесконечную цепочку насилия.
</a:t>
            </a:r>
            <a:endParaRPr lang="en-US" sz="1300" dirty="0"/>
          </a:p>
        </p:txBody>
      </p:sp>
      <p:sp>
        <p:nvSpPr>
          <p:cNvPr id="10" name="Text 4"/>
          <p:cNvSpPr txBox="1"/>
          <p:nvPr/>
        </p:nvSpPr>
        <p:spPr>
          <a:xfrm>
            <a:off x="359525" y="3544800"/>
            <a:ext cx="6494100" cy="1030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Современный вопрос
</a:t>
            </a:r>
            <a:pPr algn="l" indent="0" marL="0">
              <a:lnSpc>
                <a:spcPct val="100000"/>
              </a:lnSpc>
              <a:buNone/>
            </a:pPr>
            <a:r>
              <a:rPr lang="en-US" sz="3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Сегодня фраза часто звучит как повод для размышления: всегда ли равное возмездие действительно справедливо? Юнит предлагает сравнить эмоции, правила и законный способ решения конфликта.
</a:t>
            </a:r>
            <a:endParaRPr lang="en-US" sz="130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54500" y="2212709"/>
            <a:ext cx="4106400" cy="1117182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8706000" y="4710550"/>
            <a:ext cx="304500" cy="327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79688"/>
              </a:lnSpc>
              <a:buNone/>
            </a:pPr>
            <a:r>
              <a:rPr lang="en-US" sz="2400" dirty="0">
                <a:solidFill>
                  <a:srgbClr val="E7DBF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</a:t>
            </a:r>
            <a:endParaRPr lang="en-US" sz="2400" dirty="0"/>
          </a:p>
        </p:txBody>
      </p:sp>
      <p:sp>
        <p:nvSpPr>
          <p:cNvPr id="5" name="Text 1"/>
          <p:cNvSpPr txBox="1"/>
          <p:nvPr/>
        </p:nvSpPr>
        <p:spPr>
          <a:xfrm>
            <a:off x="354500" y="320675"/>
            <a:ext cx="7524300" cy="483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Ключевая лексика юнита
</a:t>
            </a:r>
            <a:endParaRPr lang="en-US" sz="3000" dirty="0"/>
          </a:p>
        </p:txBody>
      </p:sp>
      <p:sp>
        <p:nvSpPr>
          <p:cNvPr id="6" name="Text 2"/>
          <p:cNvSpPr txBox="1"/>
          <p:nvPr/>
        </p:nvSpPr>
        <p:spPr>
          <a:xfrm>
            <a:off x="4601025" y="1058750"/>
            <a:ext cx="3974700" cy="1548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Слова для обсуждения темы мести, закона и справедливости с короткими примерами.
</a:t>
            </a:r>
            <a:endParaRPr lang="en-US" sz="1600" dirty="0"/>
          </a:p>
        </p:txBody>
      </p:sp>
      <p:sp>
        <p:nvSpPr>
          <p:cNvPr id="7" name="Text 3"/>
          <p:cNvSpPr txBox="1"/>
          <p:nvPr/>
        </p:nvSpPr>
        <p:spPr>
          <a:xfrm>
            <a:off x="4601025" y="2935550"/>
            <a:ext cx="3974700" cy="1548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Лексика объединяет эмоции и право: одни слова описывают личную реакцию, другие — общественные правила.
</a:t>
            </a:r>
            <a:endParaRPr lang="en-US" sz="1600" dirty="0"/>
          </a:p>
        </p:txBody>
      </p:sp>
      <p:sp>
        <p:nvSpPr>
          <p:cNvPr id="8" name="Text 4"/>
          <p:cNvSpPr txBox="1"/>
          <p:nvPr/>
        </p:nvSpPr>
        <p:spPr>
          <a:xfrm>
            <a:off x="791025" y="4693900"/>
            <a:ext cx="3669900" cy="327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Учебная лексика юнита 6
</a:t>
            </a:r>
            <a:endParaRPr lang="en-US" sz="120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54500" y="980892"/>
            <a:ext cx="2660400" cy="1842015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246975" y="980892"/>
            <a:ext cx="2660400" cy="1842015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139450" y="992617"/>
            <a:ext cx="2660400" cy="1842015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373025" y="2923400"/>
            <a:ext cx="2615700" cy="1680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Каменная стела и записанный закон
</a:t>
            </a:r>
            <a:pPr algn="l" indent="0" marL="0">
              <a:lnSpc>
                <a:spcPct val="100000"/>
              </a:lnSpc>
              <a:buNone/>
            </a:pPr>
            <a:r>
              <a:rPr lang="en-US" sz="11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Древние общества стремились сделать наказание понятным и предсказуемым. Поэтому правила высекали на камне или записывали на табличках, чтобы их могли видеть и помнить. Так личная расправа постепенно уступала место общему закону.
</a:t>
            </a:r>
            <a:endParaRPr lang="en-US" sz="1300" dirty="0"/>
          </a:p>
        </p:txBody>
      </p:sp>
      <p:sp>
        <p:nvSpPr>
          <p:cNvPr id="8" name="Text 1"/>
          <p:cNvSpPr txBox="1"/>
          <p:nvPr/>
        </p:nvSpPr>
        <p:spPr>
          <a:xfrm>
            <a:off x="3264150" y="2923400"/>
            <a:ext cx="2615700" cy="1680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Хаммурапи и порядок
</a:t>
            </a:r>
            <a:pPr algn="l" indent="0" marL="0">
              <a:lnSpc>
                <a:spcPct val="100000"/>
              </a:lnSpc>
              <a:buNone/>
            </a:pPr>
            <a:r>
              <a:rPr lang="en-US" sz="11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Кодекс Хаммурапи известен как один из древнейших сводов законов. Он показывал, что ответ на проступок должен быть заранее определён, а не зависеть только от гнева пострадавшего. Для людей это означало больше порядка и меньше случайности.
</a:t>
            </a:r>
            <a:endParaRPr lang="en-US" sz="1300" dirty="0"/>
          </a:p>
        </p:txBody>
      </p:sp>
      <p:sp>
        <p:nvSpPr>
          <p:cNvPr id="9" name="Text 2"/>
          <p:cNvSpPr txBox="1"/>
          <p:nvPr/>
        </p:nvSpPr>
        <p:spPr>
          <a:xfrm>
            <a:off x="6155275" y="2924288"/>
            <a:ext cx="2615700" cy="1680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Символы суда и меры
</a:t>
            </a:r>
            <a:pPr algn="l" indent="0" marL="0">
              <a:lnSpc>
                <a:spcPct val="100000"/>
              </a:lnSpc>
              <a:buNone/>
            </a:pPr>
            <a:r>
              <a:rPr lang="en-US" sz="11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Изображения древних законов часто связывают с клинописью, стелами и образами правосудия. Они напоминают, что идея справедливости развивалась вместе с обществом: от мести — к правилам, от силы — к установленной мере.
</a:t>
            </a:r>
            <a:endParaRPr lang="en-US" sz="1300" dirty="0"/>
          </a:p>
        </p:txBody>
      </p:sp>
      <p:sp>
        <p:nvSpPr>
          <p:cNvPr id="10" name="Text 3"/>
          <p:cNvSpPr txBox="1"/>
          <p:nvPr/>
        </p:nvSpPr>
        <p:spPr>
          <a:xfrm>
            <a:off x="8706000" y="4710550"/>
            <a:ext cx="304500" cy="327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79688"/>
              </a:lnSpc>
              <a:buNone/>
            </a:pPr>
            <a:r>
              <a:rPr lang="en-US" sz="2400" dirty="0">
                <a:solidFill>
                  <a:srgbClr val="E7DBF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</a:t>
            </a:r>
            <a:endParaRPr lang="en-US" sz="2400" dirty="0"/>
          </a:p>
        </p:txBody>
      </p:sp>
      <p:sp>
        <p:nvSpPr>
          <p:cNvPr id="11" name="Text 4"/>
          <p:cNvSpPr txBox="1"/>
          <p:nvPr/>
        </p:nvSpPr>
        <p:spPr>
          <a:xfrm>
            <a:off x="354500" y="320675"/>
            <a:ext cx="7010700" cy="483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197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Исторические корни принципа равного возмездия
</a:t>
            </a:r>
            <a:endParaRPr lang="en-US" sz="2197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572045" y="1042525"/>
            <a:ext cx="4106309" cy="34251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8706000" y="4710550"/>
            <a:ext cx="304500" cy="327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79688"/>
              </a:lnSpc>
              <a:buNone/>
            </a:pPr>
            <a:r>
              <a:rPr lang="en-US" sz="2400" dirty="0">
                <a:solidFill>
                  <a:srgbClr val="E7DBF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6</a:t>
            </a:r>
            <a:endParaRPr lang="en-US" sz="2400" dirty="0"/>
          </a:p>
        </p:txBody>
      </p:sp>
      <p:sp>
        <p:nvSpPr>
          <p:cNvPr id="6" name="Text 1"/>
          <p:cNvSpPr txBox="1"/>
          <p:nvPr/>
        </p:nvSpPr>
        <p:spPr>
          <a:xfrm>
            <a:off x="354500" y="320675"/>
            <a:ext cx="7524300" cy="483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815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 меняется конфликт: от обиды к решению
</a:t>
            </a:r>
            <a:endParaRPr lang="en-US" sz="2815" dirty="0"/>
          </a:p>
        </p:txBody>
      </p:sp>
      <p:sp>
        <p:nvSpPr>
          <p:cNvPr id="7" name="Text 2"/>
          <p:cNvSpPr txBox="1"/>
          <p:nvPr/>
        </p:nvSpPr>
        <p:spPr>
          <a:xfrm>
            <a:off x="354500" y="1042525"/>
            <a:ext cx="3974700" cy="1548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График показывает, что эмоции быстро усиливают напряжение, а правила и посредничество помогают его снизить.
</a:t>
            </a:r>
            <a:endParaRPr lang="en-US" sz="1600" dirty="0"/>
          </a:p>
        </p:txBody>
      </p:sp>
      <p:sp>
        <p:nvSpPr>
          <p:cNvPr id="8" name="Text 3"/>
          <p:cNvSpPr txBox="1"/>
          <p:nvPr/>
        </p:nvSpPr>
        <p:spPr>
          <a:xfrm>
            <a:off x="354500" y="2919325"/>
            <a:ext cx="3974700" cy="1548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Месть поднимает конфликт, а разговор и закон возвращают ситуацию к контролируемому уровню.
</a:t>
            </a:r>
            <a:endParaRPr lang="en-US" sz="1600" dirty="0"/>
          </a:p>
        </p:txBody>
      </p:sp>
      <p:sp>
        <p:nvSpPr>
          <p:cNvPr id="9" name="Text 4"/>
          <p:cNvSpPr txBox="1"/>
          <p:nvPr/>
        </p:nvSpPr>
        <p:spPr>
          <a:xfrm>
            <a:off x="4828312" y="4705875"/>
            <a:ext cx="3669900" cy="327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Схематическая модель развития конфликта для урока
</a:t>
            </a:r>
            <a:endParaRPr lang="en-US" sz="120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8706000" y="4710550"/>
            <a:ext cx="304500" cy="327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79688"/>
              </a:lnSpc>
              <a:buNone/>
            </a:pPr>
            <a:r>
              <a:rPr lang="en-US" sz="2400" dirty="0">
                <a:solidFill>
                  <a:srgbClr val="E7DBF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7</a:t>
            </a:r>
            <a:endParaRPr lang="en-US" sz="2400" dirty="0"/>
          </a:p>
        </p:txBody>
      </p:sp>
      <p:sp>
        <p:nvSpPr>
          <p:cNvPr id="7" name="Text 1"/>
          <p:cNvSpPr txBox="1"/>
          <p:nvPr/>
        </p:nvSpPr>
        <p:spPr>
          <a:xfrm>
            <a:off x="354500" y="320675"/>
            <a:ext cx="8217900" cy="483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968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Почему люди считают месть справедливой
</a:t>
            </a:r>
            <a:endParaRPr lang="en-US" sz="2968" dirty="0"/>
          </a:p>
        </p:txBody>
      </p:sp>
      <p:sp>
        <p:nvSpPr>
          <p:cNvPr id="8" name="Text 2"/>
          <p:cNvSpPr txBox="1"/>
          <p:nvPr/>
        </p:nvSpPr>
        <p:spPr>
          <a:xfrm>
            <a:off x="624125" y="1532225"/>
            <a:ext cx="2088300" cy="3070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Чувство баланса
</a:t>
            </a:r>
            <a:pPr algn="l" indent="0" marL="0">
              <a:lnSpc>
                <a:spcPct val="100000"/>
              </a:lnSpc>
              <a:buNone/>
            </a:pPr>
            <a:r>
              <a:rPr lang="en-US" sz="3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 обиды человеку кажется, что справедливость восстановится только тогда, когда другой тоже почувствует боль. Так рождается желание быстро вернуть равновесие без долгого ожидания.
</a:t>
            </a:r>
            <a:endParaRPr lang="en-US" sz="1300" dirty="0"/>
          </a:p>
        </p:txBody>
      </p:sp>
      <p:sp>
        <p:nvSpPr>
          <p:cNvPr id="9" name="Text 3"/>
          <p:cNvSpPr txBox="1"/>
          <p:nvPr/>
        </p:nvSpPr>
        <p:spPr>
          <a:xfrm>
            <a:off x="3398790" y="1532225"/>
            <a:ext cx="2088300" cy="3070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Возврат силы
</a:t>
            </a:r>
            <a:pPr algn="l" indent="0" marL="0">
              <a:lnSpc>
                <a:spcPct val="100000"/>
              </a:lnSpc>
              <a:buNone/>
            </a:pPr>
            <a:r>
              <a:rPr lang="en-US" sz="3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Месть иногда кажется способом перестать быть слабым и снова почувствовать контроль. Но это чувство основано на эмоциях, поэтому ответ может оказаться сильнее самого проступка.
</a:t>
            </a:r>
            <a:endParaRPr lang="en-US" sz="1300" dirty="0"/>
          </a:p>
        </p:txBody>
      </p:sp>
      <p:sp>
        <p:nvSpPr>
          <p:cNvPr id="10" name="Text 4"/>
          <p:cNvSpPr txBox="1"/>
          <p:nvPr/>
        </p:nvSpPr>
        <p:spPr>
          <a:xfrm>
            <a:off x="6199276" y="1532225"/>
            <a:ext cx="2088300" cy="3070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Опасность реакции
</a:t>
            </a:r>
            <a:pPr algn="l" indent="0" marL="0">
              <a:lnSpc>
                <a:spcPct val="100000"/>
              </a:lnSpc>
              <a:buNone/>
            </a:pPr>
            <a:r>
              <a:rPr lang="en-US" sz="3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Когда человек действует в гневе, он редко оценивает последствия спокойно. Из-за этого один резкий шаг может превратить обычную ссору в новый и более серьёзный конфликт.
</a:t>
            </a:r>
            <a:endParaRPr lang="en-US" sz="130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398077" y="1038300"/>
            <a:ext cx="6347697" cy="18483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8706000" y="4710550"/>
            <a:ext cx="304500" cy="327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79688"/>
              </a:lnSpc>
              <a:buNone/>
            </a:pPr>
            <a:r>
              <a:rPr lang="en-US" sz="2400" dirty="0">
                <a:solidFill>
                  <a:srgbClr val="E7DBF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8</a:t>
            </a:r>
            <a:endParaRPr lang="en-US" sz="2400" dirty="0"/>
          </a:p>
        </p:txBody>
      </p:sp>
      <p:sp>
        <p:nvSpPr>
          <p:cNvPr id="5" name="Text 1"/>
          <p:cNvSpPr txBox="1"/>
          <p:nvPr/>
        </p:nvSpPr>
        <p:spPr>
          <a:xfrm>
            <a:off x="354500" y="3018450"/>
            <a:ext cx="4097700" cy="1449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Сравнение показывает, чем личная реакция отличается от решения по правилам.
</a:t>
            </a:r>
            <a:endParaRPr lang="en-US" sz="1600" dirty="0"/>
          </a:p>
        </p:txBody>
      </p:sp>
      <p:sp>
        <p:nvSpPr>
          <p:cNvPr id="6" name="Text 2"/>
          <p:cNvSpPr txBox="1"/>
          <p:nvPr/>
        </p:nvSpPr>
        <p:spPr>
          <a:xfrm>
            <a:off x="4702398" y="3020475"/>
            <a:ext cx="4097700" cy="1449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Месть опирается на чувства, а справедливость — на общие правила и проверяемые факты.
</a:t>
            </a:r>
            <a:endParaRPr lang="en-US" sz="1600" dirty="0"/>
          </a:p>
        </p:txBody>
      </p:sp>
      <p:sp>
        <p:nvSpPr>
          <p:cNvPr id="7" name="Text 3"/>
          <p:cNvSpPr txBox="1"/>
          <p:nvPr/>
        </p:nvSpPr>
        <p:spPr>
          <a:xfrm>
            <a:off x="349125" y="4710550"/>
            <a:ext cx="7962300" cy="327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Содержание юнита 6
</a:t>
            </a:r>
            <a:endParaRPr lang="en-US" sz="1200" dirty="0"/>
          </a:p>
        </p:txBody>
      </p:sp>
      <p:sp>
        <p:nvSpPr>
          <p:cNvPr id="8" name="Text 4"/>
          <p:cNvSpPr txBox="1"/>
          <p:nvPr/>
        </p:nvSpPr>
        <p:spPr>
          <a:xfrm>
            <a:off x="354500" y="320675"/>
            <a:ext cx="7524300" cy="483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604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Месть и справедливость: сравнение понятий
</a:t>
            </a:r>
            <a:endParaRPr lang="en-US" sz="2604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132340" y="0"/>
            <a:ext cx="301377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8706000" y="4710550"/>
            <a:ext cx="304500" cy="327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79688"/>
              </a:lnSpc>
              <a:buNone/>
            </a:pPr>
            <a:r>
              <a:rPr lang="en-US" sz="2400" dirty="0">
                <a:solidFill>
                  <a:srgbClr val="E7DBF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9</a:t>
            </a:r>
            <a:endParaRPr lang="en-US" sz="2400" dirty="0"/>
          </a:p>
        </p:txBody>
      </p:sp>
      <p:sp>
        <p:nvSpPr>
          <p:cNvPr id="9" name="Text 1"/>
          <p:cNvSpPr txBox="1"/>
          <p:nvPr/>
        </p:nvSpPr>
        <p:spPr>
          <a:xfrm>
            <a:off x="483800" y="276375"/>
            <a:ext cx="5407200" cy="996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Кодекс Хаммурапи и идея наказания по закону
</a:t>
            </a:r>
            <a:endParaRPr lang="en-US" sz="3000" dirty="0"/>
          </a:p>
        </p:txBody>
      </p:sp>
      <p:sp>
        <p:nvSpPr>
          <p:cNvPr id="10" name="Text 2"/>
          <p:cNvSpPr txBox="1"/>
          <p:nvPr/>
        </p:nvSpPr>
        <p:spPr>
          <a:xfrm>
            <a:off x="483800" y="1363675"/>
            <a:ext cx="5407200" cy="105289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Древний свод
</a:t>
            </a:r>
            <a:pPr algn="l" indent="0" marL="0">
              <a:lnSpc>
                <a:spcPct val="100000"/>
              </a:lnSpc>
              <a:buNone/>
            </a:pPr>
            <a:r>
              <a:rPr lang="en-US" sz="3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Кодекс Хаммурапи относится примерно к 1754 году до н. э. Это один из самых известных древних сводов законов, который показывает, как рано люди начали записывать правила поведения.
</a:t>
            </a:r>
            <a:endParaRPr lang="en-US" sz="1300" dirty="0"/>
          </a:p>
        </p:txBody>
      </p:sp>
      <p:sp>
        <p:nvSpPr>
          <p:cNvPr id="11" name="Text 3"/>
          <p:cNvSpPr txBox="1"/>
          <p:nvPr/>
        </p:nvSpPr>
        <p:spPr>
          <a:xfrm>
            <a:off x="483800" y="2500004"/>
            <a:ext cx="5407200" cy="105289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Предсказуемая мера
</a:t>
            </a:r>
            <a:pPr algn="l" indent="0" marL="0">
              <a:lnSpc>
                <a:spcPct val="100000"/>
              </a:lnSpc>
              <a:buNone/>
            </a:pPr>
            <a:r>
              <a:rPr lang="en-US" sz="3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Когда наказание было заранее записано, люди лучше понимали, что именно считается нарушением и какой ответ последует. Такой порядок уменьшал случайность и сдерживал чрезмерную месть.
</a:t>
            </a:r>
            <a:endParaRPr lang="en-US" sz="1300" dirty="0"/>
          </a:p>
        </p:txBody>
      </p:sp>
      <p:sp>
        <p:nvSpPr>
          <p:cNvPr id="12" name="Text 4"/>
          <p:cNvSpPr txBox="1"/>
          <p:nvPr/>
        </p:nvSpPr>
        <p:spPr>
          <a:xfrm>
            <a:off x="483800" y="3636332"/>
            <a:ext cx="5407200" cy="105289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Образ древнего правосудия
</a:t>
            </a:r>
            <a:pPr algn="l" indent="0" marL="0">
              <a:lnSpc>
                <a:spcPct val="100000"/>
              </a:lnSpc>
              <a:buNone/>
            </a:pPr>
            <a:r>
              <a:rPr lang="en-US" sz="3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Стела, клинопись и сцены суда помогают представить, как закон выглядел в древнем мире. Они подчёркивают главную мысль: справедливость должна быть не только строгой, но и понятной.
</a:t>
            </a:r>
            <a:endParaRPr lang="en-US" sz="1300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54500" y="1341388"/>
            <a:ext cx="8423400" cy="3125424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8706000" y="4710550"/>
            <a:ext cx="304500" cy="327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79688"/>
              </a:lnSpc>
              <a:buNone/>
            </a:pPr>
            <a:r>
              <a:rPr lang="en-US" sz="2138" dirty="0">
                <a:solidFill>
                  <a:srgbClr val="E7DBF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10</a:t>
            </a:r>
            <a:endParaRPr lang="en-US" sz="2138" dirty="0"/>
          </a:p>
        </p:txBody>
      </p:sp>
      <p:sp>
        <p:nvSpPr>
          <p:cNvPr id="7" name="Text 1"/>
          <p:cNvSpPr txBox="1"/>
          <p:nvPr/>
        </p:nvSpPr>
        <p:spPr>
          <a:xfrm>
            <a:off x="354500" y="320675"/>
            <a:ext cx="8423400" cy="483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От личной мести к законному решению
</a:t>
            </a:r>
            <a:endParaRPr lang="en-US" sz="3000" dirty="0"/>
          </a:p>
        </p:txBody>
      </p:sp>
      <p:sp>
        <p:nvSpPr>
          <p:cNvPr id="8" name="Text 2"/>
          <p:cNvSpPr txBox="1"/>
          <p:nvPr/>
        </p:nvSpPr>
        <p:spPr>
          <a:xfrm>
            <a:off x="354500" y="874128"/>
            <a:ext cx="8423400" cy="327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58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Схема показывает, как конфликт проходит путь от обиды к разбирательству по правилам.
</a:t>
            </a:r>
            <a:endParaRPr lang="en-US" sz="1581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8706000" y="4710550"/>
            <a:ext cx="304500" cy="327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79688"/>
              </a:lnSpc>
              <a:buNone/>
            </a:pPr>
            <a:r>
              <a:rPr lang="en-US" sz="2290" dirty="0">
                <a:solidFill>
                  <a:srgbClr val="E7DBF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11</a:t>
            </a:r>
            <a:endParaRPr lang="en-US" sz="2290" dirty="0"/>
          </a:p>
        </p:txBody>
      </p:sp>
      <p:sp>
        <p:nvSpPr>
          <p:cNvPr id="8" name="Text 1"/>
          <p:cNvSpPr txBox="1"/>
          <p:nvPr/>
        </p:nvSpPr>
        <p:spPr>
          <a:xfrm>
            <a:off x="914425" y="2227250"/>
            <a:ext cx="2287200" cy="2376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Первый удар
</a:t>
            </a:r>
            <a:pPr algn="l" indent="0" marL="0">
              <a:lnSpc>
                <a:spcPct val="100000"/>
              </a:lnSpc>
              <a:buNone/>
            </a:pPr>
            <a:r>
              <a:rPr lang="en-US" sz="11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Одна семья или группа отвечает на обиду собственным насилием. Конфликт перестаёт быть единичным случаем и становится личным делом чести, которое трудно остановить.
</a:t>
            </a:r>
            <a:endParaRPr lang="en-US" sz="1300" dirty="0"/>
          </a:p>
        </p:txBody>
      </p:sp>
      <p:sp>
        <p:nvSpPr>
          <p:cNvPr id="9" name="Text 2"/>
          <p:cNvSpPr txBox="1"/>
          <p:nvPr/>
        </p:nvSpPr>
        <p:spPr>
          <a:xfrm>
            <a:off x="3654575" y="2227250"/>
            <a:ext cx="2287200" cy="2376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Ответная цепочка
</a:t>
            </a:r>
            <a:pPr algn="l" indent="0" marL="0">
              <a:lnSpc>
                <a:spcPct val="100000"/>
              </a:lnSpc>
              <a:buNone/>
            </a:pPr>
            <a:r>
              <a:rPr lang="en-US" sz="11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Каждый новый ответ вызывает следующий. Вражда разрастается, появляются новые жертвы, а страх и недоверие усиливают желание продолжать месть.
</a:t>
            </a:r>
            <a:endParaRPr lang="en-US" sz="1300" dirty="0"/>
          </a:p>
        </p:txBody>
      </p:sp>
      <p:sp>
        <p:nvSpPr>
          <p:cNvPr id="10" name="Text 3"/>
          <p:cNvSpPr txBox="1"/>
          <p:nvPr/>
        </p:nvSpPr>
        <p:spPr>
          <a:xfrm>
            <a:off x="6394728" y="2227250"/>
            <a:ext cx="2287200" cy="2376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Переход к закону
</a:t>
            </a:r>
            <a:pPr algn="l" indent="0" marL="0">
              <a:lnSpc>
                <a:spcPct val="100000"/>
              </a:lnSpc>
              <a:buNone/>
            </a:pPr>
            <a:r>
              <a:rPr lang="en-US" sz="11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Общество вводит суды, письменные правила и ответственность, чтобы заменить бесконечные удары предсказуемым решением и остановить передачу конфликта между поколениями.
</a:t>
            </a:r>
            <a:endParaRPr lang="en-US" sz="1300" dirty="0"/>
          </a:p>
        </p:txBody>
      </p:sp>
      <p:sp>
        <p:nvSpPr>
          <p:cNvPr id="11" name="Text 4"/>
          <p:cNvSpPr txBox="1"/>
          <p:nvPr/>
        </p:nvSpPr>
        <p:spPr>
          <a:xfrm>
            <a:off x="354500" y="320675"/>
            <a:ext cx="8429700" cy="483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Кровная месть и её последствия
</a:t>
            </a:r>
            <a:endParaRPr lang="en-US" sz="3000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572045" y="1042525"/>
            <a:ext cx="4106309" cy="34251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8706000" y="4710550"/>
            <a:ext cx="304500" cy="327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79688"/>
              </a:lnSpc>
              <a:buNone/>
            </a:pPr>
            <a:r>
              <a:rPr lang="en-US" sz="2138" dirty="0">
                <a:solidFill>
                  <a:srgbClr val="E7DBF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12</a:t>
            </a:r>
            <a:endParaRPr lang="en-US" sz="2138" dirty="0"/>
          </a:p>
        </p:txBody>
      </p:sp>
      <p:sp>
        <p:nvSpPr>
          <p:cNvPr id="6" name="Text 1"/>
          <p:cNvSpPr txBox="1"/>
          <p:nvPr/>
        </p:nvSpPr>
        <p:spPr>
          <a:xfrm>
            <a:off x="354500" y="320675"/>
            <a:ext cx="7524300" cy="483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663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Что помогает остановить эскалацию конфликта
</a:t>
            </a:r>
            <a:endParaRPr lang="en-US" sz="2663" dirty="0"/>
          </a:p>
        </p:txBody>
      </p:sp>
      <p:sp>
        <p:nvSpPr>
          <p:cNvPr id="7" name="Text 2"/>
          <p:cNvSpPr txBox="1"/>
          <p:nvPr/>
        </p:nvSpPr>
        <p:spPr>
          <a:xfrm>
            <a:off x="354500" y="1042525"/>
            <a:ext cx="3974700" cy="1548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Эти шаги работают лучше всего, когда их применяют быстро и спокойно, не давая обиде превратиться в новый спор.
</a:t>
            </a:r>
            <a:endParaRPr lang="en-US" sz="1600" dirty="0"/>
          </a:p>
        </p:txBody>
      </p:sp>
      <p:sp>
        <p:nvSpPr>
          <p:cNvPr id="8" name="Text 3"/>
          <p:cNvSpPr txBox="1"/>
          <p:nvPr/>
        </p:nvSpPr>
        <p:spPr>
          <a:xfrm>
            <a:off x="354500" y="2919325"/>
            <a:ext cx="3974700" cy="1548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Чем яснее правила и быстрее вмешательство, тем меньше напряжение и выше шанс на мирное решение.
</a:t>
            </a:r>
            <a:endParaRPr lang="en-US" sz="1600" dirty="0"/>
          </a:p>
        </p:txBody>
      </p:sp>
      <p:sp>
        <p:nvSpPr>
          <p:cNvPr id="9" name="Text 4"/>
          <p:cNvSpPr txBox="1"/>
          <p:nvPr/>
        </p:nvSpPr>
        <p:spPr>
          <a:xfrm>
            <a:off x="4828312" y="4705875"/>
            <a:ext cx="3669900" cy="327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Учебный материал Unit 6, обобщение ключевых способов урегулирования конфликта
</a:t>
            </a:r>
            <a:endParaRPr lang="en-US" sz="1200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5878888" y="1038650"/>
            <a:ext cx="2941225" cy="37980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8706000" y="4710550"/>
            <a:ext cx="304500" cy="327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79688"/>
              </a:lnSpc>
              <a:buNone/>
            </a:pPr>
            <a:r>
              <a:rPr lang="en-US" sz="2138" dirty="0">
                <a:solidFill>
                  <a:srgbClr val="E7DBF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13</a:t>
            </a:r>
            <a:endParaRPr lang="en-US" sz="2138" dirty="0"/>
          </a:p>
        </p:txBody>
      </p:sp>
      <p:sp>
        <p:nvSpPr>
          <p:cNvPr id="9" name="Text 1"/>
          <p:cNvSpPr txBox="1"/>
          <p:nvPr/>
        </p:nvSpPr>
        <p:spPr>
          <a:xfrm>
            <a:off x="354500" y="320675"/>
            <a:ext cx="8466900" cy="483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355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Восстановительное правосудие как альтернатива мести
</a:t>
            </a:r>
            <a:endParaRPr lang="en-US" sz="2355" dirty="0"/>
          </a:p>
        </p:txBody>
      </p:sp>
      <p:sp>
        <p:nvSpPr>
          <p:cNvPr id="10" name="Text 2"/>
          <p:cNvSpPr txBox="1"/>
          <p:nvPr/>
        </p:nvSpPr>
        <p:spPr>
          <a:xfrm>
            <a:off x="622850" y="1503900"/>
            <a:ext cx="2078400" cy="1103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14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Признание ошибки
</a:t>
            </a:r>
            <a:pPr algn="l" indent="0" marL="0">
              <a:lnSpc>
                <a:spcPct val="100000"/>
              </a:lnSpc>
              <a:buNone/>
            </a:pPr>
            <a:r>
              <a:rPr lang="en-US" sz="28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27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Первый шаг — честно признать, что вред действительно причинён. Это не оправдывает поступок, но помогает начать разговор без отрицания и перейти от обвинений к решению проблемы.
</a:t>
            </a:r>
            <a:endParaRPr lang="en-US" sz="1214" dirty="0"/>
          </a:p>
        </p:txBody>
      </p:sp>
      <p:sp>
        <p:nvSpPr>
          <p:cNvPr id="11" name="Text 3"/>
          <p:cNvSpPr txBox="1"/>
          <p:nvPr/>
        </p:nvSpPr>
        <p:spPr>
          <a:xfrm>
            <a:off x="3384450" y="1503900"/>
            <a:ext cx="2078400" cy="1103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96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Извинение и ответственность
</a:t>
            </a:r>
            <a:pPr algn="l" indent="0" marL="0">
              <a:lnSpc>
                <a:spcPct val="100000"/>
              </a:lnSpc>
              <a:buNone/>
            </a:pPr>
            <a:r>
              <a:rPr lang="en-US" sz="253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27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Извинение важно тогда, когда оно сопровождается готовностью отвечать за последствия. Восстановительное правосудие требует не слов ради вида, а реального понимания, кому и чем был нанесён ущерб.
</a:t>
            </a:r>
            <a:endParaRPr lang="en-US" sz="1096" dirty="0"/>
          </a:p>
        </p:txBody>
      </p:sp>
      <p:sp>
        <p:nvSpPr>
          <p:cNvPr id="12" name="Text 4"/>
          <p:cNvSpPr txBox="1"/>
          <p:nvPr/>
        </p:nvSpPr>
        <p:spPr>
          <a:xfrm>
            <a:off x="622850" y="3501825"/>
            <a:ext cx="2078400" cy="1103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14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Исправление вреда
</a:t>
            </a:r>
            <a:pPr algn="l" indent="0" marL="0">
              <a:lnSpc>
                <a:spcPct val="100000"/>
              </a:lnSpc>
              <a:buNone/>
            </a:pPr>
            <a:r>
              <a:rPr lang="en-US" sz="28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27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Если испорчена вещь, нарушено доверие или кто-то обижен, нужно по возможности возместить ущерб. Такой подход показывает, что ошибка может быть исправлена, а не только наказана.
</a:t>
            </a:r>
            <a:endParaRPr lang="en-US" sz="1214" dirty="0"/>
          </a:p>
        </p:txBody>
      </p:sp>
      <p:sp>
        <p:nvSpPr>
          <p:cNvPr id="13" name="Text 5"/>
          <p:cNvSpPr txBox="1"/>
          <p:nvPr/>
        </p:nvSpPr>
        <p:spPr>
          <a:xfrm>
            <a:off x="3384450" y="3501825"/>
            <a:ext cx="2078400" cy="1103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14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Мирное соглашение
</a:t>
            </a:r>
            <a:pPr algn="l" indent="0" marL="0">
              <a:lnSpc>
                <a:spcPct val="100000"/>
              </a:lnSpc>
              <a:buNone/>
            </a:pPr>
            <a:r>
              <a:rPr lang="en-US" sz="28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27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 обсуждения стороны договариваются о правилах поведения на будущее. Это помогает вернуть доверие, снизить напряжение и предотвратить повторение конфликта без новой мести.
</a:t>
            </a:r>
            <a:endParaRPr lang="en-US" sz="1214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54500" y="2073816"/>
            <a:ext cx="4106400" cy="1394968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8706000" y="4710550"/>
            <a:ext cx="304500" cy="327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79688"/>
              </a:lnSpc>
              <a:buNone/>
            </a:pPr>
            <a:r>
              <a:rPr lang="en-US" sz="2138" dirty="0">
                <a:solidFill>
                  <a:srgbClr val="E7DBF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14</a:t>
            </a:r>
            <a:endParaRPr lang="en-US" sz="2138" dirty="0"/>
          </a:p>
        </p:txBody>
      </p:sp>
      <p:sp>
        <p:nvSpPr>
          <p:cNvPr id="5" name="Text 1"/>
          <p:cNvSpPr txBox="1"/>
          <p:nvPr/>
        </p:nvSpPr>
        <p:spPr>
          <a:xfrm>
            <a:off x="354500" y="320675"/>
            <a:ext cx="7524300" cy="483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974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Формы наказания в прошлом и сегодня
</a:t>
            </a:r>
            <a:endParaRPr lang="en-US" sz="2974" dirty="0"/>
          </a:p>
        </p:txBody>
      </p:sp>
      <p:sp>
        <p:nvSpPr>
          <p:cNvPr id="6" name="Text 2"/>
          <p:cNvSpPr txBox="1"/>
          <p:nvPr/>
        </p:nvSpPr>
        <p:spPr>
          <a:xfrm>
            <a:off x="4601025" y="1058750"/>
            <a:ext cx="3974700" cy="1548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Сравнение показывает, как менялись цели наказания: от жёсткого возмездия к более предсказуемой и безопасной реакции общества.
</a:t>
            </a:r>
            <a:endParaRPr lang="en-US" sz="1600" dirty="0"/>
          </a:p>
        </p:txBody>
      </p:sp>
      <p:sp>
        <p:nvSpPr>
          <p:cNvPr id="7" name="Text 3"/>
          <p:cNvSpPr txBox="1"/>
          <p:nvPr/>
        </p:nvSpPr>
        <p:spPr>
          <a:xfrm>
            <a:off x="4601025" y="2935550"/>
            <a:ext cx="3974700" cy="1548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Современные меры обычно стараются ограничить вред, сохранить безопасность и дать человеку шанс исправиться.
</a:t>
            </a:r>
            <a:endParaRPr lang="en-US" sz="1600" dirty="0"/>
          </a:p>
        </p:txBody>
      </p:sp>
      <p:sp>
        <p:nvSpPr>
          <p:cNvPr id="8" name="Text 4"/>
          <p:cNvSpPr txBox="1"/>
          <p:nvPr/>
        </p:nvSpPr>
        <p:spPr>
          <a:xfrm>
            <a:off x="791025" y="4693900"/>
            <a:ext cx="3669900" cy="327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Учебный материал Unit 6; обобщение форм наказания
</a:t>
            </a:r>
            <a:endParaRPr lang="en-US" sz="1200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276150" y="1337300"/>
            <a:ext cx="571500" cy="4572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3282875" y="1311900"/>
            <a:ext cx="571500" cy="5080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5338444" y="1295150"/>
            <a:ext cx="473813" cy="54150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0" name="Image 8" descr="preencoded.png">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7311325" y="1295150"/>
            <a:ext cx="541500" cy="541500"/>
          </a:xfrm>
          <a:prstGeom prst="rect">
            <a:avLst/>
          </a:prstGeom>
        </p:spPr>
      </p:pic>
      <p:sp>
        <p:nvSpPr>
          <p:cNvPr id="11" name="Text 0"/>
          <p:cNvSpPr txBox="1"/>
          <p:nvPr/>
        </p:nvSpPr>
        <p:spPr>
          <a:xfrm>
            <a:off x="8706000" y="4710550"/>
            <a:ext cx="304500" cy="327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79688"/>
              </a:lnSpc>
              <a:buNone/>
            </a:pPr>
            <a:r>
              <a:rPr lang="en-US" sz="2138" dirty="0">
                <a:solidFill>
                  <a:srgbClr val="E7DBF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15</a:t>
            </a:r>
            <a:endParaRPr lang="en-US" sz="2138" dirty="0"/>
          </a:p>
        </p:txBody>
      </p:sp>
      <p:sp>
        <p:nvSpPr>
          <p:cNvPr id="12" name="Text 1"/>
          <p:cNvSpPr txBox="1"/>
          <p:nvPr/>
        </p:nvSpPr>
        <p:spPr>
          <a:xfrm>
            <a:off x="354500" y="320675"/>
            <a:ext cx="7010700" cy="483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17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Справедливое наказание: что важно помнить
</a:t>
            </a:r>
            <a:endParaRPr lang="en-US" sz="2417" dirty="0"/>
          </a:p>
        </p:txBody>
      </p:sp>
      <p:sp>
        <p:nvSpPr>
          <p:cNvPr id="13" name="Text 2"/>
          <p:cNvSpPr txBox="1"/>
          <p:nvPr/>
        </p:nvSpPr>
        <p:spPr>
          <a:xfrm>
            <a:off x="781350" y="2327525"/>
            <a:ext cx="1544400" cy="1911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35" b="1" dirty="0">
                <a:solidFill>
                  <a:srgbClr val="F9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 закону
</a:t>
            </a:r>
            <a:pPr algn="l" indent="0" marL="0">
              <a:lnSpc>
                <a:spcPct val="100000"/>
              </a:lnSpc>
              <a:buNone/>
            </a:pPr>
            <a:r>
              <a:rPr lang="en-US" sz="1235" b="1" dirty="0">
                <a:solidFill>
                  <a:srgbClr val="F9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35" dirty="0">
                <a:solidFill>
                  <a:srgbClr val="F9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Наказание считается справедливым только тогда, когда оно основано на правилах, а не на вспышке злости. Закон делает решение понятным и одинаковым для всех участников.
</a:t>
            </a:r>
            <a:endParaRPr lang="en-US" sz="1235" dirty="0"/>
          </a:p>
        </p:txBody>
      </p:sp>
      <p:sp>
        <p:nvSpPr>
          <p:cNvPr id="14" name="Text 3"/>
          <p:cNvSpPr txBox="1"/>
          <p:nvPr/>
        </p:nvSpPr>
        <p:spPr>
          <a:xfrm>
            <a:off x="2796450" y="2327525"/>
            <a:ext cx="1544400" cy="1911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59" b="1" dirty="0">
                <a:solidFill>
                  <a:srgbClr val="F9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Есть доказательства
</a:t>
            </a:r>
            <a:pPr algn="l" indent="0" marL="0">
              <a:lnSpc>
                <a:spcPct val="100000"/>
              </a:lnSpc>
              <a:buNone/>
            </a:pPr>
            <a:r>
              <a:rPr lang="en-US" sz="1159" b="1" dirty="0">
                <a:solidFill>
                  <a:srgbClr val="F9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59" dirty="0">
                <a:solidFill>
                  <a:srgbClr val="F9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Нельзя наказывать только из-за слухов или подозрений. Справедливость требует фактов, чтобы защитить невиновного и не превратить ошибку в новую несправедливость.
</a:t>
            </a:r>
            <a:endParaRPr lang="en-US" sz="1159" dirty="0"/>
          </a:p>
        </p:txBody>
      </p:sp>
      <p:sp>
        <p:nvSpPr>
          <p:cNvPr id="15" name="Text 4"/>
          <p:cNvSpPr txBox="1"/>
          <p:nvPr/>
        </p:nvSpPr>
        <p:spPr>
          <a:xfrm>
            <a:off x="4803175" y="2327525"/>
            <a:ext cx="1544400" cy="1911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54" b="1" dirty="0">
                <a:solidFill>
                  <a:srgbClr val="F9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Соразмерность
</a:t>
            </a:r>
            <a:pPr algn="l" indent="0" marL="0">
              <a:lnSpc>
                <a:spcPct val="100000"/>
              </a:lnSpc>
              <a:buNone/>
            </a:pPr>
            <a:r>
              <a:rPr lang="en-US" sz="1254" b="1" dirty="0">
                <a:solidFill>
                  <a:srgbClr val="F9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54" dirty="0">
                <a:solidFill>
                  <a:srgbClr val="F9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Ответ должен соответствовать проступку. Слишком суровое наказание пугает, вызывает озлобление и может привести к новому конфликту вместо восстановления порядка.
</a:t>
            </a:r>
            <a:endParaRPr lang="en-US" sz="1254" dirty="0"/>
          </a:p>
        </p:txBody>
      </p:sp>
      <p:sp>
        <p:nvSpPr>
          <p:cNvPr id="16" name="Text 5"/>
          <p:cNvSpPr txBox="1"/>
          <p:nvPr/>
        </p:nvSpPr>
        <p:spPr>
          <a:xfrm>
            <a:off x="6809900" y="2327525"/>
            <a:ext cx="1544400" cy="1911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79" b="1" dirty="0">
                <a:solidFill>
                  <a:srgbClr val="F9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Защита людей
</a:t>
            </a:r>
            <a:pPr algn="l" indent="0" marL="0">
              <a:lnSpc>
                <a:spcPct val="100000"/>
              </a:lnSpc>
              <a:buNone/>
            </a:pPr>
            <a:r>
              <a:rPr lang="en-US" sz="1179" b="1" dirty="0">
                <a:solidFill>
                  <a:srgbClr val="F9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79" dirty="0">
                <a:solidFill>
                  <a:srgbClr val="F9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Главная задача наказания — не мстить, а защищать общество и не допускать повторения вреда. Поэтому важны безопасность, ответственность и возможность исправления.
</a:t>
            </a:r>
            <a:endParaRPr lang="en-US" sz="1179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5879157" y="1038650"/>
            <a:ext cx="2949087" cy="37938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8706000" y="4710550"/>
            <a:ext cx="304500" cy="327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79688"/>
              </a:lnSpc>
              <a:buNone/>
            </a:pPr>
            <a:r>
              <a:rPr lang="en-US" sz="2138" dirty="0">
                <a:solidFill>
                  <a:srgbClr val="E7DBF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16</a:t>
            </a:r>
            <a:endParaRPr lang="en-US" sz="2138" dirty="0"/>
          </a:p>
        </p:txBody>
      </p:sp>
      <p:sp>
        <p:nvSpPr>
          <p:cNvPr id="9" name="Text 1"/>
          <p:cNvSpPr txBox="1"/>
          <p:nvPr/>
        </p:nvSpPr>
        <p:spPr>
          <a:xfrm>
            <a:off x="354500" y="320675"/>
            <a:ext cx="8455200" cy="483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71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Школьные конфликты и английская лексика для их обсуждения
</a:t>
            </a:r>
            <a:endParaRPr lang="en-US" sz="2071" dirty="0"/>
          </a:p>
        </p:txBody>
      </p:sp>
      <p:sp>
        <p:nvSpPr>
          <p:cNvPr id="10" name="Text 2"/>
          <p:cNvSpPr txBox="1"/>
          <p:nvPr/>
        </p:nvSpPr>
        <p:spPr>
          <a:xfrm>
            <a:off x="354575" y="1748375"/>
            <a:ext cx="2382600" cy="1070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Ссора часто начинается с грубого сообщения или обидного комментария. Здесь уместны слова insult, conflict и respect, потому что они помогают назвать причину проблемы и оценить тон общения.
</a:t>
            </a:r>
            <a:endParaRPr lang="en-US" sz="1100" dirty="0"/>
          </a:p>
        </p:txBody>
      </p:sp>
      <p:sp>
        <p:nvSpPr>
          <p:cNvPr id="11" name="Text 3"/>
          <p:cNvSpPr txBox="1"/>
          <p:nvPr/>
        </p:nvSpPr>
        <p:spPr>
          <a:xfrm>
            <a:off x="447125" y="1178675"/>
            <a:ext cx="2197500" cy="297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F9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Обида в сообщении
</a:t>
            </a:r>
            <a:endParaRPr lang="en-US" sz="1300" dirty="0"/>
          </a:p>
        </p:txBody>
      </p:sp>
      <p:sp>
        <p:nvSpPr>
          <p:cNvPr id="12" name="Text 4"/>
          <p:cNvSpPr txBox="1"/>
          <p:nvPr/>
        </p:nvSpPr>
        <p:spPr>
          <a:xfrm>
            <a:off x="3116144" y="1748375"/>
            <a:ext cx="2382600" cy="1070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Когда ученик признаёт вину, важным словом становится apology. Оно показывает готовность остановить спор, исправить ситуацию и вернуть нормальное общение без новой грубости.
</a:t>
            </a:r>
            <a:endParaRPr lang="en-US" sz="1100" dirty="0"/>
          </a:p>
        </p:txBody>
      </p:sp>
      <p:sp>
        <p:nvSpPr>
          <p:cNvPr id="13" name="Text 5"/>
          <p:cNvSpPr txBox="1"/>
          <p:nvPr/>
        </p:nvSpPr>
        <p:spPr>
          <a:xfrm>
            <a:off x="3208687" y="1178675"/>
            <a:ext cx="2197500" cy="297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F9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Извинение после ошибки
</a:t>
            </a:r>
            <a:endParaRPr lang="en-US" sz="1300" dirty="0"/>
          </a:p>
        </p:txBody>
      </p:sp>
      <p:sp>
        <p:nvSpPr>
          <p:cNvPr id="14" name="Text 6"/>
          <p:cNvSpPr txBox="1"/>
          <p:nvPr/>
        </p:nvSpPr>
        <p:spPr>
          <a:xfrm>
            <a:off x="354575" y="3762875"/>
            <a:ext cx="2382600" cy="1070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Слово rule напоминает, что в школе есть общие границы поведения. Они нужны, чтобы защищать всех и не позволять личной обиде превращаться в постоянную вражду.
</a:t>
            </a:r>
            <a:endParaRPr lang="en-US" sz="1100" dirty="0"/>
          </a:p>
        </p:txBody>
      </p:sp>
      <p:sp>
        <p:nvSpPr>
          <p:cNvPr id="15" name="Text 7"/>
          <p:cNvSpPr txBox="1"/>
          <p:nvPr/>
        </p:nvSpPr>
        <p:spPr>
          <a:xfrm>
            <a:off x="447125" y="3193175"/>
            <a:ext cx="2197500" cy="297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F9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Правила класса
</a:t>
            </a:r>
            <a:endParaRPr lang="en-US" sz="1300" dirty="0"/>
          </a:p>
        </p:txBody>
      </p:sp>
      <p:sp>
        <p:nvSpPr>
          <p:cNvPr id="16" name="Text 8"/>
          <p:cNvSpPr txBox="1"/>
          <p:nvPr/>
        </p:nvSpPr>
        <p:spPr>
          <a:xfrm>
            <a:off x="3116144" y="3762875"/>
            <a:ext cx="2382600" cy="1070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Responsibility помогает говорить о том, кто должен исправить последствия поступка. Такой подход учит не только извиняться, но и думать о результате своих слов и действий.
</a:t>
            </a:r>
            <a:endParaRPr lang="en-US" sz="1100" dirty="0"/>
          </a:p>
        </p:txBody>
      </p:sp>
      <p:sp>
        <p:nvSpPr>
          <p:cNvPr id="17" name="Text 9"/>
          <p:cNvSpPr txBox="1"/>
          <p:nvPr/>
        </p:nvSpPr>
        <p:spPr>
          <a:xfrm>
            <a:off x="3208687" y="3193175"/>
            <a:ext cx="2197500" cy="297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283" b="1" dirty="0">
                <a:solidFill>
                  <a:srgbClr val="F9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Ответственность за выбор
</a:t>
            </a:r>
            <a:endParaRPr lang="en-US" sz="1283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572045" y="1042525"/>
            <a:ext cx="4106309" cy="34251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8706000" y="4710550"/>
            <a:ext cx="304500" cy="327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79688"/>
              </a:lnSpc>
              <a:buNone/>
            </a:pPr>
            <a:r>
              <a:rPr lang="en-US" sz="2138" dirty="0">
                <a:solidFill>
                  <a:srgbClr val="E7DBF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17</a:t>
            </a:r>
            <a:endParaRPr lang="en-US" sz="2138" dirty="0"/>
          </a:p>
        </p:txBody>
      </p:sp>
      <p:sp>
        <p:nvSpPr>
          <p:cNvPr id="6" name="Text 1"/>
          <p:cNvSpPr txBox="1"/>
          <p:nvPr/>
        </p:nvSpPr>
        <p:spPr>
          <a:xfrm>
            <a:off x="354500" y="320675"/>
            <a:ext cx="7524300" cy="483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Эмоции и решения: два разных пути
</a:t>
            </a:r>
            <a:endParaRPr lang="en-US" sz="3000" dirty="0"/>
          </a:p>
        </p:txBody>
      </p:sp>
      <p:sp>
        <p:nvSpPr>
          <p:cNvPr id="7" name="Text 2"/>
          <p:cNvSpPr txBox="1"/>
          <p:nvPr/>
        </p:nvSpPr>
        <p:spPr>
          <a:xfrm>
            <a:off x="354500" y="1042525"/>
            <a:ext cx="3974700" cy="1548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Один и тот же конфликт может привести либо к обострению, либо к спокойному решению — всё зависит от выбранного ответа.
</a:t>
            </a:r>
            <a:endParaRPr lang="en-US" sz="1600" dirty="0"/>
          </a:p>
        </p:txBody>
      </p:sp>
      <p:sp>
        <p:nvSpPr>
          <p:cNvPr id="8" name="Text 3"/>
          <p:cNvSpPr txBox="1"/>
          <p:nvPr/>
        </p:nvSpPr>
        <p:spPr>
          <a:xfrm>
            <a:off x="354500" y="2919325"/>
            <a:ext cx="3974700" cy="1548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Месть усиливает негативные эмоции, а закон и примирение делают результат более безопасным и предсказуемым.
</a:t>
            </a:r>
            <a:endParaRPr lang="en-US" sz="1600" dirty="0"/>
          </a:p>
        </p:txBody>
      </p:sp>
      <p:sp>
        <p:nvSpPr>
          <p:cNvPr id="9" name="Text 4"/>
          <p:cNvSpPr txBox="1"/>
          <p:nvPr/>
        </p:nvSpPr>
        <p:spPr>
          <a:xfrm>
            <a:off x="4828312" y="4705875"/>
            <a:ext cx="3669900" cy="327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Учебный материал Unit 6, сравнительная схема сценариев конфликта
</a:t>
            </a:r>
            <a:endParaRPr lang="en-US" sz="1200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324994" y="1295150"/>
            <a:ext cx="473813" cy="541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3297875" y="1295150"/>
            <a:ext cx="541500" cy="541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5289600" y="1337300"/>
            <a:ext cx="571500" cy="45720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0" name="Image 8" descr="preencoded.png">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7311325" y="1295150"/>
            <a:ext cx="541500" cy="541500"/>
          </a:xfrm>
          <a:prstGeom prst="rect">
            <a:avLst/>
          </a:prstGeom>
        </p:spPr>
      </p:pic>
      <p:sp>
        <p:nvSpPr>
          <p:cNvPr id="11" name="Text 0"/>
          <p:cNvSpPr txBox="1"/>
          <p:nvPr/>
        </p:nvSpPr>
        <p:spPr>
          <a:xfrm>
            <a:off x="8706000" y="4710550"/>
            <a:ext cx="304500" cy="327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79688"/>
              </a:lnSpc>
              <a:buNone/>
            </a:pPr>
            <a:r>
              <a:rPr lang="en-US" sz="2138" dirty="0">
                <a:solidFill>
                  <a:srgbClr val="E7DBF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18</a:t>
            </a:r>
            <a:endParaRPr lang="en-US" sz="2138" dirty="0"/>
          </a:p>
        </p:txBody>
      </p:sp>
      <p:sp>
        <p:nvSpPr>
          <p:cNvPr id="12" name="Text 1"/>
          <p:cNvSpPr txBox="1"/>
          <p:nvPr/>
        </p:nvSpPr>
        <p:spPr>
          <a:xfrm>
            <a:off x="354500" y="320675"/>
            <a:ext cx="7010700" cy="483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517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Главная мысль юнита на английском языке
</a:t>
            </a:r>
            <a:endParaRPr lang="en-US" sz="2517" dirty="0"/>
          </a:p>
        </p:txBody>
      </p:sp>
      <p:sp>
        <p:nvSpPr>
          <p:cNvPr id="13" name="Text 2"/>
          <p:cNvSpPr txBox="1"/>
          <p:nvPr/>
        </p:nvSpPr>
        <p:spPr>
          <a:xfrm>
            <a:off x="781350" y="2327525"/>
            <a:ext cx="1544400" cy="1911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54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Смысл выражения
</a:t>
            </a:r>
            <a:pPr algn="l" indent="0" marL="0">
              <a:lnSpc>
                <a:spcPct val="100000"/>
              </a:lnSpc>
              <a:buNone/>
            </a:pPr>
            <a:r>
              <a:rPr lang="en-US" sz="1254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54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Фраза an eye for an eye появилась как попытка ограничить чрезмерное насилие. Она не призывала к жестокости, а устанавливала меру ответа на причинённый вред.
</a:t>
            </a:r>
            <a:endParaRPr lang="en-US" sz="1254" dirty="0"/>
          </a:p>
        </p:txBody>
      </p:sp>
      <p:sp>
        <p:nvSpPr>
          <p:cNvPr id="14" name="Text 3"/>
          <p:cNvSpPr txBox="1"/>
          <p:nvPr/>
        </p:nvSpPr>
        <p:spPr>
          <a:xfrm>
            <a:off x="2796450" y="2327525"/>
            <a:ext cx="1544400" cy="1911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33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Выбор между путями
</a:t>
            </a:r>
            <a:pPr algn="l" indent="0" marL="0">
              <a:lnSpc>
                <a:spcPct val="100000"/>
              </a:lnSpc>
              <a:buNone/>
            </a:pPr>
            <a:r>
              <a:rPr lang="en-US" sz="1233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33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юните важно понять разницу между личной местью и законным решением. Суд и правила заменяют импульсивный ответ и помогают избежать новой вражды.
</a:t>
            </a:r>
            <a:endParaRPr lang="en-US" sz="1233" dirty="0"/>
          </a:p>
        </p:txBody>
      </p:sp>
      <p:sp>
        <p:nvSpPr>
          <p:cNvPr id="15" name="Text 4"/>
          <p:cNvSpPr txBox="1"/>
          <p:nvPr/>
        </p:nvSpPr>
        <p:spPr>
          <a:xfrm>
            <a:off x="4803175" y="2327525"/>
            <a:ext cx="1544400" cy="1911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72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Обсуждение на английском
</a:t>
            </a:r>
            <a:pPr algn="l" indent="0" marL="0">
              <a:lnSpc>
                <a:spcPct val="100000"/>
              </a:lnSpc>
              <a:buNone/>
            </a:pPr>
            <a:r>
              <a:rPr lang="en-US" sz="1172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7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Тема даёт возможность говорить о justice, revenge, punishment, law и fairness. Эти слова помогают выражать мнение ясно, точно и без лишней эмоциональности.
</a:t>
            </a:r>
            <a:endParaRPr lang="en-US" sz="1172" dirty="0"/>
          </a:p>
        </p:txBody>
      </p:sp>
      <p:sp>
        <p:nvSpPr>
          <p:cNvPr id="16" name="Text 5"/>
          <p:cNvSpPr txBox="1"/>
          <p:nvPr/>
        </p:nvSpPr>
        <p:spPr>
          <a:xfrm>
            <a:off x="6809900" y="2327525"/>
            <a:ext cx="1544400" cy="1911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2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История и мораль
</a:t>
            </a:r>
            <a:pPr algn="l" indent="0" marL="0">
              <a:lnSpc>
                <a:spcPct val="100000"/>
              </a:lnSpc>
              <a:buNone/>
            </a:pPr>
            <a:r>
              <a:rPr lang="en-US" sz="1102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Юнит соединяет древние представления о наказании с современным взглядом на справедливость. Это помогает увидеть, как меняются нормы общества и почему закон важнее расправы.
</a:t>
            </a:r>
            <a:endParaRPr lang="en-US" sz="1102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8706000" y="4710550"/>
            <a:ext cx="304500" cy="327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79688"/>
              </a:lnSpc>
              <a:buNone/>
            </a:pPr>
            <a:r>
              <a:rPr lang="en-US" sz="2138" dirty="0">
                <a:solidFill>
                  <a:srgbClr val="E7DBF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</a:t>
            </a:r>
            <a:endParaRPr lang="en-US" sz="2138" dirty="0"/>
          </a:p>
        </p:txBody>
      </p:sp>
      <p:sp>
        <p:nvSpPr>
          <p:cNvPr id="8" name="Text 1"/>
          <p:cNvSpPr txBox="1"/>
          <p:nvPr/>
        </p:nvSpPr>
        <p:spPr>
          <a:xfrm>
            <a:off x="354500" y="320675"/>
            <a:ext cx="8351400" cy="862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Итоговые выводы по теме revenge and justice
</a:t>
            </a:r>
            <a:endParaRPr lang="en-US" sz="3000" dirty="0"/>
          </a:p>
        </p:txBody>
      </p:sp>
      <p:sp>
        <p:nvSpPr>
          <p:cNvPr id="9" name="Text 2"/>
          <p:cNvSpPr txBox="1"/>
          <p:nvPr/>
        </p:nvSpPr>
        <p:spPr>
          <a:xfrm>
            <a:off x="359525" y="1312050"/>
            <a:ext cx="6494100" cy="862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Месть не решает всё
</a:t>
            </a:r>
            <a:pPr algn="l" indent="0" marL="0">
              <a:lnSpc>
                <a:spcPct val="100000"/>
              </a:lnSpc>
              <a:buNone/>
            </a:pPr>
            <a:r>
              <a:rPr lang="en-US" sz="3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Быстрый ответ может дать краткое чувство удовлетворения, но он редко останавливает проблему. Часто месть только добавляет страх, злость и новый ущерб обеим сторонам.
</a:t>
            </a:r>
            <a:endParaRPr lang="en-US" sz="1300" dirty="0"/>
          </a:p>
        </p:txBody>
      </p:sp>
      <p:sp>
        <p:nvSpPr>
          <p:cNvPr id="10" name="Text 3"/>
          <p:cNvSpPr txBox="1"/>
          <p:nvPr/>
        </p:nvSpPr>
        <p:spPr>
          <a:xfrm>
            <a:off x="359525" y="2254825"/>
            <a:ext cx="6494100" cy="862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Закон создаёт рамки
</a:t>
            </a:r>
            <a:pPr algn="l" indent="0" marL="0">
              <a:lnSpc>
                <a:spcPct val="100000"/>
              </a:lnSpc>
              <a:buNone/>
            </a:pPr>
            <a:r>
              <a:rPr lang="en-US" sz="3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Когда конфликт рассматривается по правилам, решение становится понятным и проверяемым. Это помогает защитить людей и не превращать спор в личную войну.
</a:t>
            </a:r>
            <a:endParaRPr lang="en-US" sz="1300" dirty="0"/>
          </a:p>
        </p:txBody>
      </p:sp>
      <p:sp>
        <p:nvSpPr>
          <p:cNvPr id="11" name="Text 4"/>
          <p:cNvSpPr txBox="1"/>
          <p:nvPr/>
        </p:nvSpPr>
        <p:spPr>
          <a:xfrm>
            <a:off x="359525" y="3197600"/>
            <a:ext cx="6494100" cy="862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Восстановление важнее удара
</a:t>
            </a:r>
            <a:pPr algn="l" indent="0" marL="0">
              <a:lnSpc>
                <a:spcPct val="100000"/>
              </a:lnSpc>
              <a:buNone/>
            </a:pPr>
            <a:r>
              <a:rPr lang="en-US" sz="3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Извинение, компенсация и восстановление доверия могут оказаться полезнее, чем суровое наказание. Такой путь не стирает вред, но помогает его уменьшить.
</a:t>
            </a:r>
            <a:endParaRPr lang="en-US" sz="1300" dirty="0"/>
          </a:p>
        </p:txBody>
      </p:sp>
      <p:sp>
        <p:nvSpPr>
          <p:cNvPr id="12" name="Text 5"/>
          <p:cNvSpPr txBox="1"/>
          <p:nvPr/>
        </p:nvSpPr>
        <p:spPr>
          <a:xfrm>
            <a:off x="359525" y="4140375"/>
            <a:ext cx="6494100" cy="862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Справедливость и жестокость не одно и то же
</a:t>
            </a:r>
            <a:pPr algn="l" indent="0" marL="0">
              <a:lnSpc>
                <a:spcPct val="100000"/>
              </a:lnSpc>
              <a:buNone/>
            </a:pPr>
            <a:r>
              <a:rPr lang="en-US" sz="3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Юнит показывает, что равный ответ не всегда означает справедливость. Настоящая справедливость должна ограничивать насилие, а не делать его нормой.
</a:t>
            </a:r>
            <a:endParaRPr lang="en-US" sz="1300" dirty="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914850" y="1338950"/>
            <a:ext cx="6791700" cy="2532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443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An eye for an eye? — почему эта тема важна сегодня
</a:t>
            </a:r>
            <a:pPr algn="l" indent="0" marL="0">
              <a:lnSpc>
                <a:spcPct val="100000"/>
              </a:lnSpc>
              <a:buNone/>
            </a:pPr>
            <a:r>
              <a:rPr lang="en-US" sz="2215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477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Эта тема учит видеть разницу между местью и справедливостью. Она показывает, что сильное общество выбирает правила, ответственность и восстановление вреда вместо бесконечного ответа на удар.
</a:t>
            </a:r>
            <a:endParaRPr lang="en-US" sz="443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20</Slides>
  <Notes>20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20</vt:i4>
      </vt:variant>
    </vt:vector>
  </HeadingPairs>
  <TitlesOfParts>
    <vt:vector size="23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2026-05-31T12:06:55Z</dcterms:created>
  <dcterms:modified xsi:type="dcterms:W3CDTF">2026-05-31T12:06:55Z</dcterms:modified>
</cp:coreProperties>
</file>