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jpeg"/><Relationship Id="rId11" Type="http://schemas.openxmlformats.org/officeDocument/2006/relationships/image" Target="../media/image-1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1284" y="798653"/>
            <a:ext cx="3219378" cy="37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48" y="1340068"/>
            <a:ext cx="50994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Машиностроительный комплекс России и мира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87213" y="2932965"/>
            <a:ext cx="3978600" cy="7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Машины, оборудование и электроника создают основу для транспорта, строительства, связи и сельского хозяйства.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413148" y="4070025"/>
            <a:ext cx="41589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1367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машиностроение важно для курса географии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700373" y="2551792"/>
            <a:ext cx="3920100" cy="168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теме хозяйства России машиностроение показывает, как природные ресурсы, население, транспорт и наука влияют на размещение предприятий. Для 9 класса важно понимать, что заводы распределены по территории неравномерно: их тянет промышленная база и удобные перевозки.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машиностроительного комплекса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9812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Отрасль требует больших человеческих усилий: много операций выполняют специалисты, а производственные процессы постоянно контролируют. Поэтому машиностроение часто называют трудоёмким.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2103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 оно наукоёмкое: нужны точные чертежи, расчёты, сложная обработка деталей и проверка соответствия параметрам. Ошибка в размерах может привести к браку.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00900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Важна и кооперация: одну деталь могут изготовить в одном городе, узел собрать в другом, а окончательные испытания провести там, где есть нужная база и оборудование.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Доли секторов различаются по странам: где больше потребителей и заводов, там и сильнее соответствующее направление. Транспортное машиностроение часто занимает крупное место.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машиностроительного комплекса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секторов показывает: машиностроение обслуживает разные отрасли хозяйства. Страны с сильной промышленностью обычно имеют сбалансированную структуру.
</a:t>
            </a:r>
            <a:endParaRPr lang="en-US" sz="1188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схема структуры отрасли (без привязки к конкретному году по официальным статданным).
</a:t>
            </a:r>
            <a:endParaRPr lang="en-US" sz="95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1408" y="1197864"/>
            <a:ext cx="2755195" cy="3319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8021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современный машиностроительный завод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98119" y="1544371"/>
            <a:ext cx="2330100" cy="14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завод обычно строится вокруг сборочного цеха: детали подают по конвейеру, а некоторые операции выполняют промышленные роботы. Рядом размещают участок механической обработки и зону испытаний.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215824" y="2799534"/>
            <a:ext cx="2330100" cy="14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организуют этапами: изготовление деталей, сборка узлов, проверка качества и тестирование готовой техники. На каждом шаге действуют процедуры безопасности и контроль точности параметров.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97083" y="1145300"/>
            <a:ext cx="3149927" cy="2269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Отрасли машиностроения производят технику и узлы, которые запускают работу других сфер хозяйства — от промышленности до сельского хозяйства.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отрасли и их продукция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каждая отрасль закрывает «свою» потребность экономики: одни производят технику для отраслей, другие — оборудование для точности и управления.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отраслей машиностроения (учебные материалы школьного курса географии).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992" y="1680906"/>
            <a:ext cx="486000" cy="43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58677" y="1653906"/>
            <a:ext cx="486000" cy="486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66093" y="1653906"/>
            <a:ext cx="486000" cy="486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Тяжёлое машиностроение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12662" y="2387196"/>
            <a:ext cx="23013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Оборудование для крупного производства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624318" y="3275228"/>
            <a:ext cx="2324700" cy="10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Отрасль выпускает тяжёлые машины для энергетики, металлургии, добычи полезных ископаемых и строительства. Такие изделия служат долго и проектируются под сложные условия.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421346" y="2387196"/>
            <a:ext cx="23013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«ресурсоёмкость»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3433003" y="3275228"/>
            <a:ext cx="2324700" cy="10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техники этого типа нужны большие объёмы металла, энергии и транспорта. Поэтому важны точные расчёты и строгий контроль качества на производственных этапах.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228763" y="2387196"/>
            <a:ext cx="23013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Размещение рядом с базами
</a:t>
            </a:r>
            <a:endParaRPr lang="en-US" sz="1500" dirty="0"/>
          </a:p>
        </p:txBody>
      </p:sp>
      <p:sp>
        <p:nvSpPr>
          <p:cNvPr id="16" name="Text 7"/>
          <p:cNvSpPr txBox="1"/>
          <p:nvPr/>
        </p:nvSpPr>
        <p:spPr>
          <a:xfrm>
            <a:off x="6240419" y="3275228"/>
            <a:ext cx="2324700" cy="10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Предприятия нередко располагаются близко к металлургическим базам и крупным транспортным узлам. Так снижают затраты на перевозку тяжёлых деталей и сокращают сроки поставок.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Транспортное машиностроение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413150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Транспортное машиностроение производит автомобили, автобусы, железнодорожные вагоны, локомотивы, суда и самолёты. Благодаря этому увеличивается пропускная способность дорог и маршрутов.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267413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Развитая отрасль влияет на связь между районами страны: перевозки обеспечивают торговлю, работу предприятий и доступ людей к услугам. Техника определяет, насколько быстро и удобно доставлять грузы.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121675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выпуска транспорта требуются разные ресурсы и компетенции: металлы, двигатели, электроника и испытательные площадки. Также нужны крупные рынки сбыта, чтобы техника находила покупателей.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изделия «тянут» кадры и научные центры, а тяжёлые заказы сильнее зависят от металла и удобных перевозок.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размещения предприятий машиностроения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разный «вес» факторов. Чем точнее и технологичнее продукт, тем важнее квалификация и исследования; чем крупнее выпуск, тем заметнее рынок сбыта.
</a:t>
            </a:r>
            <a:endParaRPr lang="en-US" sz="1188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модель факторов размещения (без указания долей по статистике).
</a:t>
            </a:r>
            <a:endParaRPr lang="en-US" sz="95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создается машина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типовую последовательность работ в машиностроении: от идеи до обслуживания.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2462700" cy="16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Станкостроение — основа промышленности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215879" y="594360"/>
            <a:ext cx="2468700" cy="119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Станкостроение называют «машиностроением для машиностроения», потому что именно станки производят детали для других машин. Без них невозможно выдерживать размеры и качество узлов, из которых собирают технику.
</a:t>
            </a:r>
            <a:endParaRPr lang="en-US" sz="1177" dirty="0"/>
          </a:p>
        </p:txBody>
      </p:sp>
      <p:sp>
        <p:nvSpPr>
          <p:cNvPr id="10" name="Text 3"/>
          <p:cNvSpPr txBox="1"/>
          <p:nvPr/>
        </p:nvSpPr>
        <p:spPr>
          <a:xfrm>
            <a:off x="3307199" y="3348992"/>
            <a:ext cx="47547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станочный парк помогает делать больше операций за меньший срок и с меньшими потерями материала. В результате растёт качество промышленной продукции, а производство становится стабильнее даже при выпуске разных изделий.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2189" y="1157553"/>
            <a:ext cx="2468700" cy="13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важны станки с числовым программным управлением: программа задаёт траектории инструмента, режимы резания и порядок операций. Это повышает точность обработки и уменьшает число ошибок при изготовлении деталей.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700" y="2081450"/>
            <a:ext cx="8446800" cy="24581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Приборостроение и электроника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19848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Приборостроение создаёт датчики, измерительные приборы и системы управления, которые поддерживают точность в навигации, связи, медицине и энергетике. Без таких устройств сложно обеспечить безопасность и стабильную работу оборудования в промышленности.
</a:t>
            </a:r>
            <a:endParaRPr lang="en-US" sz="1078" dirty="0"/>
          </a:p>
        </p:txBody>
      </p:sp>
      <p:sp>
        <p:nvSpPr>
          <p:cNvPr id="10" name="Text 3"/>
          <p:cNvSpPr txBox="1"/>
          <p:nvPr/>
        </p:nvSpPr>
        <p:spPr>
          <a:xfrm>
            <a:off x="5116323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современных машинах электроника управляет двигателем и тормозной системой, контролирует расход топлива и помогает водителю или оператору. Благодаря алгоритмам и датчикам снижаются риски аварий и повышается эффективность техники в работе.
</a:t>
            </a:r>
            <a:endParaRPr lang="en-US" sz="108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модернизации оборудование быстрее и стабильнее выполняет операции, поэтому уменьшаются простои и брак. Это напрямую отражается на показателях производительности труда и загрузке мощностей.
</a:t>
            </a:r>
            <a:endParaRPr lang="en-US" sz="1073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развитие машиностроения влияет на экономику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графику видно постепенное улучшение: от обновления и экономии к росту качества, ассортименту и увеличению занятости. Значит, машиностроение даёт «эффект цепочки» для экономики.
</a:t>
            </a:r>
            <a:endParaRPr lang="en-US" sz="1117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Схема-обобщение (качественная диаграмма), 2026 год. Точные численные значения зависят от конкретного исследования и региона.
</a:t>
            </a:r>
            <a:endParaRPr lang="en-US" sz="94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77940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центры машиностроения России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777743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крупных городах сосредоточены разные направления: от транспортного и автомобильного до авиационного и приборостроительного. Такой набор помогает быстрее собирать сложные изделия и налаживать кооперацию производств.
</a:t>
            </a:r>
            <a:endParaRPr lang="en-US" sz="1271" dirty="0"/>
          </a:p>
        </p:txBody>
      </p:sp>
      <p:sp>
        <p:nvSpPr>
          <p:cNvPr id="11" name="Text 3"/>
          <p:cNvSpPr txBox="1"/>
          <p:nvPr/>
        </p:nvSpPr>
        <p:spPr>
          <a:xfrm>
            <a:off x="565547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ключевых центров называют Москва и Санкт-Петербург, а также промышленные регионы Поволжья и Урала. Нижний Новгород, Самара, Казань, Екатеринбург, Челябинск, Тольятти и Ульяновск выделяются собственными производственными школами.
</a:t>
            </a:r>
            <a:endParaRPr lang="en-US" sz="1196" dirty="0"/>
          </a:p>
        </p:txBody>
      </p:sp>
      <p:sp>
        <p:nvSpPr>
          <p:cNvPr id="12" name="Text 4"/>
          <p:cNvSpPr txBox="1"/>
          <p:nvPr/>
        </p:nvSpPr>
        <p:spPr>
          <a:xfrm>
            <a:off x="565547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Центры машиностроения формируются там, где есть квалифицированные кадры, научные школы и предприятия-смежники. Важно также наличие развитых транспортных связей для доставки деталей и вывоза готовой техники.
</a:t>
            </a:r>
            <a:endParaRPr lang="en-US" sz="1375" dirty="0"/>
          </a:p>
        </p:txBody>
      </p:sp>
      <p:sp>
        <p:nvSpPr>
          <p:cNvPr id="13" name="Text 5"/>
          <p:cNvSpPr txBox="1"/>
          <p:nvPr/>
        </p:nvSpPr>
        <p:spPr>
          <a:xfrm>
            <a:off x="4777743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Размещение предприятий в этих городах связано и с наличием рынка заказов, где техника востребована для заводов, транспорта и инфраструктуры. Поэтому производство развивается там, где проще найти клиентов и партнёров по кооперации.
</a:t>
            </a:r>
            <a:endParaRPr lang="en-US" sz="119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795761"/>
            <a:ext cx="3975900" cy="165467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40568" y="1650150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сильные стороны даёт машиностроение экономике, и с какими трудностями сталкивается производство техники.
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и проблемы отрасли
</a:t>
            </a:r>
            <a:endParaRPr lang="en-US" sz="2400" dirty="0"/>
          </a:p>
        </p:txBody>
      </p:sp>
      <p:sp>
        <p:nvSpPr>
          <p:cNvPr id="11" name="Text 3"/>
          <p:cNvSpPr txBox="1"/>
          <p:nvPr/>
        </p:nvSpPr>
        <p:spPr>
          <a:xfrm>
            <a:off x="4849446" y="2731069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Отрасль сильна, когда постоянно обновляет оборудование и технологии. Ключевой риск — устаревание и нехватка кадров, а также зависимость от внешних комплектующих, что требует долгосрочных программ развития.
</a:t>
            </a:r>
            <a:endParaRPr lang="en-US" sz="1054" dirty="0"/>
          </a:p>
        </p:txBody>
      </p:sp>
      <p:sp>
        <p:nvSpPr>
          <p:cNvPr id="12" name="Text 4"/>
          <p:cNvSpPr txBox="1"/>
          <p:nvPr/>
        </p:nvSpPr>
        <p:spPr>
          <a:xfrm>
            <a:off x="4671975" y="3648629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учебным материалам и типовым характеристикам отрасли (без привязки к конкретной статистике).
</a:t>
            </a:r>
            <a:endParaRPr lang="en-US" sz="95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147" y="1588421"/>
            <a:ext cx="378000" cy="336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38672" y="1567421"/>
            <a:ext cx="330750" cy="37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7772" y="3144761"/>
            <a:ext cx="330750" cy="37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15047" y="3182561"/>
            <a:ext cx="378000" cy="3024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3" name="Text 1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машиностроения с другими отраслями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1097280" y="158079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Кооперация с металлургией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413147" y="2230532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Машиностроению нужны металлы и сплавы, поэтому оно тесно связано с металлургией. Из сырья получают заготовки, а затем из них делают детали машин для транспорта, энергетики и промышленности.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5418179" y="158079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Энергетическое обеспечение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4734047" y="2230532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работы предприятий и для самой техники важны электричество и топливо. Энергетика поставляет энергию, а машиностроение, в свою очередь, производит оборудование для электростанций и сетей.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1097280" y="315813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Химия и новые материалы
</a:t>
            </a:r>
            <a:endParaRPr lang="en-US" sz="1400" dirty="0"/>
          </a:p>
        </p:txBody>
      </p:sp>
      <p:sp>
        <p:nvSpPr>
          <p:cNvPr id="19" name="Text 7"/>
          <p:cNvSpPr txBox="1"/>
          <p:nvPr/>
        </p:nvSpPr>
        <p:spPr>
          <a:xfrm>
            <a:off x="413147" y="3807871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узлы и покрытия делаются с использованием пластмасс и синтетических материалов, которые поставляет химическая промышленность. Это помогает снижать массу техники и улучшать устойчивость деталей к износу.
</a:t>
            </a:r>
            <a:endParaRPr lang="en-US" sz="1132" dirty="0"/>
          </a:p>
        </p:txBody>
      </p:sp>
      <p:sp>
        <p:nvSpPr>
          <p:cNvPr id="20" name="Text 8"/>
          <p:cNvSpPr txBox="1"/>
          <p:nvPr/>
        </p:nvSpPr>
        <p:spPr>
          <a:xfrm>
            <a:off x="5418179" y="315813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Техника для экономики
</a:t>
            </a:r>
            <a:endParaRPr lang="en-US" sz="1400" dirty="0"/>
          </a:p>
        </p:txBody>
      </p:sp>
      <p:sp>
        <p:nvSpPr>
          <p:cNvPr id="21" name="Text 9"/>
          <p:cNvSpPr txBox="1"/>
          <p:nvPr/>
        </p:nvSpPr>
        <p:spPr>
          <a:xfrm>
            <a:off x="4734047" y="3807871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Получая металл, энергию и комплектующие, машиностроение производит тракторы, машины для строительства и добычи полезных ископаемых, а также средства транспорта. Так отрасль поддерживает работу многих сфер.
</a:t>
            </a:r>
            <a:endParaRPr lang="en-US" sz="113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Модернизация: к более точной и конкурентной технике
</a:t>
            </a:r>
            <a:endParaRPr lang="en-US" sz="2377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логическую последовательность обновления производства: от оборудования и цифровых решений до выпуска более сложной техники.
</a:t>
            </a:r>
            <a:endParaRPr lang="en-US" sz="117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цифровизации сокращаются ошибки проектирования и повышается управляемость производства. Роботизация уменьшает разброс качества, а энергоэффективность снижает расходы на изготовление техники.
</a:t>
            </a:r>
            <a:endParaRPr lang="en-US" sz="1077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направления развития отрасли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Суммарно направления работают на один результат: техника становится точнее, экономичнее и дольше служит. Это укрепляет устойчивость отрасли и ускоряет её технологическое обновление.
</a:t>
            </a:r>
            <a:endParaRPr lang="en-US" sz="1188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Обобщённое соотношение направлений развития (качественная круговая диаграмма). Точные доли зависят от программ конкретных компаний и регионов.
</a:t>
            </a:r>
            <a:endParaRPr lang="en-US" sz="81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4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Машиностроение в повседневной жизни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Автобус, который связывает район и город
</a:t>
            </a:r>
            <a:endParaRPr lang="en-US" sz="900" dirty="0"/>
          </a:p>
        </p:txBody>
      </p:sp>
      <p:sp>
        <p:nvSpPr>
          <p:cNvPr id="16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садимся в автобус, мы пользуемся результатом работы машиностроения: кузов, элементы подвески, система торможения и узлы управления проходят сборку и испытания. Даже мелкие детали влияют на плавность хода и безопасность пассажиров. Поэтому техника ездит надёжно даже в ежедневных маршрутах.
</a:t>
            </a:r>
            <a:endParaRPr lang="en-US" sz="800" dirty="0"/>
          </a:p>
        </p:txBody>
      </p:sp>
      <p:sp>
        <p:nvSpPr>
          <p:cNvPr id="17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Робот-манипулятор и лабораторные аппараты
</a:t>
            </a:r>
            <a:endParaRPr lang="en-US" sz="900" dirty="0"/>
          </a:p>
        </p:txBody>
      </p:sp>
      <p:sp>
        <p:nvSpPr>
          <p:cNvPr id="18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школе, на заводе и в медицине можно встретить машины, где важны точность и контроль. Робот-манипуляторы помогают при сборке и сортировке, а медицинские аппараты используют измерительные системы и электронику для надёжной работы. Так машиностроение становится частью научной и бытовой инфраструктуры.
</a:t>
            </a:r>
            <a:endParaRPr lang="en-US" sz="794" dirty="0"/>
          </a:p>
        </p:txBody>
      </p:sp>
      <p:sp>
        <p:nvSpPr>
          <p:cNvPr id="19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Трактор на поле: техника «кормит» хозяйства
</a:t>
            </a:r>
            <a:endParaRPr lang="en-US" sz="900" dirty="0"/>
          </a:p>
        </p:txBody>
      </p:sp>
      <p:sp>
        <p:nvSpPr>
          <p:cNvPr id="20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опирается на машины, которые умеют работать в разных условиях. Тракторы, сеялки и комбайны требуют точных механизмов и устойчивых узлов. На практике это означает меньше поломок и более ровную работу на больших площадях, что помогает получать стабильные урожаи.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431475"/>
            <a:ext cx="70953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Машиностроение — «двигатель» технологического развития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3825200" y="1898450"/>
            <a:ext cx="46713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Машиностроительный комплекс соединяет науку, труд, металл, электронику и транспорт в единую систему производства техники. От него зависят промышленность, сельское хозяйство, транспорт и качество жизни, а значит — будущее страны.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2026-05-13T03:36:55Z</dcterms:created>
  <dcterms:modified xsi:type="dcterms:W3CDTF">2026-05-13T03:36:55Z</dcterms:modified>
</cp:coreProperties>
</file>