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925" y="2948274"/>
            <a:ext cx="3804900" cy="1761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912400"/>
            <a:ext cx="43020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13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движения после Первой мировой войны
</a:t>
            </a:r>
            <a:endParaRPr lang="en-US" sz="3613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270000"/>
            <a:ext cx="47625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572000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Азия в огне перемен: от войны к революциям.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225" y="1659711"/>
            <a:ext cx="2812500" cy="19061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2678100" cy="23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после войны: почва для революций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195900" y="2834825"/>
            <a:ext cx="2678100" cy="20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миллионы демобилизованных, нехватка хлеба и распад империй создали взрывоопасную среду для массовых выступлений.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275" y="1814892"/>
            <a:ext cx="3738900" cy="26325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Азия после войны: карта и хронология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23150" y="1991352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показывает, что революционные всплески возникали в разных частях Европы и Азии, но особенно часто — в зонах распада империй и ослабленной власти.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23150" y="1745650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кризиса
</a:t>
            </a:r>
            <a:endParaRPr lang="en-US" sz="1198" dirty="0"/>
          </a:p>
        </p:txBody>
      </p:sp>
      <p:sp>
        <p:nvSpPr>
          <p:cNvPr id="14" name="Text 4"/>
          <p:cNvSpPr txBox="1"/>
          <p:nvPr/>
        </p:nvSpPr>
        <p:spPr>
          <a:xfrm>
            <a:off x="523150" y="2816344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шкала помогает увидеть два пика: 1918–1919 годы, когда рушились старые режимы, и 1920–1921 годы, когда борьба за новый порядок стала особенно острой.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23150" y="2570642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пика волны
</a:t>
            </a:r>
            <a:endParaRPr lang="en-US" sz="1198" dirty="0"/>
          </a:p>
        </p:txBody>
      </p:sp>
      <p:sp>
        <p:nvSpPr>
          <p:cNvPr id="16" name="Text 6"/>
          <p:cNvSpPr txBox="1"/>
          <p:nvPr/>
        </p:nvSpPr>
        <p:spPr>
          <a:xfrm>
            <a:off x="523150" y="3641335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Германия стали главными европейскими центрами перемен, а Китай, Индия и Турция показали, что послевоенный кризис имел и антиколониальное измерение.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23150" y="3395633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центры
</a:t>
            </a:r>
            <a:endParaRPr lang="en-US" sz="1198" dirty="0"/>
          </a:p>
        </p:txBody>
      </p:sp>
      <p:sp>
        <p:nvSpPr>
          <p:cNvPr id="18" name="Text 8"/>
          <p:cNvSpPr txBox="1"/>
          <p:nvPr/>
        </p:nvSpPr>
        <p:spPr>
          <a:xfrm>
            <a:off x="523150" y="4466327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карты и хронологии позволяет понять: выступления не были изолированными, а складывались в единую послевоенную волну.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523150" y="4220625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исторический процесс
</a:t>
            </a:r>
            <a:endParaRPr lang="en-US" sz="119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вспыхнули революции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075036"/>
            <a:ext cx="26556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Демобилизация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2527724"/>
            <a:ext cx="26556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солдат вернулись домой без работы и перспектив, а общества не могли быстро поглотить этот человеческий и социальный излишек.
</a:t>
            </a:r>
            <a:endParaRPr lang="en-US" sz="898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620836"/>
            <a:ext cx="26556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Привлекательность радикализма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4073524"/>
            <a:ext cx="26556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фоне радикальные проекты казались убедительнее старых порядков, а идеи социализма и коммунизма получали широкую поддержку.
</a:t>
            </a:r>
            <a:endParaRPr lang="en-US" sz="898" dirty="0"/>
          </a:p>
        </p:txBody>
      </p:sp>
      <p:sp>
        <p:nvSpPr>
          <p:cNvPr id="15" name="Text 6"/>
          <p:cNvSpPr txBox="1"/>
          <p:nvPr/>
        </p:nvSpPr>
        <p:spPr>
          <a:xfrm>
            <a:off x="6218400" y="2075036"/>
            <a:ext cx="26556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доверия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218400" y="2527724"/>
            <a:ext cx="26556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опыт подорвал доверие к монархиям, парламентам и обещаниям элит, которые не смогли предотвратить катастрофу.
</a:t>
            </a:r>
            <a:endParaRPr lang="en-US" sz="944" dirty="0"/>
          </a:p>
        </p:txBody>
      </p:sp>
      <p:sp>
        <p:nvSpPr>
          <p:cNvPr id="17" name="Text 8"/>
          <p:cNvSpPr txBox="1"/>
          <p:nvPr/>
        </p:nvSpPr>
        <p:spPr>
          <a:xfrm>
            <a:off x="3244200" y="2075036"/>
            <a:ext cx="26556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Хозяйственный кризис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244200" y="2527724"/>
            <a:ext cx="26556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Разрушенная экономика, инфляция и нехватка продовольствия усиливали недовольство в городах и делали повседневную жизнь особенно тяжелой.
</a:t>
            </a:r>
            <a:endParaRPr lang="en-US" sz="898" dirty="0"/>
          </a:p>
        </p:txBody>
      </p:sp>
      <p:sp>
        <p:nvSpPr>
          <p:cNvPr id="19" name="Text 10"/>
          <p:cNvSpPr txBox="1"/>
          <p:nvPr/>
        </p:nvSpPr>
        <p:spPr>
          <a:xfrm>
            <a:off x="3244200" y="3620836"/>
            <a:ext cx="26556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вопрос
</a:t>
            </a:r>
            <a:endParaRPr lang="en-US" sz="1200" dirty="0"/>
          </a:p>
        </p:txBody>
      </p:sp>
      <p:sp>
        <p:nvSpPr>
          <p:cNvPr id="20" name="Text 11"/>
          <p:cNvSpPr txBox="1"/>
          <p:nvPr/>
        </p:nvSpPr>
        <p:spPr>
          <a:xfrm>
            <a:off x="3244200" y="4073524"/>
            <a:ext cx="26556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многонациональных империях к социальному протесту добавлялось требование самоопределения, что усиливало революционную динамику.
</a:t>
            </a:r>
            <a:endParaRPr lang="en-US" sz="89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организовывались революции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путь: от самоорганизации и протеста к решающему политическому перелому.
</a:t>
            </a:r>
            <a:endParaRPr lang="en-US" sz="147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5963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от революции к Гражданской войне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543825"/>
            <a:ext cx="1946100" cy="14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монархии открыло путь к политическим переменам, но нерешёнными остались вопросы мира, земли и снабжения городов.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989525"/>
            <a:ext cx="1946100" cy="4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 1917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82375" y="2780972"/>
            <a:ext cx="1946100" cy="14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1918–1921 годов проверила новую власть на прочность и определила будущую модель государства.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82375" y="2226526"/>
            <a:ext cx="1946100" cy="4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1918–1921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2481196" y="3329184"/>
            <a:ext cx="1946100" cy="14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Попытки Временного правительства удержать страну не сняли кризис, поэтому росло влияние Советов и радикальных партий.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2481196" y="2774559"/>
            <a:ext cx="1946100" cy="4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Весна–осень 1917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4678838" y="3095106"/>
            <a:ext cx="1946100" cy="14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Октябрьский переворот большевиков передал власть Советам и изменил политический курс страны.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4678838" y="2540531"/>
            <a:ext cx="1946100" cy="4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1917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Германия: революция и рождение Веймарской республики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22979" y="2105625"/>
            <a:ext cx="17355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 империи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22948" y="2811675"/>
            <a:ext cx="1735500" cy="13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поражение и матросские мятежи подорвали власть кайзера, а массовые выступления в городах ускорили распад старого режима.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7011129" y="2105625"/>
            <a:ext cx="17355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Нестабильный старт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7011098" y="2811675"/>
            <a:ext cx="1735500" cy="13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Веймарская республика начала существование в условиях политической поляризации, нестабильности и недоверия к демократическим институтам.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4815079" y="2105625"/>
            <a:ext cx="17355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на улицах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4815048" y="2811675"/>
            <a:ext cx="1735500" cy="13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Спартакистское восстание 1919 года показало глубину раскола среди левых сил и было подавлено при участии правительственных структур.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2619029" y="2105625"/>
            <a:ext cx="17355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республике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2618998" y="2811675"/>
            <a:ext cx="1735500" cy="13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Отречение кайзера открыло путь республиканскому устройству, но новая власть сразу столкнулась с вопросом легитимности и порядка.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3500" y="270000"/>
            <a:ext cx="36219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Австро-Венгрия и Венгрия: распад империи и советский эксперимент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60425" y="2192533"/>
            <a:ext cx="4213500" cy="5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власти сопровождался борьбой за контроль над армией, администрацией и снабжением в переходный период.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60425" y="1874051"/>
            <a:ext cx="4213500" cy="2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Переходный хаос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60425" y="4346100"/>
            <a:ext cx="4213500" cy="5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давлением внутренних конфликтов и внешнего вмешательства режим быстро пал, не сумев закрепить власть.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660425" y="4027626"/>
            <a:ext cx="4213500" cy="2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режима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660425" y="3269317"/>
            <a:ext cx="4213500" cy="5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Венгерский режим Белы Куна провозгласил советскую республику и попытался опереться на революционную модель из России.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660425" y="2950849"/>
            <a:ext cx="4213500" cy="2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1919: советский эксперимент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660425" y="1115750"/>
            <a:ext cx="4213500" cy="5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1918 года Австро-Венгерская империя распалась, а на её месте начали формироваться новые государства и границы.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4660425" y="797275"/>
            <a:ext cx="4213500" cy="2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1918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3500" y="270000"/>
            <a:ext cx="3878100" cy="13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Италия: протесты, страх и реакция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60425" y="1574301"/>
            <a:ext cx="4213508" cy="4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«Красное двухлетие» стало периодом массовых забастовок и протестов, когда рабочие добивались повышения зарплат и реального влияния на условия труда.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4660425" y="1344273"/>
            <a:ext cx="4213508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Рабочее давление
</a:t>
            </a:r>
            <a:endParaRPr lang="en-US" sz="1145" dirty="0"/>
          </a:p>
        </p:txBody>
      </p:sp>
      <p:sp>
        <p:nvSpPr>
          <p:cNvPr id="10" name="Text 4"/>
          <p:cNvSpPr txBox="1"/>
          <p:nvPr/>
        </p:nvSpPr>
        <p:spPr>
          <a:xfrm>
            <a:off x="4660425" y="4415101"/>
            <a:ext cx="4213508" cy="4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перед революцией усилил поддержку правых движений, а общественный запрос на порядок помог фашистам набрать влияние.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4660425" y="4185122"/>
            <a:ext cx="4213508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справа
</a:t>
            </a:r>
            <a:endParaRPr lang="en-US" sz="1145" dirty="0"/>
          </a:p>
        </p:txBody>
      </p:sp>
      <p:sp>
        <p:nvSpPr>
          <p:cNvPr id="12" name="Text 6"/>
          <p:cNvSpPr txBox="1"/>
          <p:nvPr/>
        </p:nvSpPr>
        <p:spPr>
          <a:xfrm>
            <a:off x="4660425" y="2521234"/>
            <a:ext cx="4213508" cy="4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Захваты фабрик и выступления в промышленности показали, что конфликт вышел за рамки обычных трудовых споров и приобрёл политический характер.
</a:t>
            </a:r>
            <a:endParaRPr lang="en-US" sz="900" dirty="0"/>
          </a:p>
        </p:txBody>
      </p:sp>
      <p:sp>
        <p:nvSpPr>
          <p:cNvPr id="13" name="Text 7"/>
          <p:cNvSpPr txBox="1"/>
          <p:nvPr/>
        </p:nvSpPr>
        <p:spPr>
          <a:xfrm>
            <a:off x="4660425" y="2291249"/>
            <a:ext cx="4213508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Фабрики под контролем
</a:t>
            </a:r>
            <a:endParaRPr lang="en-US" sz="1145" dirty="0"/>
          </a:p>
        </p:txBody>
      </p:sp>
      <p:sp>
        <p:nvSpPr>
          <p:cNvPr id="14" name="Text 8"/>
          <p:cNvSpPr txBox="1"/>
          <p:nvPr/>
        </p:nvSpPr>
        <p:spPr>
          <a:xfrm>
            <a:off x="4660425" y="3468167"/>
            <a:ext cx="4213508" cy="4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сельской местности крестьяне требовали земли и справедливых соглашений, связывая свои ожидания с общей волной послевоенных реформ.
</a:t>
            </a:r>
            <a:endParaRPr lang="en-US" sz="900" dirty="0"/>
          </a:p>
        </p:txBody>
      </p:sp>
      <p:sp>
        <p:nvSpPr>
          <p:cNvPr id="15" name="Text 9"/>
          <p:cNvSpPr txBox="1"/>
          <p:nvPr/>
        </p:nvSpPr>
        <p:spPr>
          <a:xfrm>
            <a:off x="4660425" y="3238177"/>
            <a:ext cx="4213508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Аграрный протест
</a:t>
            </a:r>
            <a:endParaRPr lang="en-US" sz="114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560" y="2199550"/>
            <a:ext cx="7014880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общее и различия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и сравнительному анализу революций 1917–1920-х годов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общие послевоенные причины и различие политических итогов в Европе.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Послевоенный кризис был общим, но исход зависел от силы государства и характера требований.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0300" y="270000"/>
            <a:ext cx="3537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599050" y="2019025"/>
            <a:ext cx="33648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протесты 1919 года быстро превратили студенческое выступление в общенациональный политический сигнал.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04619" y="4534725"/>
            <a:ext cx="41616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обзоры Движения 4 мая; Encyclopedia Britannica.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4475" y="2103225"/>
            <a:ext cx="36846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
</a:t>
            </a:r>
            <a:endParaRPr lang="en-US" sz="4700" dirty="0"/>
          </a:p>
        </p:txBody>
      </p:sp>
      <p:sp>
        <p:nvSpPr>
          <p:cNvPr id="9" name="Text 4"/>
          <p:cNvSpPr txBox="1"/>
          <p:nvPr/>
        </p:nvSpPr>
        <p:spPr>
          <a:xfrm>
            <a:off x="4914475" y="3054250"/>
            <a:ext cx="36846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год стал поворотным для китайского общественного движения.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0300" y="270000"/>
            <a:ext cx="3537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599050" y="2019025"/>
            <a:ext cx="33648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убитых в Амритсаре стало символом жестокости колониальной власти и усилило поддержку массового бойкота.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04619" y="4534725"/>
            <a:ext cx="41616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британский отчёт о событиях в Амритсаре, 1919; Encyclopedia Britannica.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4475" y="2103225"/>
            <a:ext cx="36846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379
</a:t>
            </a:r>
            <a:endParaRPr lang="en-US" sz="4700" dirty="0"/>
          </a:p>
        </p:txBody>
      </p:sp>
      <p:sp>
        <p:nvSpPr>
          <p:cNvPr id="9" name="Text 4"/>
          <p:cNvSpPr txBox="1"/>
          <p:nvPr/>
        </p:nvSpPr>
        <p:spPr>
          <a:xfrm>
            <a:off x="4914475" y="3054250"/>
            <a:ext cx="36846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человек, по официальным данным, погибло при расстреле в Амритсаре.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0300" y="270000"/>
            <a:ext cx="3537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599050" y="2019025"/>
            <a:ext cx="33648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1922 году был упразднён султанат, и национальное движение получило решающий политический результат.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04619" y="4534725"/>
            <a:ext cx="41616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Encyclopedia Britannica; материалы по Турецкой войне за независимость.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4475" y="2103225"/>
            <a:ext cx="36846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1922
</a:t>
            </a:r>
            <a:endParaRPr lang="en-US" sz="4700" dirty="0"/>
          </a:p>
        </p:txBody>
      </p:sp>
      <p:sp>
        <p:nvSpPr>
          <p:cNvPr id="9" name="Text 4"/>
          <p:cNvSpPr txBox="1"/>
          <p:nvPr/>
        </p:nvSpPr>
        <p:spPr>
          <a:xfrm>
            <a:off x="4914475" y="3054250"/>
            <a:ext cx="36846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году Османская империя окончательно ушла в прошлое как монархия.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0300" y="270000"/>
            <a:ext cx="3537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599050" y="2019025"/>
            <a:ext cx="33648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лидеров независимости стали началом общенационального протеста, который охватил страну за считанные недели.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04619" y="4534725"/>
            <a:ext cx="41616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материалы о Движении 1 марта; Encyclopedia Britannica.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4475" y="2103225"/>
            <a:ext cx="36846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
</a:t>
            </a:r>
            <a:endParaRPr lang="en-US" sz="4700" dirty="0"/>
          </a:p>
        </p:txBody>
      </p:sp>
      <p:sp>
        <p:nvSpPr>
          <p:cNvPr id="9" name="Text 4"/>
          <p:cNvSpPr txBox="1"/>
          <p:nvPr/>
        </p:nvSpPr>
        <p:spPr>
          <a:xfrm>
            <a:off x="4914475" y="3054250"/>
            <a:ext cx="36846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человек подписали Декларацию независимости 1 марта 1919 года.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165058"/>
            <a:ext cx="4637700" cy="1534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Азия: сходства и различия движений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обзоры Движения 4 мая, индийского движения несотрудничества и Движения 1 марта; Encyclopedia Britannica.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 Азии общая антиколониальная повестка сочеталась с разными стратегиями сопротивления.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случаях протест связывал национальный вопрос с политической мобилизацией, но конкретные методы зависели от местного колониального режима.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идеи распространялись быстро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материалам слайдов презентации; хронология событий 1917–1923 годов.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радикального преобразования распространялись не только через партии, но и через ощущение, что прежний порядок уже не гарантирует стабильности.
</a:t>
            </a:r>
            <a:endParaRPr lang="en-US" sz="1393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внимания приходится на 1918–1920 годы: именно тогда послевоенный кризис быстрее всего перерастал в массовую мобилизацию.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0300" y="270000"/>
            <a:ext cx="3537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599050" y="2019025"/>
            <a:ext cx="33648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сценария реакции власти — подавление, частичные уступки и институциональные реформы — определяли судьбу движения.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04619" y="4534725"/>
            <a:ext cx="41616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по кейсам Германии, Венгрии, Италии, России и Турции.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4475" y="2103225"/>
            <a:ext cx="36846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700" dirty="0"/>
          </a:p>
        </p:txBody>
      </p:sp>
      <p:sp>
        <p:nvSpPr>
          <p:cNvPr id="9" name="Text 4"/>
          <p:cNvSpPr txBox="1"/>
          <p:nvPr/>
        </p:nvSpPr>
        <p:spPr>
          <a:xfrm>
            <a:off x="4914475" y="3054250"/>
            <a:ext cx="36846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базовых ответов чаще всего выбирали государства перед лицом революционного кризиса.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880" y="2199550"/>
            <a:ext cx="6288239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6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результатов революционной волны
</a:t>
            </a:r>
            <a:endParaRPr lang="en-US" sz="2906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революционных движений в Европе и Азии, 1917–1923.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революционной волны в разных странах можно свести к трём типам политического результата.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Революционная волна не привела к единому исходу: где-то она создала новые государства, где-то — усилила контрдвижение и реформы.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0300" y="270000"/>
            <a:ext cx="3537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599050" y="2019025"/>
            <a:ext cx="33648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1923 году послевоенный кризис уже нельзя было считать временным: он перестроил политику, общество и границы целого ряда стран.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04619" y="4534725"/>
            <a:ext cx="41616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революционных движений 1917–1923 годов; исторические обзоры периода.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4475" y="2103225"/>
            <a:ext cx="36846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1923
</a:t>
            </a:r>
            <a:endParaRPr lang="en-US" sz="4700" dirty="0"/>
          </a:p>
        </p:txBody>
      </p:sp>
      <p:sp>
        <p:nvSpPr>
          <p:cNvPr id="9" name="Text 4"/>
          <p:cNvSpPr txBox="1"/>
          <p:nvPr/>
        </p:nvSpPr>
        <p:spPr>
          <a:xfrm>
            <a:off x="4914475" y="3054250"/>
            <a:ext cx="36846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году основные последствия революционной волны уже стали очевидны.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9925" y="1344275"/>
            <a:ext cx="6435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послевоенный кризис изменил мир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4811100" y="3224350"/>
            <a:ext cx="40629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Революционная волна после Первой мировой войны показала, что война может разрушить не только армии и экономики, но и саму легитимность старого порядка, открывая путь новым государствам, партиям и движениям.
</a:t>
            </a:r>
            <a:endParaRPr lang="en-US" sz="157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2026-07-26T15:02:34Z</dcterms:created>
  <dcterms:modified xsi:type="dcterms:W3CDTF">2026-07-26T15:02:34Z</dcterms:modified>
</cp:coreProperties>
</file>