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png"/><Relationship Id="rId4" Type="http://schemas.openxmlformats.org/officeDocument/2006/relationships/image" Target="../media/image-9-4.jpeg"/><Relationship Id="rId5" Type="http://schemas.openxmlformats.org/officeDocument/2006/relationships/image" Target="../media/image-9-5.png"/><Relationship Id="rId6" Type="http://schemas.openxmlformats.org/officeDocument/2006/relationships/image" Target="../media/image-9-6.jpe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slideLayout" Target="../slideLayouts/slideLayout1.xml"/><Relationship Id="rId11"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slideLayout" Target="../slideLayouts/slideLayout1.xml"/><Relationship Id="rId1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3625" y="2927235"/>
            <a:ext cx="8524500" cy="199793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98850" y="722800"/>
            <a:ext cx="8346300" cy="1301700"/>
          </a:xfrm>
          <a:prstGeom prst="rect">
            <a:avLst/>
          </a:prstGeom>
          <a:noFill/>
          <a:ln/>
        </p:spPr>
        <p:txBody>
          <a:bodyPr wrap="square" lIns="0" tIns="0" rIns="0" bIns="0" rtlCol="0" anchor="ctr"/>
          <a:lstStyle/>
          <a:p>
            <a:pPr algn="ctr" indent="0" marL="0">
              <a:lnSpc>
                <a:spcPct val="100000"/>
              </a:lnSpc>
              <a:buNone/>
            </a:pPr>
            <a:r>
              <a:rPr lang="en-US" sz="4000" b="1" dirty="0">
                <a:solidFill>
                  <a:srgbClr val="3B1400"/>
                </a:solidFill>
                <a:latin typeface="Arial" pitchFamily="34" charset="0"/>
                <a:ea typeface="Arial" pitchFamily="34" charset="-122"/>
                <a:cs typeface="Arial" pitchFamily="34" charset="-120"/>
              </a:rPr>
              <a:t>Внутреннее строение рыб
</a:t>
            </a:r>
            <a:endParaRPr lang="en-US" sz="4000" dirty="0"/>
          </a:p>
        </p:txBody>
      </p:sp>
      <p:sp>
        <p:nvSpPr>
          <p:cNvPr id="6" name="Text 1"/>
          <p:cNvSpPr txBox="1"/>
          <p:nvPr/>
        </p:nvSpPr>
        <p:spPr>
          <a:xfrm>
            <a:off x="398850" y="2084175"/>
            <a:ext cx="8346300" cy="534600"/>
          </a:xfrm>
          <a:prstGeom prst="rect">
            <a:avLst/>
          </a:prstGeom>
          <a:noFill/>
          <a:ln/>
        </p:spPr>
        <p:txBody>
          <a:bodyPr wrap="square" lIns="0" tIns="0" rIns="0" bIns="0" rtlCol="0" anchor="t"/>
          <a:lstStyle/>
          <a:p>
            <a:pPr algn="ctr" indent="0" marL="0">
              <a:lnSpc>
                <a:spcPct val="100000"/>
              </a:lnSpc>
              <a:buNone/>
            </a:pPr>
            <a:r>
              <a:rPr lang="en-US" sz="1800" dirty="0">
                <a:solidFill>
                  <a:srgbClr val="E9CA98"/>
                </a:solidFill>
                <a:latin typeface="Arial" pitchFamily="34" charset="0"/>
                <a:ea typeface="Arial" pitchFamily="34" charset="-122"/>
                <a:cs typeface="Arial" pitchFamily="34" charset="-120"/>
              </a:rPr>
              <a:t>Как устроены органы рыб и почему они помогают жить в воде
</a:t>
            </a:r>
            <a:endParaRPr lang="en-US" sz="1800" dirty="0"/>
          </a:p>
        </p:txBody>
      </p:sp>
      <p:sp>
        <p:nvSpPr>
          <p:cNvPr id="7" name="Text 2"/>
          <p:cNvSpPr txBox="1"/>
          <p:nvPr/>
        </p:nvSpPr>
        <p:spPr>
          <a:xfrm>
            <a:off x="4117275" y="230831"/>
            <a:ext cx="4720800" cy="432300"/>
          </a:xfrm>
          <a:prstGeom prst="rect">
            <a:avLst/>
          </a:prstGeom>
          <a:noFill/>
          <a:ln/>
        </p:spPr>
        <p:txBody>
          <a:bodyPr wrap="square" lIns="0" tIns="0" rIns="0" bIns="0" rtlCol="0" anchor="ctr"/>
          <a:lstStyle/>
          <a:p>
            <a:pPr algn="r" indent="0" marL="0">
              <a:lnSpc>
                <a:spcPct val="100000"/>
              </a:lnSpc>
              <a:buNone/>
            </a:pPr>
            <a:r>
              <a:rPr lang="en-US" sz="1800" dirty="0">
                <a:solidFill>
                  <a:srgbClr val="3B1400"/>
                </a:solidFill>
                <a:latin typeface="Arial" pitchFamily="34" charset="0"/>
                <a:ea typeface="Arial" pitchFamily="34" charset="-122"/>
                <a:cs typeface="Arial" pitchFamily="34" charset="-120"/>
              </a:rPr>
              <a:t>
</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78891" y="421600"/>
            <a:ext cx="3785118" cy="42939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25545" y="545200"/>
            <a:ext cx="3947700" cy="449100"/>
          </a:xfrm>
          <a:prstGeom prst="rect">
            <a:avLst/>
          </a:prstGeom>
          <a:noFill/>
          <a:ln/>
        </p:spPr>
        <p:txBody>
          <a:bodyPr wrap="square" lIns="0" tIns="0" rIns="0" bIns="0" rtlCol="0" anchor="ctr"/>
          <a:lstStyle/>
          <a:p>
            <a:pPr algn="l" indent="0" marL="0">
              <a:lnSpc>
                <a:spcPct val="100000"/>
              </a:lnSpc>
              <a:buNone/>
            </a:pPr>
            <a:r>
              <a:rPr lang="en-US" sz="1767" b="1" dirty="0">
                <a:solidFill>
                  <a:srgbClr val="E9CA98"/>
                </a:solidFill>
                <a:latin typeface="Arial" pitchFamily="34" charset="0"/>
                <a:ea typeface="Arial" pitchFamily="34" charset="-122"/>
                <a:cs typeface="Arial" pitchFamily="34" charset="-120"/>
              </a:rPr>
              <a:t>Рыбы — древние водные позвоночные
</a:t>
            </a:r>
            <a:endParaRPr lang="en-US" sz="1767" dirty="0"/>
          </a:p>
        </p:txBody>
      </p:sp>
      <p:sp>
        <p:nvSpPr>
          <p:cNvPr id="6" name="Text 1"/>
          <p:cNvSpPr txBox="1"/>
          <p:nvPr/>
        </p:nvSpPr>
        <p:spPr>
          <a:xfrm>
            <a:off x="525545" y="1359650"/>
            <a:ext cx="3947700" cy="3212400"/>
          </a:xfrm>
          <a:prstGeom prst="rect">
            <a:avLst/>
          </a:prstGeom>
          <a:noFill/>
          <a:ln/>
        </p:spPr>
        <p:txBody>
          <a:bodyPr wrap="square" lIns="0" tIns="0" rIns="0" bIns="0" rtlCol="0" anchor="t"/>
          <a:lstStyle/>
          <a:p>
            <a:pPr algn="l" indent="0" marL="0">
              <a:lnSpc>
                <a:spcPct val="100000"/>
              </a:lnSpc>
              <a:buNone/>
            </a:pPr>
            <a:r>
              <a:rPr lang="en-US" sz="1800" dirty="0">
                <a:solidFill>
                  <a:srgbClr val="3B1400"/>
                </a:solidFill>
                <a:latin typeface="Arial" pitchFamily="34" charset="0"/>
                <a:ea typeface="Arial" pitchFamily="34" charset="-122"/>
                <a:cs typeface="Arial" pitchFamily="34" charset="-120"/>
              </a:rPr>
              <a:t>Рыбы — одни из самых древних современных позвоночных. Их тело, плавники и жабры помогают жить в воде, а внутренние органы работают согласованно. У костных и хрящевых рыб есть общие черты и важные различия.
</a:t>
            </a:r>
            <a:endParaRPr lang="en-US" sz="1800" dirty="0"/>
          </a:p>
        </p:txBody>
      </p:sp>
      <p:sp>
        <p:nvSpPr>
          <p:cNvPr id="7" name="Text 2"/>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2</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822812" y="1227225"/>
            <a:ext cx="1888875" cy="3504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Скелет и мышцы рыб
</a:t>
            </a:r>
            <a:endParaRPr lang="en-US" sz="2400" dirty="0"/>
          </a:p>
        </p:txBody>
      </p:sp>
      <p:sp>
        <p:nvSpPr>
          <p:cNvPr id="10" name="Text 1"/>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3</a:t>
            </a:r>
            <a:endParaRPr lang="en-US" sz="1400" dirty="0"/>
          </a:p>
        </p:txBody>
      </p:sp>
      <p:sp>
        <p:nvSpPr>
          <p:cNvPr id="11" name="Text 2"/>
          <p:cNvSpPr txBox="1"/>
          <p:nvPr/>
        </p:nvSpPr>
        <p:spPr>
          <a:xfrm>
            <a:off x="625651" y="1770392"/>
            <a:ext cx="2516700" cy="1140000"/>
          </a:xfrm>
          <a:prstGeom prst="rect">
            <a:avLst/>
          </a:prstGeom>
          <a:noFill/>
          <a:ln/>
        </p:spPr>
        <p:txBody>
          <a:bodyPr wrap="square" lIns="0" tIns="0" rIns="0" bIns="0" rtlCol="0" anchor="t"/>
          <a:lstStyle/>
          <a:p>
            <a:pPr algn="l" indent="0" marL="0">
              <a:lnSpc>
                <a:spcPct val="100000"/>
              </a:lnSpc>
              <a:buNone/>
            </a:pPr>
            <a:r>
              <a:rPr lang="en-US" sz="1300" b="1" dirty="0">
                <a:solidFill>
                  <a:srgbClr val="3B1400"/>
                </a:solidFill>
                <a:latin typeface="Arial" pitchFamily="34" charset="0"/>
                <a:ea typeface="Arial" pitchFamily="34" charset="-122"/>
                <a:cs typeface="Arial" pitchFamily="34" charset="-120"/>
              </a:rPr>
              <a:t>Опора тела
</a:t>
            </a:r>
            <a:pPr algn="l" indent="0" marL="0">
              <a:lnSpc>
                <a:spcPct val="100000"/>
              </a:lnSpc>
              <a:buNone/>
            </a:pPr>
            <a:r>
              <a:rPr lang="en-US" sz="1100" dirty="0">
                <a:solidFill>
                  <a:srgbClr val="3B1400"/>
                </a:solidFill>
                <a:latin typeface="Arial" pitchFamily="34" charset="0"/>
                <a:ea typeface="Arial" pitchFamily="34" charset="-122"/>
                <a:cs typeface="Arial" pitchFamily="34" charset="-120"/>
              </a:rPr>
              <a:t>Скелет костной рыбы включает череп, позвоночник, рёбра и кости плавников. Он поддерживает форму тела, защищает внутренние органы и помогает сохранять подвижность в воде.
</a:t>
            </a:r>
            <a:endParaRPr lang="en-US" sz="1300" dirty="0"/>
          </a:p>
        </p:txBody>
      </p:sp>
      <p:sp>
        <p:nvSpPr>
          <p:cNvPr id="12" name="Text 3"/>
          <p:cNvSpPr txBox="1"/>
          <p:nvPr/>
        </p:nvSpPr>
        <p:spPr>
          <a:xfrm>
            <a:off x="3818652" y="1770392"/>
            <a:ext cx="2516700" cy="1140000"/>
          </a:xfrm>
          <a:prstGeom prst="rect">
            <a:avLst/>
          </a:prstGeom>
          <a:noFill/>
          <a:ln/>
        </p:spPr>
        <p:txBody>
          <a:bodyPr wrap="square" lIns="0" tIns="0" rIns="0" bIns="0" rtlCol="0" anchor="t"/>
          <a:lstStyle/>
          <a:p>
            <a:pPr algn="l" indent="0" marL="0">
              <a:lnSpc>
                <a:spcPct val="100000"/>
              </a:lnSpc>
              <a:buNone/>
            </a:pPr>
            <a:r>
              <a:rPr lang="en-US" sz="1300" b="1" dirty="0">
                <a:solidFill>
                  <a:srgbClr val="3B1400"/>
                </a:solidFill>
                <a:latin typeface="Arial" pitchFamily="34" charset="0"/>
                <a:ea typeface="Arial" pitchFamily="34" charset="-122"/>
                <a:cs typeface="Arial" pitchFamily="34" charset="-120"/>
              </a:rPr>
              <a:t>Роль позвоночника
</a:t>
            </a:r>
            <a:pPr algn="l" indent="0" marL="0">
              <a:lnSpc>
                <a:spcPct val="100000"/>
              </a:lnSpc>
              <a:buNone/>
            </a:pPr>
            <a:r>
              <a:rPr lang="en-US" sz="1100" dirty="0">
                <a:solidFill>
                  <a:srgbClr val="3B1400"/>
                </a:solidFill>
                <a:latin typeface="Arial" pitchFamily="34" charset="0"/>
                <a:ea typeface="Arial" pitchFamily="34" charset="-122"/>
                <a:cs typeface="Arial" pitchFamily="34" charset="-120"/>
              </a:rPr>
              <a:t>Позвоночник соединяет части тела рыбы, защищает спинной мозг и служит главной осью опоры. Благодаря ему движения становятся более согласованными и точными.
</a:t>
            </a:r>
            <a:endParaRPr lang="en-US" sz="1300" dirty="0"/>
          </a:p>
        </p:txBody>
      </p:sp>
      <p:sp>
        <p:nvSpPr>
          <p:cNvPr id="13" name="Text 4"/>
          <p:cNvSpPr txBox="1"/>
          <p:nvPr/>
        </p:nvSpPr>
        <p:spPr>
          <a:xfrm>
            <a:off x="625651" y="3526292"/>
            <a:ext cx="2516700" cy="1140000"/>
          </a:xfrm>
          <a:prstGeom prst="rect">
            <a:avLst/>
          </a:prstGeom>
          <a:noFill/>
          <a:ln/>
        </p:spPr>
        <p:txBody>
          <a:bodyPr wrap="square" lIns="0" tIns="0" rIns="0" bIns="0" rtlCol="0" anchor="t"/>
          <a:lstStyle/>
          <a:p>
            <a:pPr algn="l" indent="0" marL="0">
              <a:lnSpc>
                <a:spcPct val="100000"/>
              </a:lnSpc>
              <a:buNone/>
            </a:pPr>
            <a:r>
              <a:rPr lang="en-US" sz="1300" b="1" dirty="0">
                <a:solidFill>
                  <a:srgbClr val="3B1400"/>
                </a:solidFill>
                <a:latin typeface="Arial" pitchFamily="34" charset="0"/>
                <a:ea typeface="Arial" pitchFamily="34" charset="-122"/>
                <a:cs typeface="Arial" pitchFamily="34" charset="-120"/>
              </a:rPr>
              <a:t>Работа мышц
</a:t>
            </a:r>
            <a:pPr algn="l" indent="0" marL="0">
              <a:lnSpc>
                <a:spcPct val="100000"/>
              </a:lnSpc>
              <a:buNone/>
            </a:pPr>
            <a:r>
              <a:rPr lang="en-US" sz="1100" dirty="0">
                <a:solidFill>
                  <a:srgbClr val="3B1400"/>
                </a:solidFill>
                <a:latin typeface="Arial" pitchFamily="34" charset="0"/>
                <a:ea typeface="Arial" pitchFamily="34" charset="-122"/>
                <a:cs typeface="Arial" pitchFamily="34" charset="-120"/>
              </a:rPr>
              <a:t>Мышцы вдоль тела расположены сегментами. Их попеременное сокращение создаёт волнообразные изгибы, которые продвигают рыбу вперёд и позволяют менять направление движения.
</a:t>
            </a:r>
            <a:endParaRPr lang="en-US" sz="1300" dirty="0"/>
          </a:p>
        </p:txBody>
      </p:sp>
      <p:sp>
        <p:nvSpPr>
          <p:cNvPr id="14" name="Text 5"/>
          <p:cNvSpPr txBox="1"/>
          <p:nvPr/>
        </p:nvSpPr>
        <p:spPr>
          <a:xfrm>
            <a:off x="3818652" y="3526292"/>
            <a:ext cx="2516700" cy="1140000"/>
          </a:xfrm>
          <a:prstGeom prst="rect">
            <a:avLst/>
          </a:prstGeom>
          <a:noFill/>
          <a:ln/>
        </p:spPr>
        <p:txBody>
          <a:bodyPr wrap="square" lIns="0" tIns="0" rIns="0" bIns="0" rtlCol="0" anchor="t"/>
          <a:lstStyle/>
          <a:p>
            <a:pPr algn="l" indent="0" marL="0">
              <a:lnSpc>
                <a:spcPct val="100000"/>
              </a:lnSpc>
              <a:buNone/>
            </a:pPr>
            <a:r>
              <a:rPr lang="en-US" sz="1300" b="1" dirty="0">
                <a:solidFill>
                  <a:srgbClr val="3B1400"/>
                </a:solidFill>
                <a:latin typeface="Arial" pitchFamily="34" charset="0"/>
                <a:ea typeface="Arial" pitchFamily="34" charset="-122"/>
                <a:cs typeface="Arial" pitchFamily="34" charset="-120"/>
              </a:rPr>
              <a:t>Сила хвоста
</a:t>
            </a:r>
            <a:pPr algn="l" indent="0" marL="0">
              <a:lnSpc>
                <a:spcPct val="100000"/>
              </a:lnSpc>
              <a:buNone/>
            </a:pPr>
            <a:r>
              <a:rPr lang="en-US" sz="1100" dirty="0">
                <a:solidFill>
                  <a:srgbClr val="3B1400"/>
                </a:solidFill>
                <a:latin typeface="Arial" pitchFamily="34" charset="0"/>
                <a:ea typeface="Arial" pitchFamily="34" charset="-122"/>
                <a:cs typeface="Arial" pitchFamily="34" charset="-120"/>
              </a:rPr>
              <a:t>Хвостовой плавник даёт основной толчок при плавании. Он помогает развивать скорость, удерживать курс и быстро уходить от опасности в водной среде.
</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824096" y="1227225"/>
            <a:ext cx="1886309" cy="3285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Жабры — орган дыхания в воде
</a:t>
            </a:r>
            <a:endParaRPr lang="en-US" sz="2400" dirty="0"/>
          </a:p>
        </p:txBody>
      </p:sp>
      <p:sp>
        <p:nvSpPr>
          <p:cNvPr id="9" name="Text 1"/>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4</a:t>
            </a:r>
            <a:endParaRPr lang="en-US" sz="1400" dirty="0"/>
          </a:p>
        </p:txBody>
      </p:sp>
      <p:sp>
        <p:nvSpPr>
          <p:cNvPr id="10" name="Text 2"/>
          <p:cNvSpPr txBox="1"/>
          <p:nvPr/>
        </p:nvSpPr>
        <p:spPr>
          <a:xfrm>
            <a:off x="625652" y="1308549"/>
            <a:ext cx="2516700" cy="1432852"/>
          </a:xfrm>
          <a:prstGeom prst="rect">
            <a:avLst/>
          </a:prstGeom>
          <a:noFill/>
          <a:ln/>
        </p:spPr>
        <p:txBody>
          <a:bodyPr wrap="square" lIns="0" tIns="0" rIns="0" bIns="0" rtlCol="0" anchor="ctr"/>
          <a:lstStyle/>
          <a:p>
            <a:pPr algn="l" indent="0" marL="0">
              <a:lnSpc>
                <a:spcPct val="100000"/>
              </a:lnSpc>
              <a:buNone/>
            </a:pPr>
            <a:r>
              <a:rPr lang="en-US" sz="1500" b="1" dirty="0">
                <a:solidFill>
                  <a:srgbClr val="3B1400"/>
                </a:solidFill>
                <a:latin typeface="Arial" pitchFamily="34" charset="0"/>
                <a:ea typeface="Arial" pitchFamily="34" charset="-122"/>
                <a:cs typeface="Arial" pitchFamily="34" charset="-120"/>
              </a:rPr>
              <a:t>Строение жабр
</a:t>
            </a:r>
            <a:pPr algn="l" indent="0" marL="0">
              <a:lnSpc>
                <a:spcPct val="100000"/>
              </a:lnSpc>
              <a:buNone/>
            </a:pPr>
            <a:r>
              <a:rPr lang="en-US" sz="1300" dirty="0">
                <a:solidFill>
                  <a:srgbClr val="3B1400"/>
                </a:solidFill>
                <a:latin typeface="Arial" pitchFamily="34" charset="0"/>
                <a:ea typeface="Arial" pitchFamily="34" charset="-122"/>
                <a:cs typeface="Arial" pitchFamily="34" charset="-120"/>
              </a:rPr>
              <a:t>Жабры состоят из жаберных дуг и множества тонких лепестков. Такая поверхность увеличивает площадь дыхания и делает газообмен в воде более эффективным.
</a:t>
            </a:r>
            <a:endParaRPr lang="en-US" sz="1500" dirty="0"/>
          </a:p>
        </p:txBody>
      </p:sp>
      <p:sp>
        <p:nvSpPr>
          <p:cNvPr id="11" name="Text 3"/>
          <p:cNvSpPr txBox="1"/>
          <p:nvPr/>
        </p:nvSpPr>
        <p:spPr>
          <a:xfrm>
            <a:off x="3818661" y="1308549"/>
            <a:ext cx="2516700" cy="1432852"/>
          </a:xfrm>
          <a:prstGeom prst="rect">
            <a:avLst/>
          </a:prstGeom>
          <a:noFill/>
          <a:ln/>
        </p:spPr>
        <p:txBody>
          <a:bodyPr wrap="square" lIns="0" tIns="0" rIns="0" bIns="0" rtlCol="0" anchor="ctr"/>
          <a:lstStyle/>
          <a:p>
            <a:pPr algn="l" indent="0" marL="0">
              <a:lnSpc>
                <a:spcPct val="100000"/>
              </a:lnSpc>
              <a:buNone/>
            </a:pPr>
            <a:r>
              <a:rPr lang="en-US" sz="1500" b="1" dirty="0">
                <a:solidFill>
                  <a:srgbClr val="3B1400"/>
                </a:solidFill>
                <a:latin typeface="Arial" pitchFamily="34" charset="0"/>
                <a:ea typeface="Arial" pitchFamily="34" charset="-122"/>
                <a:cs typeface="Arial" pitchFamily="34" charset="-120"/>
              </a:rPr>
              <a:t>Газообмен
</a:t>
            </a:r>
            <a:pPr algn="l" indent="0" marL="0">
              <a:lnSpc>
                <a:spcPct val="100000"/>
              </a:lnSpc>
              <a:buNone/>
            </a:pPr>
            <a:r>
              <a:rPr lang="en-US" sz="1300" dirty="0">
                <a:solidFill>
                  <a:srgbClr val="3B1400"/>
                </a:solidFill>
                <a:latin typeface="Arial" pitchFamily="34" charset="0"/>
                <a:ea typeface="Arial" pitchFamily="34" charset="-122"/>
                <a:cs typeface="Arial" pitchFamily="34" charset="-120"/>
              </a:rPr>
              <a:t>Через тонкие стенки капилляров кислород из воды переходит в кровь, а углекислый газ выводится наружу. Это позволяет рыбе дышать без лёгких.
</a:t>
            </a:r>
            <a:endParaRPr lang="en-US" sz="1500" dirty="0"/>
          </a:p>
        </p:txBody>
      </p:sp>
      <p:sp>
        <p:nvSpPr>
          <p:cNvPr id="12" name="Text 4"/>
          <p:cNvSpPr txBox="1"/>
          <p:nvPr/>
        </p:nvSpPr>
        <p:spPr>
          <a:xfrm>
            <a:off x="625652" y="2997865"/>
            <a:ext cx="2516700" cy="1432852"/>
          </a:xfrm>
          <a:prstGeom prst="rect">
            <a:avLst/>
          </a:prstGeom>
          <a:noFill/>
          <a:ln/>
        </p:spPr>
        <p:txBody>
          <a:bodyPr wrap="square" lIns="0" tIns="0" rIns="0" bIns="0" rtlCol="0" anchor="ctr"/>
          <a:lstStyle/>
          <a:p>
            <a:pPr algn="l" indent="0" marL="0">
              <a:lnSpc>
                <a:spcPct val="100000"/>
              </a:lnSpc>
              <a:buNone/>
            </a:pPr>
            <a:r>
              <a:rPr lang="en-US" sz="1500" b="1" dirty="0">
                <a:solidFill>
                  <a:srgbClr val="3B1400"/>
                </a:solidFill>
                <a:latin typeface="Arial" pitchFamily="34" charset="0"/>
                <a:ea typeface="Arial" pitchFamily="34" charset="-122"/>
                <a:cs typeface="Arial" pitchFamily="34" charset="-120"/>
              </a:rPr>
              <a:t>Защита жабр
</a:t>
            </a:r>
            <a:pPr algn="l" indent="0" marL="0">
              <a:lnSpc>
                <a:spcPct val="100000"/>
              </a:lnSpc>
              <a:buNone/>
            </a:pPr>
            <a:r>
              <a:rPr lang="en-US" sz="1300" dirty="0">
                <a:solidFill>
                  <a:srgbClr val="3B1400"/>
                </a:solidFill>
                <a:latin typeface="Arial" pitchFamily="34" charset="0"/>
                <a:ea typeface="Arial" pitchFamily="34" charset="-122"/>
                <a:cs typeface="Arial" pitchFamily="34" charset="-120"/>
              </a:rPr>
              <a:t>У костных рыб жабры прикрыты жаберной крышкой. Она оберегает нежные лепестки от повреждений и помогает направлять воду через дыхательную поверхность.
</a:t>
            </a:r>
            <a:endParaRPr lang="en-US" sz="1500" dirty="0"/>
          </a:p>
        </p:txBody>
      </p:sp>
      <p:sp>
        <p:nvSpPr>
          <p:cNvPr id="13" name="Text 5"/>
          <p:cNvSpPr txBox="1"/>
          <p:nvPr/>
        </p:nvSpPr>
        <p:spPr>
          <a:xfrm>
            <a:off x="3818661" y="2997865"/>
            <a:ext cx="2516700" cy="1432852"/>
          </a:xfrm>
          <a:prstGeom prst="rect">
            <a:avLst/>
          </a:prstGeom>
          <a:noFill/>
          <a:ln/>
        </p:spPr>
        <p:txBody>
          <a:bodyPr wrap="square" lIns="0" tIns="0" rIns="0" bIns="0" rtlCol="0" anchor="ctr"/>
          <a:lstStyle/>
          <a:p>
            <a:pPr algn="l" indent="0" marL="0">
              <a:lnSpc>
                <a:spcPct val="100000"/>
              </a:lnSpc>
              <a:buNone/>
            </a:pPr>
            <a:r>
              <a:rPr lang="en-US" sz="1500" b="1" dirty="0">
                <a:solidFill>
                  <a:srgbClr val="3B1400"/>
                </a:solidFill>
                <a:latin typeface="Arial" pitchFamily="34" charset="0"/>
                <a:ea typeface="Arial" pitchFamily="34" charset="-122"/>
                <a:cs typeface="Arial" pitchFamily="34" charset="-120"/>
              </a:rPr>
              <a:t>Постоянный поток воды
</a:t>
            </a:r>
            <a:pPr algn="l" indent="0" marL="0">
              <a:lnSpc>
                <a:spcPct val="100000"/>
              </a:lnSpc>
              <a:buNone/>
            </a:pPr>
            <a:r>
              <a:rPr lang="en-US" sz="1300" dirty="0">
                <a:solidFill>
                  <a:srgbClr val="3B1400"/>
                </a:solidFill>
                <a:latin typeface="Arial" pitchFamily="34" charset="0"/>
                <a:ea typeface="Arial" pitchFamily="34" charset="-122"/>
                <a:cs typeface="Arial" pitchFamily="34" charset="-120"/>
              </a:rPr>
              <a:t>Для дыхания рыбам нужен непрерывный ток воды. Чем лучше он проходит через жабры, тем успешнее организм получает кислород и удаляет продукты дыхания.
</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3430" y="1547250"/>
            <a:ext cx="8277541" cy="3168300"/>
          </a:xfrm>
          <a:prstGeom prst="rect">
            <a:avLst/>
          </a:prstGeom>
        </p:spPr>
      </p:pic>
      <p:sp>
        <p:nvSpPr>
          <p:cNvPr id="5"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Как вода проходит через жабры
</a:t>
            </a:r>
            <a:endParaRPr lang="en-US" sz="2400" dirty="0"/>
          </a:p>
        </p:txBody>
      </p:sp>
      <p:sp>
        <p:nvSpPr>
          <p:cNvPr id="6" name="Text 1"/>
          <p:cNvSpPr txBox="1"/>
          <p:nvPr/>
        </p:nvSpPr>
        <p:spPr>
          <a:xfrm>
            <a:off x="426500" y="1172125"/>
            <a:ext cx="8285400" cy="300000"/>
          </a:xfrm>
          <a:prstGeom prst="rect">
            <a:avLst/>
          </a:prstGeom>
          <a:noFill/>
          <a:ln/>
        </p:spPr>
        <p:txBody>
          <a:bodyPr wrap="square" lIns="0" tIns="0" rIns="0" bIns="0" rtlCol="0" anchor="t"/>
          <a:lstStyle/>
          <a:p>
            <a:pPr algn="l" indent="0" marL="0">
              <a:lnSpc>
                <a:spcPct val="100000"/>
              </a:lnSpc>
              <a:buNone/>
            </a:pPr>
            <a:r>
              <a:rPr lang="en-US" sz="1800" dirty="0">
                <a:solidFill>
                  <a:srgbClr val="3B1400"/>
                </a:solidFill>
                <a:latin typeface="Arial" pitchFamily="34" charset="0"/>
                <a:ea typeface="Arial" pitchFamily="34" charset="-122"/>
                <a:cs typeface="Arial" pitchFamily="34" charset="-120"/>
              </a:rPr>
              <a:t>Схема последовательности дыхания у костной рыбы
</a:t>
            </a:r>
            <a:endParaRPr lang="en-US" sz="1800" dirty="0"/>
          </a:p>
        </p:txBody>
      </p:sp>
      <p:sp>
        <p:nvSpPr>
          <p:cNvPr id="7" name="Text 2"/>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5</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4900" y="1540300"/>
            <a:ext cx="874200" cy="8742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27888" y="2665625"/>
            <a:ext cx="891000" cy="792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25075" y="3749850"/>
            <a:ext cx="891000" cy="792000"/>
          </a:xfrm>
          <a:prstGeom prst="rect">
            <a:avLst/>
          </a:prstGeom>
        </p:spPr>
      </p:pic>
      <p:sp>
        <p:nvSpPr>
          <p:cNvPr id="9"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Кровеносная система рыб
</a:t>
            </a:r>
            <a:endParaRPr lang="en-US" sz="2400" dirty="0"/>
          </a:p>
        </p:txBody>
      </p:sp>
      <p:sp>
        <p:nvSpPr>
          <p:cNvPr id="10" name="Text 1"/>
          <p:cNvSpPr txBox="1"/>
          <p:nvPr/>
        </p:nvSpPr>
        <p:spPr>
          <a:xfrm>
            <a:off x="1834875" y="1578700"/>
            <a:ext cx="6783000" cy="797400"/>
          </a:xfrm>
          <a:prstGeom prst="rect">
            <a:avLst/>
          </a:prstGeom>
          <a:noFill/>
          <a:ln/>
        </p:spPr>
        <p:txBody>
          <a:bodyPr wrap="square" lIns="0" tIns="0" rIns="0" bIns="0" rtlCol="0" anchor="ctr"/>
          <a:lstStyle/>
          <a:p>
            <a:pPr algn="l" indent="0" marL="0">
              <a:lnSpc>
                <a:spcPct val="100000"/>
              </a:lnSpc>
              <a:buNone/>
            </a:pPr>
            <a:r>
              <a:rPr lang="en-US" sz="1568" b="1" dirty="0">
                <a:solidFill>
                  <a:srgbClr val="3B1400"/>
                </a:solidFill>
                <a:latin typeface="Arial" pitchFamily="34" charset="0"/>
                <a:ea typeface="Arial" pitchFamily="34" charset="-122"/>
                <a:cs typeface="Arial" pitchFamily="34" charset="-120"/>
              </a:rPr>
              <a:t>Двухкамерное сердце
</a:t>
            </a:r>
            <a:pPr algn="l" indent="0" marL="0">
              <a:lnSpc>
                <a:spcPct val="100000"/>
              </a:lnSpc>
              <a:buNone/>
            </a:pPr>
            <a:r>
              <a:rPr lang="en-US" sz="1568" dirty="0">
                <a:solidFill>
                  <a:srgbClr val="3B1400"/>
                </a:solidFill>
                <a:latin typeface="Arial" pitchFamily="34" charset="0"/>
                <a:ea typeface="Arial" pitchFamily="34" charset="-122"/>
                <a:cs typeface="Arial" pitchFamily="34" charset="-120"/>
              </a:rPr>
              <a:t>Сердце рыбы состоит из предсердия и желудочка. Оно перекачивает венозную кровь к жабрам, где она получает кислород, а затем направляет её к органам тела.
</a:t>
            </a:r>
            <a:endParaRPr lang="en-US" sz="1568" dirty="0"/>
          </a:p>
        </p:txBody>
      </p:sp>
      <p:sp>
        <p:nvSpPr>
          <p:cNvPr id="11" name="Text 2"/>
          <p:cNvSpPr txBox="1"/>
          <p:nvPr/>
        </p:nvSpPr>
        <p:spPr>
          <a:xfrm>
            <a:off x="1834875" y="2662925"/>
            <a:ext cx="6783000" cy="797400"/>
          </a:xfrm>
          <a:prstGeom prst="rect">
            <a:avLst/>
          </a:prstGeom>
          <a:noFill/>
          <a:ln/>
        </p:spPr>
        <p:txBody>
          <a:bodyPr wrap="square" lIns="0" tIns="0" rIns="0" bIns="0" rtlCol="0" anchor="ctr"/>
          <a:lstStyle/>
          <a:p>
            <a:pPr algn="l" indent="0" marL="0">
              <a:lnSpc>
                <a:spcPct val="100000"/>
              </a:lnSpc>
              <a:buNone/>
            </a:pPr>
            <a:r>
              <a:rPr lang="en-US" sz="1568" b="1" dirty="0">
                <a:solidFill>
                  <a:srgbClr val="3B1400"/>
                </a:solidFill>
                <a:latin typeface="Arial" pitchFamily="34" charset="0"/>
                <a:ea typeface="Arial" pitchFamily="34" charset="-122"/>
                <a:cs typeface="Arial" pitchFamily="34" charset="-120"/>
              </a:rPr>
              <a:t>Один круг кровообращения
</a:t>
            </a:r>
            <a:pPr algn="l" indent="0" marL="0">
              <a:lnSpc>
                <a:spcPct val="100000"/>
              </a:lnSpc>
              <a:buNone/>
            </a:pPr>
            <a:r>
              <a:rPr lang="en-US" sz="1568" dirty="0">
                <a:solidFill>
                  <a:srgbClr val="3B1400"/>
                </a:solidFill>
                <a:latin typeface="Arial" pitchFamily="34" charset="0"/>
                <a:ea typeface="Arial" pitchFamily="34" charset="-122"/>
                <a:cs typeface="Arial" pitchFamily="34" charset="-120"/>
              </a:rPr>
              <a:t>У рыб кровь проходит через сердце только один раз за полный путь. Такая схема подходит для водного образа жизни и не требует очень высокого давления крови.
</a:t>
            </a:r>
            <a:endParaRPr lang="en-US" sz="1568" dirty="0"/>
          </a:p>
        </p:txBody>
      </p:sp>
      <p:sp>
        <p:nvSpPr>
          <p:cNvPr id="12" name="Text 3"/>
          <p:cNvSpPr txBox="1"/>
          <p:nvPr/>
        </p:nvSpPr>
        <p:spPr>
          <a:xfrm>
            <a:off x="1832050" y="3747150"/>
            <a:ext cx="6783000" cy="797400"/>
          </a:xfrm>
          <a:prstGeom prst="rect">
            <a:avLst/>
          </a:prstGeom>
          <a:noFill/>
          <a:ln/>
        </p:spPr>
        <p:txBody>
          <a:bodyPr wrap="square" lIns="0" tIns="0" rIns="0" bIns="0" rtlCol="0" anchor="ctr"/>
          <a:lstStyle/>
          <a:p>
            <a:pPr algn="l" indent="0" marL="0">
              <a:lnSpc>
                <a:spcPct val="100000"/>
              </a:lnSpc>
              <a:buNone/>
            </a:pPr>
            <a:r>
              <a:rPr lang="en-US" sz="1568" b="1" dirty="0">
                <a:solidFill>
                  <a:srgbClr val="3B1400"/>
                </a:solidFill>
                <a:latin typeface="Arial" pitchFamily="34" charset="0"/>
                <a:ea typeface="Arial" pitchFamily="34" charset="-122"/>
                <a:cs typeface="Arial" pitchFamily="34" charset="-120"/>
              </a:rPr>
              <a:t>Снабжение органов
</a:t>
            </a:r>
            <a:pPr algn="l" indent="0" marL="0">
              <a:lnSpc>
                <a:spcPct val="100000"/>
              </a:lnSpc>
              <a:buNone/>
            </a:pPr>
            <a:r>
              <a:rPr lang="en-US" sz="1568" dirty="0">
                <a:solidFill>
                  <a:srgbClr val="3B1400"/>
                </a:solidFill>
                <a:latin typeface="Arial" pitchFamily="34" charset="0"/>
                <a:ea typeface="Arial" pitchFamily="34" charset="-122"/>
                <a:cs typeface="Arial" pitchFamily="34" charset="-120"/>
              </a:rPr>
              <a:t>После насыщения кислородом кровь разносит его по всему телу и доставляет питательные вещества. Это поддерживает работу мышц, мозга и других органов при сравнительно невысоком обмене веществ.
</a:t>
            </a:r>
            <a:endParaRPr lang="en-US" sz="1568" dirty="0"/>
          </a:p>
        </p:txBody>
      </p:sp>
      <p:sp>
        <p:nvSpPr>
          <p:cNvPr id="13" name="Text 4"/>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6</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6625" y="2176901"/>
            <a:ext cx="4048200" cy="137519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Основные органы рыб и их функции
</a:t>
            </a:r>
            <a:endParaRPr lang="en-US" sz="2400" dirty="0"/>
          </a:p>
        </p:txBody>
      </p:sp>
      <p:sp>
        <p:nvSpPr>
          <p:cNvPr id="7" name="Text 1"/>
          <p:cNvSpPr txBox="1"/>
          <p:nvPr/>
        </p:nvSpPr>
        <p:spPr>
          <a:xfrm>
            <a:off x="426625" y="4586200"/>
            <a:ext cx="4048200" cy="409800"/>
          </a:xfrm>
          <a:prstGeom prst="rect">
            <a:avLst/>
          </a:prstGeom>
          <a:noFill/>
          <a:ln/>
        </p:spPr>
        <p:txBody>
          <a:bodyPr wrap="square" lIns="0" tIns="0" rIns="0" bIns="0" rtlCol="0" anchor="ctr"/>
          <a:lstStyle/>
          <a:p>
            <a:pPr algn="l" indent="0" marL="0">
              <a:lnSpc>
                <a:spcPct val="100000"/>
              </a:lnSpc>
              <a:buNone/>
            </a:pPr>
            <a:r>
              <a:rPr lang="en-US" sz="1600" dirty="0">
                <a:solidFill>
                  <a:srgbClr val="3B1400"/>
                </a:solidFill>
                <a:latin typeface="Arial" pitchFamily="34" charset="0"/>
                <a:ea typeface="Arial" pitchFamily="34" charset="-122"/>
                <a:cs typeface="Arial" pitchFamily="34" charset="-120"/>
              </a:rPr>
              <a:t>Общее строение костных рыб
</a:t>
            </a:r>
            <a:endParaRPr lang="en-US" sz="1600" dirty="0"/>
          </a:p>
        </p:txBody>
      </p:sp>
      <p:sp>
        <p:nvSpPr>
          <p:cNvPr id="8" name="Text 2"/>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7</a:t>
            </a:r>
            <a:endParaRPr lang="en-US" sz="1400" dirty="0"/>
          </a:p>
        </p:txBody>
      </p:sp>
      <p:sp>
        <p:nvSpPr>
          <p:cNvPr id="9" name="Text 3"/>
          <p:cNvSpPr txBox="1"/>
          <p:nvPr/>
        </p:nvSpPr>
        <p:spPr>
          <a:xfrm>
            <a:off x="4666050" y="1342750"/>
            <a:ext cx="3951900" cy="1202700"/>
          </a:xfrm>
          <a:prstGeom prst="rect">
            <a:avLst/>
          </a:prstGeom>
          <a:noFill/>
          <a:ln/>
        </p:spPr>
        <p:txBody>
          <a:bodyPr wrap="square" lIns="0" tIns="0" rIns="0" bIns="0" rtlCol="0" anchor="t"/>
          <a:lstStyle/>
          <a:p>
            <a:pPr algn="l" indent="0" marL="0">
              <a:lnSpc>
                <a:spcPct val="100000"/>
              </a:lnSpc>
              <a:buNone/>
            </a:pPr>
            <a:r>
              <a:rPr lang="en-US" sz="1800" dirty="0">
                <a:solidFill>
                  <a:srgbClr val="E9CA98"/>
                </a:solidFill>
                <a:latin typeface="Arial" pitchFamily="34" charset="0"/>
                <a:ea typeface="Arial" pitchFamily="34" charset="-122"/>
                <a:cs typeface="Arial" pitchFamily="34" charset="-120"/>
              </a:rPr>
              <a:t>Таблица показывает, где расположены главные органы рыбы и какую работу они выполняют.
</a:t>
            </a:r>
            <a:endParaRPr lang="en-US" sz="1800" dirty="0"/>
          </a:p>
        </p:txBody>
      </p:sp>
      <p:sp>
        <p:nvSpPr>
          <p:cNvPr id="10" name="Text 4"/>
          <p:cNvSpPr txBox="1"/>
          <p:nvPr/>
        </p:nvSpPr>
        <p:spPr>
          <a:xfrm>
            <a:off x="4666050" y="2925400"/>
            <a:ext cx="3951900" cy="1438800"/>
          </a:xfrm>
          <a:prstGeom prst="rect">
            <a:avLst/>
          </a:prstGeom>
          <a:noFill/>
          <a:ln/>
        </p:spPr>
        <p:txBody>
          <a:bodyPr wrap="square" lIns="0" tIns="0" rIns="0" bIns="0" rtlCol="0" anchor="t"/>
          <a:lstStyle/>
          <a:p>
            <a:pPr algn="l" indent="0" marL="0">
              <a:lnSpc>
                <a:spcPct val="100000"/>
              </a:lnSpc>
              <a:buNone/>
            </a:pPr>
            <a:r>
              <a:rPr lang="en-US" sz="1800" dirty="0">
                <a:solidFill>
                  <a:srgbClr val="E9CA98"/>
                </a:solidFill>
                <a:latin typeface="Arial" pitchFamily="34" charset="0"/>
                <a:ea typeface="Arial" pitchFamily="34" charset="-122"/>
                <a:cs typeface="Arial" pitchFamily="34" charset="-120"/>
              </a:rPr>
              <a:t>Органы расположены так, чтобы одновременно обеспечивать дыхание, движение, плавучесть и обмен веществ.
</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6500" y="179850"/>
            <a:ext cx="82947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3B1400"/>
                </a:solidFill>
                <a:latin typeface="Arial" pitchFamily="34" charset="0"/>
                <a:ea typeface="Arial" pitchFamily="34" charset="-122"/>
                <a:cs typeface="Arial" pitchFamily="34" charset="-120"/>
              </a:rPr>
              <a:t>Пищеварительная система рыб
</a:t>
            </a:r>
            <a:endParaRPr lang="en-US" sz="2400" dirty="0"/>
          </a:p>
        </p:txBody>
      </p:sp>
      <p:sp>
        <p:nvSpPr>
          <p:cNvPr id="9" name="Text 1"/>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8</a:t>
            </a:r>
            <a:endParaRPr lang="en-US" sz="1400" dirty="0"/>
          </a:p>
        </p:txBody>
      </p:sp>
      <p:sp>
        <p:nvSpPr>
          <p:cNvPr id="10" name="Text 2"/>
          <p:cNvSpPr txBox="1"/>
          <p:nvPr/>
        </p:nvSpPr>
        <p:spPr>
          <a:xfrm>
            <a:off x="525244" y="1061800"/>
            <a:ext cx="1837769" cy="3087600"/>
          </a:xfrm>
          <a:prstGeom prst="rect">
            <a:avLst/>
          </a:prstGeom>
          <a:noFill/>
          <a:ln/>
        </p:spPr>
        <p:txBody>
          <a:bodyPr wrap="square" lIns="0" tIns="0" rIns="0" bIns="0" rtlCol="0" anchor="t"/>
          <a:lstStyle/>
          <a:p>
            <a:pPr algn="l" indent="0" marL="0">
              <a:lnSpc>
                <a:spcPct val="100000"/>
              </a:lnSpc>
              <a:buNone/>
            </a:pPr>
            <a:r>
              <a:rPr lang="en-US" sz="1500" b="1" dirty="0">
                <a:solidFill>
                  <a:srgbClr val="E9CA98"/>
                </a:solidFill>
                <a:latin typeface="Arial" pitchFamily="34" charset="0"/>
                <a:ea typeface="Arial" pitchFamily="34" charset="-122"/>
                <a:cs typeface="Arial" pitchFamily="34" charset="-120"/>
              </a:rPr>
              <a:t>Путь пищи
</a:t>
            </a:r>
            <a:pPr algn="l" indent="0" marL="0">
              <a:lnSpc>
                <a:spcPct val="100000"/>
              </a:lnSpc>
              <a:buNone/>
            </a:pPr>
            <a:r>
              <a:rPr lang="en-US" sz="1300" dirty="0">
                <a:solidFill>
                  <a:srgbClr val="E9CA98"/>
                </a:solidFill>
                <a:latin typeface="Arial" pitchFamily="34" charset="0"/>
                <a:ea typeface="Arial" pitchFamily="34" charset="-122"/>
                <a:cs typeface="Arial" pitchFamily="34" charset="-120"/>
              </a:rPr>
              <a:t>Пища проходит через рот, глотку, пищевод, желудок и кишечник. Такой путь позволяет рыбе быстро захватывать добычу и постепенно переваривать её внутри тела.
</a:t>
            </a:r>
            <a:endParaRPr lang="en-US" sz="1500" dirty="0"/>
          </a:p>
        </p:txBody>
      </p:sp>
      <p:sp>
        <p:nvSpPr>
          <p:cNvPr id="11" name="Text 3"/>
          <p:cNvSpPr txBox="1"/>
          <p:nvPr/>
        </p:nvSpPr>
        <p:spPr>
          <a:xfrm>
            <a:off x="2613539" y="1061800"/>
            <a:ext cx="1837769" cy="3087600"/>
          </a:xfrm>
          <a:prstGeom prst="rect">
            <a:avLst/>
          </a:prstGeom>
          <a:noFill/>
          <a:ln/>
        </p:spPr>
        <p:txBody>
          <a:bodyPr wrap="square" lIns="0" tIns="0" rIns="0" bIns="0" rtlCol="0" anchor="t"/>
          <a:lstStyle/>
          <a:p>
            <a:pPr algn="l" indent="0" marL="0">
              <a:lnSpc>
                <a:spcPct val="100000"/>
              </a:lnSpc>
              <a:buNone/>
            </a:pPr>
            <a:r>
              <a:rPr lang="en-US" sz="1500" b="1" dirty="0">
                <a:solidFill>
                  <a:srgbClr val="E9CA98"/>
                </a:solidFill>
                <a:latin typeface="Arial" pitchFamily="34" charset="0"/>
                <a:ea typeface="Arial" pitchFamily="34" charset="-122"/>
                <a:cs typeface="Arial" pitchFamily="34" charset="-120"/>
              </a:rPr>
              <a:t>Зубы и захват добычи
</a:t>
            </a:r>
            <a:pPr algn="l" indent="0" marL="0">
              <a:lnSpc>
                <a:spcPct val="100000"/>
              </a:lnSpc>
              <a:buNone/>
            </a:pPr>
            <a:r>
              <a:rPr lang="en-US" sz="1300" dirty="0">
                <a:solidFill>
                  <a:srgbClr val="E9CA98"/>
                </a:solidFill>
                <a:latin typeface="Arial" pitchFamily="34" charset="0"/>
                <a:ea typeface="Arial" pitchFamily="34" charset="-122"/>
                <a:cs typeface="Arial" pitchFamily="34" charset="-120"/>
              </a:rPr>
              <a:t>У многих рыб есть зубы, но чаще они нужны для удержания пищи, а не для её пережёвывания. Дробление и измельчение происходят уже в желудке и кишечнике.
</a:t>
            </a:r>
            <a:endParaRPr lang="en-US" sz="1500" dirty="0"/>
          </a:p>
        </p:txBody>
      </p:sp>
      <p:sp>
        <p:nvSpPr>
          <p:cNvPr id="12" name="Text 4"/>
          <p:cNvSpPr txBox="1"/>
          <p:nvPr/>
        </p:nvSpPr>
        <p:spPr>
          <a:xfrm>
            <a:off x="4695965" y="1061800"/>
            <a:ext cx="1837769" cy="3087600"/>
          </a:xfrm>
          <a:prstGeom prst="rect">
            <a:avLst/>
          </a:prstGeom>
          <a:noFill/>
          <a:ln/>
        </p:spPr>
        <p:txBody>
          <a:bodyPr wrap="square" lIns="0" tIns="0" rIns="0" bIns="0" rtlCol="0" anchor="t"/>
          <a:lstStyle/>
          <a:p>
            <a:pPr algn="l" indent="0" marL="0">
              <a:lnSpc>
                <a:spcPct val="100000"/>
              </a:lnSpc>
              <a:buNone/>
            </a:pPr>
            <a:r>
              <a:rPr lang="en-US" sz="1500" b="1" dirty="0">
                <a:solidFill>
                  <a:srgbClr val="E9CA98"/>
                </a:solidFill>
                <a:latin typeface="Arial" pitchFamily="34" charset="0"/>
                <a:ea typeface="Arial" pitchFamily="34" charset="-122"/>
                <a:cs typeface="Arial" pitchFamily="34" charset="-120"/>
              </a:rPr>
              <a:t>Пищеварительные железы
</a:t>
            </a:r>
            <a:pPr algn="l" indent="0" marL="0">
              <a:lnSpc>
                <a:spcPct val="100000"/>
              </a:lnSpc>
              <a:buNone/>
            </a:pPr>
            <a:r>
              <a:rPr lang="en-US" sz="1300" dirty="0">
                <a:solidFill>
                  <a:srgbClr val="E9CA98"/>
                </a:solidFill>
                <a:latin typeface="Arial" pitchFamily="34" charset="0"/>
                <a:ea typeface="Arial" pitchFamily="34" charset="-122"/>
                <a:cs typeface="Arial" pitchFamily="34" charset="-120"/>
              </a:rPr>
              <a:t>Печень и поджелудочная железа выделяют вещества, которые помогают расщеплять питательные вещества. Благодаря им организм может получить энергию для движения, роста и развития.
</a:t>
            </a:r>
            <a:endParaRPr lang="en-US" sz="1500" dirty="0"/>
          </a:p>
        </p:txBody>
      </p:sp>
      <p:sp>
        <p:nvSpPr>
          <p:cNvPr id="13" name="Text 5"/>
          <p:cNvSpPr txBox="1"/>
          <p:nvPr/>
        </p:nvSpPr>
        <p:spPr>
          <a:xfrm>
            <a:off x="6784260" y="1061800"/>
            <a:ext cx="1837769" cy="3087600"/>
          </a:xfrm>
          <a:prstGeom prst="rect">
            <a:avLst/>
          </a:prstGeom>
          <a:noFill/>
          <a:ln/>
        </p:spPr>
        <p:txBody>
          <a:bodyPr wrap="square" lIns="0" tIns="0" rIns="0" bIns="0" rtlCol="0" anchor="t"/>
          <a:lstStyle/>
          <a:p>
            <a:pPr algn="l" indent="0" marL="0">
              <a:lnSpc>
                <a:spcPct val="100000"/>
              </a:lnSpc>
              <a:buNone/>
            </a:pPr>
            <a:r>
              <a:rPr lang="en-US" sz="1500" b="1" dirty="0">
                <a:solidFill>
                  <a:srgbClr val="E9CA98"/>
                </a:solidFill>
                <a:latin typeface="Arial" pitchFamily="34" charset="0"/>
                <a:ea typeface="Arial" pitchFamily="34" charset="-122"/>
                <a:cs typeface="Arial" pitchFamily="34" charset="-120"/>
              </a:rPr>
              <a:t>Длина кишечника
</a:t>
            </a:r>
            <a:pPr algn="l" indent="0" marL="0">
              <a:lnSpc>
                <a:spcPct val="100000"/>
              </a:lnSpc>
              <a:buNone/>
            </a:pPr>
            <a:r>
              <a:rPr lang="en-US" sz="1300" dirty="0">
                <a:solidFill>
                  <a:srgbClr val="E9CA98"/>
                </a:solidFill>
                <a:latin typeface="Arial" pitchFamily="34" charset="0"/>
                <a:ea typeface="Arial" pitchFamily="34" charset="-122"/>
                <a:cs typeface="Arial" pitchFamily="34" charset="-120"/>
              </a:rPr>
              <a:t>У хищных рыб кишечник обычно короче, чем у рыб, питающихся растениями или мелкими организмами. Это связано с тем, что разная пища переваривается по-разному.
</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9325" y="1228429"/>
            <a:ext cx="2663400" cy="157619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37500" y="1228429"/>
            <a:ext cx="2663400" cy="157619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045675" y="1228429"/>
            <a:ext cx="2663400" cy="1576192"/>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Плавательный пузырь и удержание глубины
</a:t>
            </a:r>
            <a:endParaRPr lang="en-US" sz="2400" dirty="0"/>
          </a:p>
        </p:txBody>
      </p:sp>
      <p:sp>
        <p:nvSpPr>
          <p:cNvPr id="10" name="Text 1"/>
          <p:cNvSpPr txBox="1"/>
          <p:nvPr/>
        </p:nvSpPr>
        <p:spPr>
          <a:xfrm>
            <a:off x="533875" y="3038750"/>
            <a:ext cx="2454300" cy="1374900"/>
          </a:xfrm>
          <a:prstGeom prst="rect">
            <a:avLst/>
          </a:prstGeom>
          <a:noFill/>
          <a:ln/>
        </p:spPr>
        <p:txBody>
          <a:bodyPr wrap="square" lIns="0" tIns="0" rIns="0" bIns="0" rtlCol="0" anchor="t"/>
          <a:lstStyle/>
          <a:p>
            <a:pPr algn="l" indent="0" marL="0">
              <a:lnSpc>
                <a:spcPct val="100000"/>
              </a:lnSpc>
              <a:buNone/>
            </a:pPr>
            <a:r>
              <a:rPr lang="en-US" sz="1188" b="1" dirty="0">
                <a:solidFill>
                  <a:srgbClr val="3B1400"/>
                </a:solidFill>
                <a:latin typeface="Arial" pitchFamily="34" charset="0"/>
                <a:ea typeface="Arial" pitchFamily="34" charset="-122"/>
                <a:cs typeface="Arial" pitchFamily="34" charset="-120"/>
              </a:rPr>
              <a:t>Невидимый помощник в воде
</a:t>
            </a:r>
            <a:pPr algn="l" indent="0" marL="0">
              <a:lnSpc>
                <a:spcPct val="100000"/>
              </a:lnSpc>
              <a:buNone/>
            </a:pPr>
            <a:r>
              <a:rPr lang="en-US" sz="1113" dirty="0">
                <a:solidFill>
                  <a:srgbClr val="3B1400"/>
                </a:solidFill>
                <a:latin typeface="Arial" pitchFamily="34" charset="0"/>
                <a:ea typeface="Arial" pitchFamily="34" charset="-122"/>
                <a:cs typeface="Arial" pitchFamily="34" charset="-120"/>
              </a:rPr>
              <a:t>Плавательный пузырь наполнен газом и помогает рыбе удерживаться на нужной глубине без лишних усилий. Он уменьшает затраты энергии, когда животное долго остаётся в толще воды. Особенно заметна его роль у костных рыб, которые часто меняют глубину.
</a:t>
            </a:r>
            <a:endParaRPr lang="en-US" sz="1188" dirty="0"/>
          </a:p>
        </p:txBody>
      </p:sp>
      <p:sp>
        <p:nvSpPr>
          <p:cNvPr id="11" name="Text 2"/>
          <p:cNvSpPr txBox="1"/>
          <p:nvPr/>
        </p:nvSpPr>
        <p:spPr>
          <a:xfrm>
            <a:off x="3342050" y="3038750"/>
            <a:ext cx="2454300" cy="1374900"/>
          </a:xfrm>
          <a:prstGeom prst="rect">
            <a:avLst/>
          </a:prstGeom>
          <a:noFill/>
          <a:ln/>
        </p:spPr>
        <p:txBody>
          <a:bodyPr wrap="square" lIns="0" tIns="0" rIns="0" bIns="0" rtlCol="0" anchor="t"/>
          <a:lstStyle/>
          <a:p>
            <a:pPr algn="l" indent="0" marL="0">
              <a:lnSpc>
                <a:spcPct val="100000"/>
              </a:lnSpc>
              <a:buNone/>
            </a:pPr>
            <a:r>
              <a:rPr lang="en-US" sz="1273" b="1" dirty="0">
                <a:solidFill>
                  <a:srgbClr val="3B1400"/>
                </a:solidFill>
                <a:latin typeface="Arial" pitchFamily="34" charset="0"/>
                <a:ea typeface="Arial" pitchFamily="34" charset="-122"/>
                <a:cs typeface="Arial" pitchFamily="34" charset="-120"/>
              </a:rPr>
              <a:t>Когда рыба поднимается
</a:t>
            </a:r>
            <a:pPr algn="l" indent="0" marL="0">
              <a:lnSpc>
                <a:spcPct val="100000"/>
              </a:lnSpc>
              <a:buNone/>
            </a:pPr>
            <a:r>
              <a:rPr lang="en-US" sz="1194" dirty="0">
                <a:solidFill>
                  <a:srgbClr val="3B1400"/>
                </a:solidFill>
                <a:latin typeface="Arial" pitchFamily="34" charset="0"/>
                <a:ea typeface="Arial" pitchFamily="34" charset="-122"/>
                <a:cs typeface="Arial" pitchFamily="34" charset="-120"/>
              </a:rPr>
              <a:t>Если газа в пузыре становится больше, тело становится менее плотным. Рыба легче поднимается выше, потому что вода уже не удерживает её так сильно, как на большей глубине. Это помогает быстро реагировать на изменение условий.
</a:t>
            </a:r>
            <a:endParaRPr lang="en-US" sz="1273" dirty="0"/>
          </a:p>
        </p:txBody>
      </p:sp>
      <p:sp>
        <p:nvSpPr>
          <p:cNvPr id="12" name="Text 3"/>
          <p:cNvSpPr txBox="1"/>
          <p:nvPr/>
        </p:nvSpPr>
        <p:spPr>
          <a:xfrm>
            <a:off x="6150225" y="3038750"/>
            <a:ext cx="2454300" cy="1374900"/>
          </a:xfrm>
          <a:prstGeom prst="rect">
            <a:avLst/>
          </a:prstGeom>
          <a:noFill/>
          <a:ln/>
        </p:spPr>
        <p:txBody>
          <a:bodyPr wrap="square" lIns="0" tIns="0" rIns="0" bIns="0" rtlCol="0" anchor="t"/>
          <a:lstStyle/>
          <a:p>
            <a:pPr algn="l" indent="0" marL="0">
              <a:lnSpc>
                <a:spcPct val="100000"/>
              </a:lnSpc>
              <a:buNone/>
            </a:pPr>
            <a:r>
              <a:rPr lang="en-US" sz="1273" b="1" dirty="0">
                <a:solidFill>
                  <a:srgbClr val="3B1400"/>
                </a:solidFill>
                <a:latin typeface="Arial" pitchFamily="34" charset="0"/>
                <a:ea typeface="Arial" pitchFamily="34" charset="-122"/>
                <a:cs typeface="Arial" pitchFamily="34" charset="-120"/>
              </a:rPr>
              <a:t>Кому пузырь не нужен
</a:t>
            </a:r>
            <a:pPr algn="l" indent="0" marL="0">
              <a:lnSpc>
                <a:spcPct val="100000"/>
              </a:lnSpc>
              <a:buNone/>
            </a:pPr>
            <a:r>
              <a:rPr lang="en-US" sz="1194" dirty="0">
                <a:solidFill>
                  <a:srgbClr val="3B1400"/>
                </a:solidFill>
                <a:latin typeface="Arial" pitchFamily="34" charset="0"/>
                <a:ea typeface="Arial" pitchFamily="34" charset="-122"/>
                <a:cs typeface="Arial" pitchFamily="34" charset="-120"/>
              </a:rPr>
              <a:t>У донных видов он может быть уменьшен, а у очень быстрых рыб — почти не развит. У хрящевых рыб плавательного пузыря нет, поэтому они используют движение и особое строение тела, чтобы не опускаться слишком глубоко.
</a:t>
            </a:r>
            <a:endParaRPr lang="en-US" sz="1273" dirty="0"/>
          </a:p>
        </p:txBody>
      </p:sp>
      <p:sp>
        <p:nvSpPr>
          <p:cNvPr id="13" name="Text 4"/>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9</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3430" y="1547250"/>
            <a:ext cx="8277541" cy="3168300"/>
          </a:xfrm>
          <a:prstGeom prst="rect">
            <a:avLst/>
          </a:prstGeom>
        </p:spPr>
      </p:pic>
      <p:sp>
        <p:nvSpPr>
          <p:cNvPr id="5"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Как рыба сохраняет плавучесть
</a:t>
            </a:r>
            <a:endParaRPr lang="en-US" sz="2400" dirty="0"/>
          </a:p>
        </p:txBody>
      </p:sp>
      <p:sp>
        <p:nvSpPr>
          <p:cNvPr id="6" name="Text 1"/>
          <p:cNvSpPr txBox="1"/>
          <p:nvPr/>
        </p:nvSpPr>
        <p:spPr>
          <a:xfrm>
            <a:off x="426500" y="1172125"/>
            <a:ext cx="8285400" cy="300000"/>
          </a:xfrm>
          <a:prstGeom prst="rect">
            <a:avLst/>
          </a:prstGeom>
          <a:noFill/>
          <a:ln/>
        </p:spPr>
        <p:txBody>
          <a:bodyPr wrap="square" lIns="0" tIns="0" rIns="0" bIns="0" rtlCol="0" anchor="t"/>
          <a:lstStyle/>
          <a:p>
            <a:pPr algn="l" indent="0" marL="0">
              <a:lnSpc>
                <a:spcPct val="100000"/>
              </a:lnSpc>
              <a:buNone/>
            </a:pPr>
            <a:r>
              <a:rPr lang="en-US" sz="1709" dirty="0">
                <a:solidFill>
                  <a:srgbClr val="3B1400"/>
                </a:solidFill>
                <a:latin typeface="Arial" pitchFamily="34" charset="0"/>
                <a:ea typeface="Arial" pitchFamily="34" charset="-122"/>
                <a:cs typeface="Arial" pitchFamily="34" charset="-120"/>
              </a:rPr>
              <a:t>Схема связи между глубиной, давлением и объёмом газа в плавательном пузыре
</a:t>
            </a:r>
            <a:endParaRPr lang="en-US" sz="1709" dirty="0"/>
          </a:p>
        </p:txBody>
      </p:sp>
      <p:sp>
        <p:nvSpPr>
          <p:cNvPr id="7" name="Text 2"/>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10</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6500" y="179850"/>
            <a:ext cx="82947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3B1400"/>
                </a:solidFill>
                <a:latin typeface="Arial" pitchFamily="34" charset="0"/>
                <a:ea typeface="Arial" pitchFamily="34" charset="-122"/>
                <a:cs typeface="Arial" pitchFamily="34" charset="-120"/>
              </a:rPr>
              <a:t>Выделительная система и водный баланс
</a:t>
            </a:r>
            <a:endParaRPr lang="en-US" sz="2400" dirty="0"/>
          </a:p>
        </p:txBody>
      </p:sp>
      <p:sp>
        <p:nvSpPr>
          <p:cNvPr id="8" name="Text 1"/>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11</a:t>
            </a:r>
            <a:endParaRPr lang="en-US" sz="1400" dirty="0"/>
          </a:p>
        </p:txBody>
      </p:sp>
      <p:sp>
        <p:nvSpPr>
          <p:cNvPr id="9" name="Text 2"/>
          <p:cNvSpPr txBox="1"/>
          <p:nvPr/>
        </p:nvSpPr>
        <p:spPr>
          <a:xfrm>
            <a:off x="525173" y="1061800"/>
            <a:ext cx="1836420" cy="3087600"/>
          </a:xfrm>
          <a:prstGeom prst="rect">
            <a:avLst/>
          </a:prstGeom>
          <a:noFill/>
          <a:ln/>
        </p:spPr>
        <p:txBody>
          <a:bodyPr wrap="square" lIns="0" tIns="0" rIns="0" bIns="0" rtlCol="0" anchor="t"/>
          <a:lstStyle/>
          <a:p>
            <a:pPr algn="l" indent="0" marL="0">
              <a:lnSpc>
                <a:spcPct val="100000"/>
              </a:lnSpc>
              <a:buNone/>
            </a:pPr>
            <a:r>
              <a:rPr lang="en-US" sz="1600" b="1" dirty="0">
                <a:solidFill>
                  <a:srgbClr val="E9CA98"/>
                </a:solidFill>
                <a:latin typeface="Arial" pitchFamily="34" charset="0"/>
                <a:ea typeface="Arial" pitchFamily="34" charset="-122"/>
                <a:cs typeface="Arial" pitchFamily="34" charset="-120"/>
              </a:rPr>
              <a:t>Роль почек
</a:t>
            </a:r>
            <a:pPr algn="l" indent="0" marL="0">
              <a:lnSpc>
                <a:spcPct val="100000"/>
              </a:lnSpc>
              <a:buNone/>
            </a:pPr>
            <a:r>
              <a:rPr lang="en-US" sz="1400" dirty="0">
                <a:solidFill>
                  <a:srgbClr val="E9CA98"/>
                </a:solidFill>
                <a:latin typeface="Arial" pitchFamily="34" charset="0"/>
                <a:ea typeface="Arial" pitchFamily="34" charset="-122"/>
                <a:cs typeface="Arial" pitchFamily="34" charset="-120"/>
              </a:rPr>
              <a:t>Почки рыб фильтруют кровь, удаляют продукты обмена и выводят лишнюю воду или, наоборот, помогают её сохранять. Так организм поддерживает постоянство внутренней среды в воде разной солёности.
</a:t>
            </a:r>
            <a:endParaRPr lang="en-US" sz="1600" dirty="0"/>
          </a:p>
        </p:txBody>
      </p:sp>
      <p:sp>
        <p:nvSpPr>
          <p:cNvPr id="10" name="Text 3"/>
          <p:cNvSpPr txBox="1"/>
          <p:nvPr/>
        </p:nvSpPr>
        <p:spPr>
          <a:xfrm>
            <a:off x="2611936" y="1061800"/>
            <a:ext cx="1836420" cy="3087600"/>
          </a:xfrm>
          <a:prstGeom prst="rect">
            <a:avLst/>
          </a:prstGeom>
          <a:noFill/>
          <a:ln/>
        </p:spPr>
        <p:txBody>
          <a:bodyPr wrap="square" lIns="0" tIns="0" rIns="0" bIns="0" rtlCol="0" anchor="t"/>
          <a:lstStyle/>
          <a:p>
            <a:pPr algn="l" indent="0" marL="0">
              <a:lnSpc>
                <a:spcPct val="100000"/>
              </a:lnSpc>
              <a:buNone/>
            </a:pPr>
            <a:r>
              <a:rPr lang="en-US" sz="1600" b="1" dirty="0">
                <a:solidFill>
                  <a:srgbClr val="E9CA98"/>
                </a:solidFill>
                <a:latin typeface="Arial" pitchFamily="34" charset="0"/>
                <a:ea typeface="Arial" pitchFamily="34" charset="-122"/>
                <a:cs typeface="Arial" pitchFamily="34" charset="-120"/>
              </a:rPr>
              <a:t>Пресноводные рыбы
</a:t>
            </a:r>
            <a:pPr algn="l" indent="0" marL="0">
              <a:lnSpc>
                <a:spcPct val="100000"/>
              </a:lnSpc>
              <a:buNone/>
            </a:pPr>
            <a:r>
              <a:rPr lang="en-US" sz="1400" dirty="0">
                <a:solidFill>
                  <a:srgbClr val="E9CA98"/>
                </a:solidFill>
                <a:latin typeface="Arial" pitchFamily="34" charset="0"/>
                <a:ea typeface="Arial" pitchFamily="34" charset="-122"/>
                <a:cs typeface="Arial" pitchFamily="34" charset="-120"/>
              </a:rPr>
              <a:t>В пресной воде вода постоянно поступает в тело через покровы. Поэтому почки работают особенно активно, а избыток жидкости выводится вместе с растворёнными отходами обмена.
</a:t>
            </a:r>
            <a:endParaRPr lang="en-US" sz="1600" dirty="0"/>
          </a:p>
        </p:txBody>
      </p:sp>
      <p:sp>
        <p:nvSpPr>
          <p:cNvPr id="11" name="Text 4"/>
          <p:cNvSpPr txBox="1"/>
          <p:nvPr/>
        </p:nvSpPr>
        <p:spPr>
          <a:xfrm>
            <a:off x="4698694" y="1061800"/>
            <a:ext cx="1836420" cy="3087600"/>
          </a:xfrm>
          <a:prstGeom prst="rect">
            <a:avLst/>
          </a:prstGeom>
          <a:noFill/>
          <a:ln/>
        </p:spPr>
        <p:txBody>
          <a:bodyPr wrap="square" lIns="0" tIns="0" rIns="0" bIns="0" rtlCol="0" anchor="t"/>
          <a:lstStyle/>
          <a:p>
            <a:pPr algn="l" indent="0" marL="0">
              <a:lnSpc>
                <a:spcPct val="100000"/>
              </a:lnSpc>
              <a:buNone/>
            </a:pPr>
            <a:r>
              <a:rPr lang="en-US" sz="1600" b="1" dirty="0">
                <a:solidFill>
                  <a:srgbClr val="E9CA98"/>
                </a:solidFill>
                <a:latin typeface="Arial" pitchFamily="34" charset="0"/>
                <a:ea typeface="Arial" pitchFamily="34" charset="-122"/>
                <a:cs typeface="Arial" pitchFamily="34" charset="-120"/>
              </a:rPr>
              <a:t>Морские рыбы
</a:t>
            </a:r>
            <a:pPr algn="l" indent="0" marL="0">
              <a:lnSpc>
                <a:spcPct val="100000"/>
              </a:lnSpc>
              <a:buNone/>
            </a:pPr>
            <a:r>
              <a:rPr lang="en-US" sz="1400" dirty="0">
                <a:solidFill>
                  <a:srgbClr val="E9CA98"/>
                </a:solidFill>
                <a:latin typeface="Arial" pitchFamily="34" charset="0"/>
                <a:ea typeface="Arial" pitchFamily="34" charset="-122"/>
                <a:cs typeface="Arial" pitchFamily="34" charset="-120"/>
              </a:rPr>
              <a:t>У морских рыб возникает обратная задача: нужно не терять воду и удерживать соли. Для этого их организм экономит жидкость и поддерживает нужный состав крови и тканей.
</a:t>
            </a:r>
            <a:endParaRPr lang="en-US" sz="1600" dirty="0"/>
          </a:p>
        </p:txBody>
      </p:sp>
      <p:sp>
        <p:nvSpPr>
          <p:cNvPr id="12" name="Text 5"/>
          <p:cNvSpPr txBox="1"/>
          <p:nvPr/>
        </p:nvSpPr>
        <p:spPr>
          <a:xfrm>
            <a:off x="6785598" y="1061800"/>
            <a:ext cx="1836526" cy="3087600"/>
          </a:xfrm>
          <a:prstGeom prst="rect">
            <a:avLst/>
          </a:prstGeom>
          <a:noFill/>
          <a:ln/>
        </p:spPr>
        <p:txBody>
          <a:bodyPr wrap="square" lIns="0" tIns="0" rIns="0" bIns="0" rtlCol="0" anchor="t"/>
          <a:lstStyle/>
          <a:p>
            <a:pPr algn="l" indent="0" marL="0">
              <a:lnSpc>
                <a:spcPct val="100000"/>
              </a:lnSpc>
              <a:buNone/>
            </a:pPr>
            <a:r>
              <a:rPr lang="en-US" sz="1600" b="1" dirty="0">
                <a:solidFill>
                  <a:srgbClr val="E9CA98"/>
                </a:solidFill>
                <a:latin typeface="Arial" pitchFamily="34" charset="0"/>
                <a:ea typeface="Arial" pitchFamily="34" charset="-122"/>
                <a:cs typeface="Arial" pitchFamily="34" charset="-120"/>
              </a:rPr>
              <a:t>Баланс для жизни
</a:t>
            </a:r>
            <a:pPr algn="l" indent="0" marL="0">
              <a:lnSpc>
                <a:spcPct val="100000"/>
              </a:lnSpc>
              <a:buNone/>
            </a:pPr>
            <a:r>
              <a:rPr lang="en-US" sz="1400" dirty="0">
                <a:solidFill>
                  <a:srgbClr val="E9CA98"/>
                </a:solidFill>
                <a:latin typeface="Arial" pitchFamily="34" charset="0"/>
                <a:ea typeface="Arial" pitchFamily="34" charset="-122"/>
                <a:cs typeface="Arial" pitchFamily="34" charset="-120"/>
              </a:rPr>
              <a:t>Водно-солевое равновесие важно для работы клеток, мышц и нервной системы. Если его нарушить, рыбе становится труднее двигаться, дышать и сохранять нормальную деятельность органов.
</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22650" y="1376750"/>
            <a:ext cx="654900" cy="654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41225" y="1403133"/>
            <a:ext cx="677400" cy="60213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82300" y="1376750"/>
            <a:ext cx="654900" cy="6549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868700" y="1433240"/>
            <a:ext cx="677400" cy="541920"/>
          </a:xfrm>
          <a:prstGeom prst="rect">
            <a:avLst/>
          </a:prstGeom>
        </p:spPr>
      </p:pic>
      <p:sp>
        <p:nvSpPr>
          <p:cNvPr id="11"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Нервная система и органы чувств
</a:t>
            </a:r>
            <a:endParaRPr lang="en-US" sz="2400" dirty="0"/>
          </a:p>
        </p:txBody>
      </p:sp>
      <p:sp>
        <p:nvSpPr>
          <p:cNvPr id="12" name="Text 1"/>
          <p:cNvSpPr txBox="1"/>
          <p:nvPr/>
        </p:nvSpPr>
        <p:spPr>
          <a:xfrm>
            <a:off x="519800" y="2212700"/>
            <a:ext cx="1733400" cy="2245800"/>
          </a:xfrm>
          <a:prstGeom prst="rect">
            <a:avLst/>
          </a:prstGeom>
          <a:noFill/>
          <a:ln/>
        </p:spPr>
        <p:txBody>
          <a:bodyPr wrap="square" lIns="0" tIns="0" rIns="0" bIns="0" rtlCol="0" anchor="t"/>
          <a:lstStyle/>
          <a:p>
            <a:pPr algn="l" indent="0" marL="0">
              <a:lnSpc>
                <a:spcPct val="100000"/>
              </a:lnSpc>
              <a:buNone/>
            </a:pPr>
            <a:r>
              <a:rPr lang="en-US" sz="1459" b="1" dirty="0">
                <a:solidFill>
                  <a:srgbClr val="3B1400"/>
                </a:solidFill>
                <a:latin typeface="Arial" pitchFamily="34" charset="0"/>
                <a:ea typeface="Arial" pitchFamily="34" charset="-122"/>
                <a:cs typeface="Arial" pitchFamily="34" charset="-120"/>
              </a:rPr>
              <a:t>Управление движением
</a:t>
            </a:r>
            <a:pPr algn="l" indent="0" marL="0">
              <a:lnSpc>
                <a:spcPct val="100000"/>
              </a:lnSpc>
              <a:buNone/>
            </a:pPr>
            <a:r>
              <a:rPr lang="en-US" sz="1459" dirty="0">
                <a:solidFill>
                  <a:srgbClr val="3B1400"/>
                </a:solidFill>
                <a:latin typeface="Arial" pitchFamily="34" charset="0"/>
                <a:ea typeface="Arial" pitchFamily="34" charset="-122"/>
                <a:cs typeface="Arial" pitchFamily="34" charset="-120"/>
              </a:rPr>
              <a:t>Головной и спинной мозг координируют движения, дыхание и поведение рыбы. Благодаря им животное быстро реагирует на изменение обстановки и избегает опасности.
</a:t>
            </a:r>
            <a:endParaRPr lang="en-US" sz="1459" dirty="0"/>
          </a:p>
        </p:txBody>
      </p:sp>
      <p:sp>
        <p:nvSpPr>
          <p:cNvPr id="13" name="Text 2"/>
          <p:cNvSpPr txBox="1"/>
          <p:nvPr/>
        </p:nvSpPr>
        <p:spPr>
          <a:xfrm>
            <a:off x="2653684" y="2212700"/>
            <a:ext cx="1733400" cy="2245800"/>
          </a:xfrm>
          <a:prstGeom prst="rect">
            <a:avLst/>
          </a:prstGeom>
          <a:noFill/>
          <a:ln/>
        </p:spPr>
        <p:txBody>
          <a:bodyPr wrap="square" lIns="0" tIns="0" rIns="0" bIns="0" rtlCol="0" anchor="t"/>
          <a:lstStyle/>
          <a:p>
            <a:pPr algn="l" indent="0" marL="0">
              <a:lnSpc>
                <a:spcPct val="100000"/>
              </a:lnSpc>
              <a:buNone/>
            </a:pPr>
            <a:r>
              <a:rPr lang="en-US" sz="1522" b="1" dirty="0">
                <a:solidFill>
                  <a:srgbClr val="3B1400"/>
                </a:solidFill>
                <a:latin typeface="Arial" pitchFamily="34" charset="0"/>
                <a:ea typeface="Arial" pitchFamily="34" charset="-122"/>
                <a:cs typeface="Arial" pitchFamily="34" charset="-120"/>
              </a:rPr>
              <a:t>Зрение
</a:t>
            </a:r>
            <a:pPr algn="l" indent="0" marL="0">
              <a:lnSpc>
                <a:spcPct val="100000"/>
              </a:lnSpc>
              <a:buNone/>
            </a:pPr>
            <a:r>
              <a:rPr lang="en-US" sz="1522" dirty="0">
                <a:solidFill>
                  <a:srgbClr val="3B1400"/>
                </a:solidFill>
                <a:latin typeface="Arial" pitchFamily="34" charset="0"/>
                <a:ea typeface="Arial" pitchFamily="34" charset="-122"/>
                <a:cs typeface="Arial" pitchFamily="34" charset="-120"/>
              </a:rPr>
              <a:t>Глаза помогают ориентироваться в воде и различать предметы, добычу и врагов. Однако в мутной или тёмной воде зрение часто работает хуже, чем другие органы чувств.
</a:t>
            </a:r>
            <a:endParaRPr lang="en-US" sz="1522" dirty="0"/>
          </a:p>
        </p:txBody>
      </p:sp>
      <p:sp>
        <p:nvSpPr>
          <p:cNvPr id="14" name="Text 3"/>
          <p:cNvSpPr txBox="1"/>
          <p:nvPr/>
        </p:nvSpPr>
        <p:spPr>
          <a:xfrm>
            <a:off x="4785678" y="2212700"/>
            <a:ext cx="1733400" cy="2245800"/>
          </a:xfrm>
          <a:prstGeom prst="rect">
            <a:avLst/>
          </a:prstGeom>
          <a:noFill/>
          <a:ln/>
        </p:spPr>
        <p:txBody>
          <a:bodyPr wrap="square" lIns="0" tIns="0" rIns="0" bIns="0" rtlCol="0" anchor="t"/>
          <a:lstStyle/>
          <a:p>
            <a:pPr algn="l" indent="0" marL="0">
              <a:lnSpc>
                <a:spcPct val="100000"/>
              </a:lnSpc>
              <a:buNone/>
            </a:pPr>
            <a:r>
              <a:rPr lang="en-US" sz="1359" b="1" dirty="0">
                <a:solidFill>
                  <a:srgbClr val="3B1400"/>
                </a:solidFill>
                <a:latin typeface="Arial" pitchFamily="34" charset="0"/>
                <a:ea typeface="Arial" pitchFamily="34" charset="-122"/>
                <a:cs typeface="Arial" pitchFamily="34" charset="-120"/>
              </a:rPr>
              <a:t>Обоняние
</a:t>
            </a:r>
            <a:pPr algn="l" indent="0" marL="0">
              <a:lnSpc>
                <a:spcPct val="100000"/>
              </a:lnSpc>
              <a:buNone/>
            </a:pPr>
            <a:r>
              <a:rPr lang="en-US" sz="1359" dirty="0">
                <a:solidFill>
                  <a:srgbClr val="3B1400"/>
                </a:solidFill>
                <a:latin typeface="Arial" pitchFamily="34" charset="0"/>
                <a:ea typeface="Arial" pitchFamily="34" charset="-122"/>
                <a:cs typeface="Arial" pitchFamily="34" charset="-120"/>
              </a:rPr>
              <a:t>Обонятельные рецепторы улавливают растворённые вещества в воде. Это помогает рыбе находить пищу, узнавать место обитания и обнаруживать партнёра в период размножения.
</a:t>
            </a:r>
            <a:endParaRPr lang="en-US" sz="1359" dirty="0"/>
          </a:p>
        </p:txBody>
      </p:sp>
      <p:sp>
        <p:nvSpPr>
          <p:cNvPr id="15" name="Text 4"/>
          <p:cNvSpPr txBox="1"/>
          <p:nvPr/>
        </p:nvSpPr>
        <p:spPr>
          <a:xfrm>
            <a:off x="6886742" y="2212700"/>
            <a:ext cx="1733400" cy="2245800"/>
          </a:xfrm>
          <a:prstGeom prst="rect">
            <a:avLst/>
          </a:prstGeom>
          <a:noFill/>
          <a:ln/>
        </p:spPr>
        <p:txBody>
          <a:bodyPr wrap="square" lIns="0" tIns="0" rIns="0" bIns="0" rtlCol="0" anchor="t"/>
          <a:lstStyle/>
          <a:p>
            <a:pPr algn="l" indent="0" marL="0">
              <a:lnSpc>
                <a:spcPct val="100000"/>
              </a:lnSpc>
              <a:buNone/>
            </a:pPr>
            <a:r>
              <a:rPr lang="en-US" sz="1415" b="1" dirty="0">
                <a:solidFill>
                  <a:srgbClr val="3B1400"/>
                </a:solidFill>
                <a:latin typeface="Arial" pitchFamily="34" charset="0"/>
                <a:ea typeface="Arial" pitchFamily="34" charset="-122"/>
                <a:cs typeface="Arial" pitchFamily="34" charset="-120"/>
              </a:rPr>
              <a:t>Боковая линия
</a:t>
            </a:r>
            <a:pPr algn="l" indent="0" marL="0">
              <a:lnSpc>
                <a:spcPct val="100000"/>
              </a:lnSpc>
              <a:buNone/>
            </a:pPr>
            <a:r>
              <a:rPr lang="en-US" sz="1415" dirty="0">
                <a:solidFill>
                  <a:srgbClr val="3B1400"/>
                </a:solidFill>
                <a:latin typeface="Arial" pitchFamily="34" charset="0"/>
                <a:ea typeface="Arial" pitchFamily="34" charset="-122"/>
                <a:cs typeface="Arial" pitchFamily="34" charset="-120"/>
              </a:rPr>
              <a:t>Боковая линия чувствует колебания воды, движения поблизости и приближение других животных. Для многих рыб это особенно важный способ «видеть» окружающее даже без света.
</a:t>
            </a:r>
            <a:endParaRPr lang="en-US" sz="1415" dirty="0"/>
          </a:p>
        </p:txBody>
      </p:sp>
      <p:sp>
        <p:nvSpPr>
          <p:cNvPr id="16" name="Text 5"/>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12</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57650" y="1207847"/>
            <a:ext cx="3790800" cy="2737005"/>
          </a:xfrm>
          <a:prstGeom prst="rect">
            <a:avLst/>
          </a:prstGeom>
        </p:spPr>
      </p:pic>
      <p:sp>
        <p:nvSpPr>
          <p:cNvPr id="4"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Какие органы чувств важнее всего для рыбы
</a:t>
            </a:r>
            <a:endParaRPr lang="en-US" sz="2400" dirty="0"/>
          </a:p>
        </p:txBody>
      </p:sp>
      <p:sp>
        <p:nvSpPr>
          <p:cNvPr id="5" name="Text 1"/>
          <p:cNvSpPr txBox="1"/>
          <p:nvPr/>
        </p:nvSpPr>
        <p:spPr>
          <a:xfrm>
            <a:off x="1365250" y="2614312"/>
            <a:ext cx="2365500" cy="1313100"/>
          </a:xfrm>
          <a:prstGeom prst="rect">
            <a:avLst/>
          </a:prstGeom>
          <a:noFill/>
          <a:ln/>
        </p:spPr>
        <p:txBody>
          <a:bodyPr wrap="square" lIns="0" tIns="0" rIns="0" bIns="0" rtlCol="0" anchor="ctr"/>
          <a:lstStyle/>
          <a:p>
            <a:pPr algn="l" indent="0" marL="0">
              <a:lnSpc>
                <a:spcPct val="100000"/>
              </a:lnSpc>
              <a:buNone/>
            </a:pPr>
            <a:r>
              <a:rPr lang="en-US" sz="1489" dirty="0">
                <a:solidFill>
                  <a:srgbClr val="3B1400"/>
                </a:solidFill>
                <a:latin typeface="Arial" pitchFamily="34" charset="0"/>
                <a:ea typeface="Arial" pitchFamily="34" charset="-122"/>
                <a:cs typeface="Arial" pitchFamily="34" charset="-120"/>
              </a:rPr>
              <a:t>Боковая линия получает наибольшую долю, потому что помогает чувствовать движение воды. Обоняние и зрение дополняют её и повышают шансы выжить.
</a:t>
            </a:r>
            <a:endParaRPr lang="en-US" sz="1489" dirty="0"/>
          </a:p>
        </p:txBody>
      </p:sp>
      <p:sp>
        <p:nvSpPr>
          <p:cNvPr id="6" name="Text 2"/>
          <p:cNvSpPr txBox="1"/>
          <p:nvPr/>
        </p:nvSpPr>
        <p:spPr>
          <a:xfrm>
            <a:off x="1365250" y="4004835"/>
            <a:ext cx="6283200" cy="313200"/>
          </a:xfrm>
          <a:prstGeom prst="rect">
            <a:avLst/>
          </a:prstGeom>
          <a:noFill/>
          <a:ln/>
        </p:spPr>
        <p:txBody>
          <a:bodyPr wrap="square" lIns="0" tIns="0" rIns="0" bIns="0" rtlCol="0" anchor="ctr"/>
          <a:lstStyle/>
          <a:p>
            <a:pPr algn="l" indent="0" marL="0">
              <a:lnSpc>
                <a:spcPct val="100000"/>
              </a:lnSpc>
              <a:buNone/>
            </a:pPr>
            <a:r>
              <a:rPr lang="en-US" sz="1291" dirty="0">
                <a:solidFill>
                  <a:srgbClr val="3B1400"/>
                </a:solidFill>
                <a:latin typeface="Arial" pitchFamily="34" charset="0"/>
                <a:ea typeface="Arial" pitchFamily="34" charset="-122"/>
                <a:cs typeface="Arial" pitchFamily="34" charset="-120"/>
              </a:rPr>
              <a:t>Схематическая оценка по учебному материалу темы «Внутреннее строение рыб»
</a:t>
            </a:r>
            <a:endParaRPr lang="en-US" sz="1291" dirty="0"/>
          </a:p>
        </p:txBody>
      </p:sp>
      <p:sp>
        <p:nvSpPr>
          <p:cNvPr id="7" name="Text 3"/>
          <p:cNvSpPr txBox="1"/>
          <p:nvPr/>
        </p:nvSpPr>
        <p:spPr>
          <a:xfrm>
            <a:off x="1365250" y="1230375"/>
            <a:ext cx="2365500" cy="1313100"/>
          </a:xfrm>
          <a:prstGeom prst="rect">
            <a:avLst/>
          </a:prstGeom>
          <a:noFill/>
          <a:ln/>
        </p:spPr>
        <p:txBody>
          <a:bodyPr wrap="square" lIns="0" tIns="0" rIns="0" bIns="0" rtlCol="0" anchor="ctr"/>
          <a:lstStyle/>
          <a:p>
            <a:pPr algn="l" indent="0" marL="0">
              <a:lnSpc>
                <a:spcPct val="100000"/>
              </a:lnSpc>
              <a:buNone/>
            </a:pPr>
            <a:r>
              <a:rPr lang="en-US" sz="1477" dirty="0">
                <a:solidFill>
                  <a:srgbClr val="3B1400"/>
                </a:solidFill>
                <a:latin typeface="Arial" pitchFamily="34" charset="0"/>
                <a:ea typeface="Arial" pitchFamily="34" charset="-122"/>
                <a:cs typeface="Arial" pitchFamily="34" charset="-120"/>
              </a:rPr>
              <a:t>У разных видов набор ведущих чувств различается, но чаще всего рыба полагается на те органы, которые лучше всего работают в её среде обитания.
</a:t>
            </a:r>
            <a:endParaRPr lang="en-US" sz="1477" dirty="0"/>
          </a:p>
        </p:txBody>
      </p:sp>
      <p:sp>
        <p:nvSpPr>
          <p:cNvPr id="8" name="Text 4"/>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13</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Половая система и размножение рыб
</a:t>
            </a:r>
            <a:endParaRPr lang="en-US" sz="2400" dirty="0"/>
          </a:p>
        </p:txBody>
      </p:sp>
      <p:sp>
        <p:nvSpPr>
          <p:cNvPr id="9" name="Text 1"/>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14</a:t>
            </a:r>
            <a:endParaRPr lang="en-US" sz="1400" dirty="0"/>
          </a:p>
        </p:txBody>
      </p:sp>
      <p:sp>
        <p:nvSpPr>
          <p:cNvPr id="10" name="Text 2"/>
          <p:cNvSpPr txBox="1"/>
          <p:nvPr/>
        </p:nvSpPr>
        <p:spPr>
          <a:xfrm>
            <a:off x="426500" y="2503900"/>
            <a:ext cx="1703400" cy="2211600"/>
          </a:xfrm>
          <a:prstGeom prst="rect">
            <a:avLst/>
          </a:prstGeom>
          <a:noFill/>
          <a:ln/>
        </p:spPr>
        <p:txBody>
          <a:bodyPr wrap="square" lIns="0" tIns="0" rIns="0" bIns="0" rtlCol="0" anchor="t"/>
          <a:lstStyle/>
          <a:p>
            <a:pPr algn="l" indent="0" marL="0">
              <a:lnSpc>
                <a:spcPct val="100000"/>
              </a:lnSpc>
              <a:buNone/>
            </a:pPr>
            <a:r>
              <a:rPr lang="en-US" sz="1400" b="1" dirty="0">
                <a:solidFill>
                  <a:srgbClr val="3B1400"/>
                </a:solidFill>
                <a:latin typeface="Arial" pitchFamily="34" charset="0"/>
                <a:ea typeface="Arial" pitchFamily="34" charset="-122"/>
                <a:cs typeface="Arial" pitchFamily="34" charset="-120"/>
              </a:rPr>
              <a:t>Созревание
</a:t>
            </a:r>
            <a:pPr algn="l" indent="0" marL="0">
              <a:lnSpc>
                <a:spcPct val="100000"/>
              </a:lnSpc>
              <a:buNone/>
            </a:pPr>
            <a:r>
              <a:rPr lang="en-US" sz="613" b="1" dirty="0">
                <a:solidFill>
                  <a:srgbClr val="3B14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3B1400"/>
                </a:solidFill>
                <a:latin typeface="Arial" pitchFamily="34" charset="0"/>
                <a:ea typeface="Arial" pitchFamily="34" charset="-122"/>
                <a:cs typeface="Arial" pitchFamily="34" charset="-120"/>
              </a:rPr>
              <a:t>Во взрослом организме формируются половые клетки: икринки у самки и молоки у самца. К периоду размножения рыбы обычно подходят в благоприятных условиях среды.
</a:t>
            </a:r>
            <a:endParaRPr lang="en-US" sz="1400" dirty="0"/>
          </a:p>
        </p:txBody>
      </p:sp>
      <p:sp>
        <p:nvSpPr>
          <p:cNvPr id="11" name="Text 3"/>
          <p:cNvSpPr txBox="1"/>
          <p:nvPr/>
        </p:nvSpPr>
        <p:spPr>
          <a:xfrm>
            <a:off x="2453200" y="2503900"/>
            <a:ext cx="1703400" cy="2211600"/>
          </a:xfrm>
          <a:prstGeom prst="rect">
            <a:avLst/>
          </a:prstGeom>
          <a:noFill/>
          <a:ln/>
        </p:spPr>
        <p:txBody>
          <a:bodyPr wrap="square" lIns="0" tIns="0" rIns="0" bIns="0" rtlCol="0" anchor="t"/>
          <a:lstStyle/>
          <a:p>
            <a:pPr algn="l" indent="0" marL="0">
              <a:lnSpc>
                <a:spcPct val="100000"/>
              </a:lnSpc>
              <a:buNone/>
            </a:pPr>
            <a:r>
              <a:rPr lang="en-US" sz="1466" b="1" dirty="0">
                <a:solidFill>
                  <a:srgbClr val="3B1400"/>
                </a:solidFill>
                <a:latin typeface="Arial" pitchFamily="34" charset="0"/>
                <a:ea typeface="Arial" pitchFamily="34" charset="-122"/>
                <a:cs typeface="Arial" pitchFamily="34" charset="-120"/>
              </a:rPr>
              <a:t>Нерест
</a:t>
            </a:r>
            <a:pPr algn="l" indent="0" marL="0">
              <a:lnSpc>
                <a:spcPct val="100000"/>
              </a:lnSpc>
              <a:buNone/>
            </a:pPr>
            <a:r>
              <a:rPr lang="en-US" sz="641" b="1" dirty="0">
                <a:solidFill>
                  <a:srgbClr val="3B1400"/>
                </a:solidFill>
                <a:latin typeface="Arial" pitchFamily="34" charset="0"/>
                <a:ea typeface="Arial" pitchFamily="34" charset="-122"/>
                <a:cs typeface="Arial" pitchFamily="34" charset="-120"/>
              </a:rPr>
              <a:t>
</a:t>
            </a:r>
            <a:pPr algn="l" indent="0" marL="0">
              <a:lnSpc>
                <a:spcPct val="100000"/>
              </a:lnSpc>
              <a:buNone/>
            </a:pPr>
            <a:r>
              <a:rPr lang="en-US" sz="1466" dirty="0">
                <a:solidFill>
                  <a:srgbClr val="3B1400"/>
                </a:solidFill>
                <a:latin typeface="Arial" pitchFamily="34" charset="0"/>
                <a:ea typeface="Arial" pitchFamily="34" charset="-122"/>
                <a:cs typeface="Arial" pitchFamily="34" charset="-120"/>
              </a:rPr>
              <a:t>Самка откладывает икру, а самец выливает молоки рядом с ней. У большинства видов оплодотворение происходит наружу, прямо в воде.
</a:t>
            </a:r>
            <a:endParaRPr lang="en-US" sz="1466" dirty="0"/>
          </a:p>
        </p:txBody>
      </p:sp>
      <p:sp>
        <p:nvSpPr>
          <p:cNvPr id="12" name="Text 4"/>
          <p:cNvSpPr txBox="1"/>
          <p:nvPr/>
        </p:nvSpPr>
        <p:spPr>
          <a:xfrm>
            <a:off x="4479900" y="2503900"/>
            <a:ext cx="1703400" cy="2211600"/>
          </a:xfrm>
          <a:prstGeom prst="rect">
            <a:avLst/>
          </a:prstGeom>
          <a:noFill/>
          <a:ln/>
        </p:spPr>
        <p:txBody>
          <a:bodyPr wrap="square" lIns="0" tIns="0" rIns="0" bIns="0" rtlCol="0" anchor="t"/>
          <a:lstStyle/>
          <a:p>
            <a:pPr algn="l" indent="0" marL="0">
              <a:lnSpc>
                <a:spcPct val="100000"/>
              </a:lnSpc>
              <a:buNone/>
            </a:pPr>
            <a:r>
              <a:rPr lang="en-US" sz="1522" b="1" dirty="0">
                <a:solidFill>
                  <a:srgbClr val="3B1400"/>
                </a:solidFill>
                <a:latin typeface="Arial" pitchFamily="34" charset="0"/>
                <a:ea typeface="Arial" pitchFamily="34" charset="-122"/>
                <a:cs typeface="Arial" pitchFamily="34" charset="-120"/>
              </a:rPr>
              <a:t>Развитие икры
</a:t>
            </a:r>
            <a:pPr algn="l" indent="0" marL="0">
              <a:lnSpc>
                <a:spcPct val="100000"/>
              </a:lnSpc>
              <a:buNone/>
            </a:pPr>
            <a:r>
              <a:rPr lang="en-US" sz="666" b="1" dirty="0">
                <a:solidFill>
                  <a:srgbClr val="3B1400"/>
                </a:solidFill>
                <a:latin typeface="Arial" pitchFamily="34" charset="0"/>
                <a:ea typeface="Arial" pitchFamily="34" charset="-122"/>
                <a:cs typeface="Arial" pitchFamily="34" charset="-120"/>
              </a:rPr>
              <a:t>
</a:t>
            </a:r>
            <a:pPr algn="l" indent="0" marL="0">
              <a:lnSpc>
                <a:spcPct val="100000"/>
              </a:lnSpc>
              <a:buNone/>
            </a:pPr>
            <a:r>
              <a:rPr lang="en-US" sz="1522" dirty="0">
                <a:solidFill>
                  <a:srgbClr val="3B1400"/>
                </a:solidFill>
                <a:latin typeface="Arial" pitchFamily="34" charset="0"/>
                <a:ea typeface="Arial" pitchFamily="34" charset="-122"/>
                <a:cs typeface="Arial" pitchFamily="34" charset="-120"/>
              </a:rPr>
              <a:t>Оплодотворённая икра развивается в водной среде. Из неё выходят личинки, которые некоторое время питаются запасами желтка и постепенно растут.
</a:t>
            </a:r>
            <a:endParaRPr lang="en-US" sz="1522" dirty="0"/>
          </a:p>
        </p:txBody>
      </p:sp>
      <p:sp>
        <p:nvSpPr>
          <p:cNvPr id="13" name="Text 5"/>
          <p:cNvSpPr txBox="1"/>
          <p:nvPr/>
        </p:nvSpPr>
        <p:spPr>
          <a:xfrm>
            <a:off x="6506600" y="2503900"/>
            <a:ext cx="1703400" cy="2211600"/>
          </a:xfrm>
          <a:prstGeom prst="rect">
            <a:avLst/>
          </a:prstGeom>
          <a:noFill/>
          <a:ln/>
        </p:spPr>
        <p:txBody>
          <a:bodyPr wrap="square" lIns="0" tIns="0" rIns="0" bIns="0" rtlCol="0" anchor="t"/>
          <a:lstStyle/>
          <a:p>
            <a:pPr algn="l" indent="0" marL="0">
              <a:lnSpc>
                <a:spcPct val="100000"/>
              </a:lnSpc>
              <a:buNone/>
            </a:pPr>
            <a:r>
              <a:rPr lang="en-US" sz="1400" b="1" dirty="0">
                <a:solidFill>
                  <a:srgbClr val="3B1400"/>
                </a:solidFill>
                <a:latin typeface="Arial" pitchFamily="34" charset="0"/>
                <a:ea typeface="Arial" pitchFamily="34" charset="-122"/>
                <a:cs typeface="Arial" pitchFamily="34" charset="-120"/>
              </a:rPr>
              <a:t>Забота о потомстве
</a:t>
            </a:r>
            <a:pPr algn="l" indent="0" marL="0">
              <a:lnSpc>
                <a:spcPct val="100000"/>
              </a:lnSpc>
              <a:buNone/>
            </a:pPr>
            <a:r>
              <a:rPr lang="en-US" sz="613" b="1" dirty="0">
                <a:solidFill>
                  <a:srgbClr val="3B14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3B1400"/>
                </a:solidFill>
                <a:latin typeface="Arial" pitchFamily="34" charset="0"/>
                <a:ea typeface="Arial" pitchFamily="34" charset="-122"/>
                <a:cs typeface="Arial" pitchFamily="34" charset="-120"/>
              </a:rPr>
              <a:t>У некоторых рыб взрослые особи охраняют икру или мальков, но это встречается не у всех. Живорождение характерно лишь для отдельных видов.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290883" y="1230400"/>
            <a:ext cx="4556883" cy="1548000"/>
          </a:xfrm>
          <a:prstGeom prst="rect">
            <a:avLst/>
          </a:prstGeom>
        </p:spPr>
      </p:pic>
      <p:sp>
        <p:nvSpPr>
          <p:cNvPr id="4"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Костные и хрящевые рыбы: основные различия
</a:t>
            </a:r>
            <a:endParaRPr lang="en-US" sz="2400" dirty="0"/>
          </a:p>
        </p:txBody>
      </p:sp>
      <p:sp>
        <p:nvSpPr>
          <p:cNvPr id="5" name="Text 1"/>
          <p:cNvSpPr txBox="1"/>
          <p:nvPr/>
        </p:nvSpPr>
        <p:spPr>
          <a:xfrm>
            <a:off x="4663625" y="2931000"/>
            <a:ext cx="4048200" cy="1567500"/>
          </a:xfrm>
          <a:prstGeom prst="rect">
            <a:avLst/>
          </a:prstGeom>
          <a:noFill/>
          <a:ln/>
        </p:spPr>
        <p:txBody>
          <a:bodyPr wrap="square" lIns="0" tIns="0" rIns="0" bIns="0" rtlCol="0" anchor="t"/>
          <a:lstStyle/>
          <a:p>
            <a:pPr algn="l" indent="0" marL="0">
              <a:lnSpc>
                <a:spcPct val="100000"/>
              </a:lnSpc>
              <a:buNone/>
            </a:pPr>
            <a:r>
              <a:rPr lang="en-US" sz="1800" dirty="0">
                <a:solidFill>
                  <a:srgbClr val="3B1400"/>
                </a:solidFill>
                <a:latin typeface="Arial" pitchFamily="34" charset="0"/>
                <a:ea typeface="Arial" pitchFamily="34" charset="-122"/>
                <a:cs typeface="Arial" pitchFamily="34" charset="-120"/>
              </a:rPr>
              <a:t>Обе группы приспособлены к жизни в воде и дышат жабрами, но различия в скелете, жабрах и плавательном пузыре связаны с образом жизни и способом плавания.
</a:t>
            </a:r>
            <a:endParaRPr lang="en-US" sz="1800" dirty="0"/>
          </a:p>
        </p:txBody>
      </p:sp>
      <p:sp>
        <p:nvSpPr>
          <p:cNvPr id="6" name="Text 2"/>
          <p:cNvSpPr txBox="1"/>
          <p:nvPr/>
        </p:nvSpPr>
        <p:spPr>
          <a:xfrm>
            <a:off x="426625" y="4586200"/>
            <a:ext cx="8285400" cy="409800"/>
          </a:xfrm>
          <a:prstGeom prst="rect">
            <a:avLst/>
          </a:prstGeom>
          <a:noFill/>
          <a:ln/>
        </p:spPr>
        <p:txBody>
          <a:bodyPr wrap="square" lIns="0" tIns="0" rIns="0" bIns="0" rtlCol="0" anchor="ctr"/>
          <a:lstStyle/>
          <a:p>
            <a:pPr algn="l" indent="0" marL="0">
              <a:lnSpc>
                <a:spcPct val="100000"/>
              </a:lnSpc>
              <a:buNone/>
            </a:pPr>
            <a:r>
              <a:rPr lang="en-US" sz="1600" dirty="0">
                <a:solidFill>
                  <a:srgbClr val="3B1400"/>
                </a:solidFill>
                <a:latin typeface="Arial" pitchFamily="34" charset="0"/>
                <a:ea typeface="Arial" pitchFamily="34" charset="-122"/>
                <a:cs typeface="Arial" pitchFamily="34" charset="-120"/>
              </a:rPr>
              <a:t>Учебный материал по теме «Внутреннее строение рыб»
</a:t>
            </a:r>
            <a:endParaRPr lang="en-US" sz="1600" dirty="0"/>
          </a:p>
        </p:txBody>
      </p:sp>
      <p:sp>
        <p:nvSpPr>
          <p:cNvPr id="7" name="Text 3"/>
          <p:cNvSpPr txBox="1"/>
          <p:nvPr/>
        </p:nvSpPr>
        <p:spPr>
          <a:xfrm>
            <a:off x="426500" y="2931000"/>
            <a:ext cx="4048200" cy="1567500"/>
          </a:xfrm>
          <a:prstGeom prst="rect">
            <a:avLst/>
          </a:prstGeom>
          <a:noFill/>
          <a:ln/>
        </p:spPr>
        <p:txBody>
          <a:bodyPr wrap="square" lIns="0" tIns="0" rIns="0" bIns="0" rtlCol="0" anchor="t"/>
          <a:lstStyle/>
          <a:p>
            <a:pPr algn="l" indent="0" marL="0">
              <a:lnSpc>
                <a:spcPct val="100000"/>
              </a:lnSpc>
              <a:buNone/>
            </a:pPr>
            <a:r>
              <a:rPr lang="en-US" sz="1800" dirty="0">
                <a:solidFill>
                  <a:srgbClr val="3B1400"/>
                </a:solidFill>
                <a:latin typeface="Arial" pitchFamily="34" charset="0"/>
                <a:ea typeface="Arial" pitchFamily="34" charset="-122"/>
                <a:cs typeface="Arial" pitchFamily="34" charset="-120"/>
              </a:rPr>
              <a:t>Таблица показывает главные признаки двух групп рыб и помогает увидеть как общие черты, так и важные отличия в строении.
</a:t>
            </a:r>
            <a:endParaRPr lang="en-US" sz="1800" dirty="0"/>
          </a:p>
        </p:txBody>
      </p:sp>
      <p:sp>
        <p:nvSpPr>
          <p:cNvPr id="8" name="Text 4"/>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15</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824096" y="1227225"/>
            <a:ext cx="1886309" cy="3285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Приспособления рыб к разным условиям жизни
</a:t>
            </a:r>
            <a:endParaRPr lang="en-US" sz="2400" dirty="0"/>
          </a:p>
        </p:txBody>
      </p:sp>
      <p:sp>
        <p:nvSpPr>
          <p:cNvPr id="9" name="Text 1"/>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16</a:t>
            </a:r>
            <a:endParaRPr lang="en-US" sz="1400" dirty="0"/>
          </a:p>
        </p:txBody>
      </p:sp>
      <p:sp>
        <p:nvSpPr>
          <p:cNvPr id="10" name="Text 2"/>
          <p:cNvSpPr txBox="1"/>
          <p:nvPr/>
        </p:nvSpPr>
        <p:spPr>
          <a:xfrm>
            <a:off x="625652" y="1308549"/>
            <a:ext cx="2516700" cy="1432852"/>
          </a:xfrm>
          <a:prstGeom prst="rect">
            <a:avLst/>
          </a:prstGeom>
          <a:noFill/>
          <a:ln/>
        </p:spPr>
        <p:txBody>
          <a:bodyPr wrap="square" lIns="0" tIns="0" rIns="0" bIns="0" rtlCol="0" anchor="ctr"/>
          <a:lstStyle/>
          <a:p>
            <a:pPr algn="l" indent="0" marL="0">
              <a:lnSpc>
                <a:spcPct val="100000"/>
              </a:lnSpc>
              <a:buNone/>
            </a:pPr>
            <a:r>
              <a:rPr lang="en-US" sz="1421" b="1" dirty="0">
                <a:solidFill>
                  <a:srgbClr val="3B1400"/>
                </a:solidFill>
                <a:latin typeface="Arial" pitchFamily="34" charset="0"/>
                <a:ea typeface="Arial" pitchFamily="34" charset="-122"/>
                <a:cs typeface="Arial" pitchFamily="34" charset="-120"/>
              </a:rPr>
              <a:t>Жизнь у дна
</a:t>
            </a:r>
            <a:pPr algn="l" indent="0" marL="0">
              <a:lnSpc>
                <a:spcPct val="100000"/>
              </a:lnSpc>
              <a:buNone/>
            </a:pPr>
            <a:r>
              <a:rPr lang="en-US" sz="1231" dirty="0">
                <a:solidFill>
                  <a:srgbClr val="3B1400"/>
                </a:solidFill>
                <a:latin typeface="Arial" pitchFamily="34" charset="0"/>
                <a:ea typeface="Arial" pitchFamily="34" charset="-122"/>
                <a:cs typeface="Arial" pitchFamily="34" charset="-120"/>
              </a:rPr>
              <a:t>Донные рыбы часто имеют уплощённое тело, которое удобнее для передвижения по дну и среди укрытий. Их органы чувств нередко лучше приспособлены к слабому освещению и тесному пространству.
</a:t>
            </a:r>
            <a:endParaRPr lang="en-US" sz="1421" dirty="0"/>
          </a:p>
        </p:txBody>
      </p:sp>
      <p:sp>
        <p:nvSpPr>
          <p:cNvPr id="11" name="Text 3"/>
          <p:cNvSpPr txBox="1"/>
          <p:nvPr/>
        </p:nvSpPr>
        <p:spPr>
          <a:xfrm>
            <a:off x="3818661" y="1308549"/>
            <a:ext cx="2516700" cy="1432852"/>
          </a:xfrm>
          <a:prstGeom prst="rect">
            <a:avLst/>
          </a:prstGeom>
          <a:noFill/>
          <a:ln/>
        </p:spPr>
        <p:txBody>
          <a:bodyPr wrap="square" lIns="0" tIns="0" rIns="0" bIns="0" rtlCol="0" anchor="ctr"/>
          <a:lstStyle/>
          <a:p>
            <a:pPr algn="l" indent="0" marL="0">
              <a:lnSpc>
                <a:spcPct val="100000"/>
              </a:lnSpc>
              <a:buNone/>
            </a:pPr>
            <a:r>
              <a:rPr lang="en-US" sz="1500" b="1" dirty="0">
                <a:solidFill>
                  <a:srgbClr val="3B1400"/>
                </a:solidFill>
                <a:latin typeface="Arial" pitchFamily="34" charset="0"/>
                <a:ea typeface="Arial" pitchFamily="34" charset="-122"/>
                <a:cs typeface="Arial" pitchFamily="34" charset="-120"/>
              </a:rPr>
              <a:t>Быстрые хищники
</a:t>
            </a:r>
            <a:pPr algn="l" indent="0" marL="0">
              <a:lnSpc>
                <a:spcPct val="100000"/>
              </a:lnSpc>
              <a:buNone/>
            </a:pPr>
            <a:r>
              <a:rPr lang="en-US" sz="1300" dirty="0">
                <a:solidFill>
                  <a:srgbClr val="3B1400"/>
                </a:solidFill>
                <a:latin typeface="Arial" pitchFamily="34" charset="0"/>
                <a:ea typeface="Arial" pitchFamily="34" charset="-122"/>
                <a:cs typeface="Arial" pitchFamily="34" charset="-120"/>
              </a:rPr>
              <a:t>У рыб, которые активно охотятся, особенно развиты мышцы и хвостовой отдел. Такое строение позволяет резко ускоряться, догонять добычу и совершать стремительные рывки.
</a:t>
            </a:r>
            <a:endParaRPr lang="en-US" sz="1500" dirty="0"/>
          </a:p>
        </p:txBody>
      </p:sp>
      <p:sp>
        <p:nvSpPr>
          <p:cNvPr id="12" name="Text 4"/>
          <p:cNvSpPr txBox="1"/>
          <p:nvPr/>
        </p:nvSpPr>
        <p:spPr>
          <a:xfrm>
            <a:off x="625652" y="2997865"/>
            <a:ext cx="2516700" cy="1432852"/>
          </a:xfrm>
          <a:prstGeom prst="rect">
            <a:avLst/>
          </a:prstGeom>
          <a:noFill/>
          <a:ln/>
        </p:spPr>
        <p:txBody>
          <a:bodyPr wrap="square" lIns="0" tIns="0" rIns="0" bIns="0" rtlCol="0" anchor="ctr"/>
          <a:lstStyle/>
          <a:p>
            <a:pPr algn="l" indent="0" marL="0">
              <a:lnSpc>
                <a:spcPct val="100000"/>
              </a:lnSpc>
              <a:buNone/>
            </a:pPr>
            <a:r>
              <a:rPr lang="en-US" sz="1500" b="1" dirty="0">
                <a:solidFill>
                  <a:srgbClr val="3B1400"/>
                </a:solidFill>
                <a:latin typeface="Arial" pitchFamily="34" charset="0"/>
                <a:ea typeface="Arial" pitchFamily="34" charset="-122"/>
                <a:cs typeface="Arial" pitchFamily="34" charset="-120"/>
              </a:rPr>
              <a:t>Глубоководные виды
</a:t>
            </a:r>
            <a:pPr algn="l" indent="0" marL="0">
              <a:lnSpc>
                <a:spcPct val="100000"/>
              </a:lnSpc>
              <a:buNone/>
            </a:pPr>
            <a:r>
              <a:rPr lang="en-US" sz="1300" dirty="0">
                <a:solidFill>
                  <a:srgbClr val="3B1400"/>
                </a:solidFill>
                <a:latin typeface="Arial" pitchFamily="34" charset="0"/>
                <a:ea typeface="Arial" pitchFamily="34" charset="-122"/>
                <a:cs typeface="Arial" pitchFamily="34" charset="-120"/>
              </a:rPr>
              <a:t>В глубинах света мало, поэтому у многих глубоководных рыб крупные глаза и более чувствительные рецепторы. Это помогает замечать объекты и ориентироваться в почти тёмной воде.
</a:t>
            </a:r>
            <a:endParaRPr lang="en-US" sz="1500" dirty="0"/>
          </a:p>
        </p:txBody>
      </p:sp>
      <p:sp>
        <p:nvSpPr>
          <p:cNvPr id="13" name="Text 5"/>
          <p:cNvSpPr txBox="1"/>
          <p:nvPr/>
        </p:nvSpPr>
        <p:spPr>
          <a:xfrm>
            <a:off x="3818661" y="2997865"/>
            <a:ext cx="2516700" cy="1432852"/>
          </a:xfrm>
          <a:prstGeom prst="rect">
            <a:avLst/>
          </a:prstGeom>
          <a:noFill/>
          <a:ln/>
        </p:spPr>
        <p:txBody>
          <a:bodyPr wrap="square" lIns="0" tIns="0" rIns="0" bIns="0" rtlCol="0" anchor="ctr"/>
          <a:lstStyle/>
          <a:p>
            <a:pPr algn="l" indent="0" marL="0">
              <a:lnSpc>
                <a:spcPct val="100000"/>
              </a:lnSpc>
              <a:buNone/>
            </a:pPr>
            <a:r>
              <a:rPr lang="en-US" sz="1500" b="1" dirty="0">
                <a:solidFill>
                  <a:srgbClr val="3B1400"/>
                </a:solidFill>
                <a:latin typeface="Arial" pitchFamily="34" charset="0"/>
                <a:ea typeface="Arial" pitchFamily="34" charset="-122"/>
                <a:cs typeface="Arial" pitchFamily="34" charset="-120"/>
              </a:rPr>
              <a:t>Влияние среды
</a:t>
            </a:r>
            <a:pPr algn="l" indent="0" marL="0">
              <a:lnSpc>
                <a:spcPct val="100000"/>
              </a:lnSpc>
              <a:buNone/>
            </a:pPr>
            <a:r>
              <a:rPr lang="en-US" sz="1300" dirty="0">
                <a:solidFill>
                  <a:srgbClr val="3B1400"/>
                </a:solidFill>
                <a:latin typeface="Arial" pitchFamily="34" charset="0"/>
                <a:ea typeface="Arial" pitchFamily="34" charset="-122"/>
                <a:cs typeface="Arial" pitchFamily="34" charset="-120"/>
              </a:rPr>
              <a:t>Температура, течение, глубина и количество пищи заметно меняют строение рыбы. Поэтому один и тот же тип органов может быть развит по-разному у разных видов.
</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3430" y="1547250"/>
            <a:ext cx="8277541" cy="3168300"/>
          </a:xfrm>
          <a:prstGeom prst="rect">
            <a:avLst/>
          </a:prstGeom>
        </p:spPr>
      </p:pic>
      <p:sp>
        <p:nvSpPr>
          <p:cNvPr id="5"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Связь строения рыбы и её образа жизни
</a:t>
            </a:r>
            <a:endParaRPr lang="en-US" sz="2400" dirty="0"/>
          </a:p>
        </p:txBody>
      </p:sp>
      <p:sp>
        <p:nvSpPr>
          <p:cNvPr id="6" name="Text 1"/>
          <p:cNvSpPr txBox="1"/>
          <p:nvPr/>
        </p:nvSpPr>
        <p:spPr>
          <a:xfrm>
            <a:off x="426500" y="1172125"/>
            <a:ext cx="8285400" cy="300000"/>
          </a:xfrm>
          <a:prstGeom prst="rect">
            <a:avLst/>
          </a:prstGeom>
          <a:noFill/>
          <a:ln/>
        </p:spPr>
        <p:txBody>
          <a:bodyPr wrap="square" lIns="0" tIns="0" rIns="0" bIns="0" rtlCol="0" anchor="t"/>
          <a:lstStyle/>
          <a:p>
            <a:pPr algn="l" indent="0" marL="0">
              <a:lnSpc>
                <a:spcPct val="100000"/>
              </a:lnSpc>
              <a:buNone/>
            </a:pPr>
            <a:r>
              <a:rPr lang="en-US" sz="1522" dirty="0">
                <a:solidFill>
                  <a:srgbClr val="3B1400"/>
                </a:solidFill>
                <a:latin typeface="Arial" pitchFamily="34" charset="0"/>
                <a:ea typeface="Arial" pitchFamily="34" charset="-122"/>
                <a:cs typeface="Arial" pitchFamily="34" charset="-120"/>
              </a:rPr>
              <a:t>Цепочка показывает, как особенности среды влияют на строение органов и поведение рыб.
</a:t>
            </a:r>
            <a:endParaRPr lang="en-US" sz="1522" dirty="0"/>
          </a:p>
        </p:txBody>
      </p:sp>
      <p:sp>
        <p:nvSpPr>
          <p:cNvPr id="7" name="Text 2"/>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17</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36925" y="1398013"/>
            <a:ext cx="891000" cy="712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421187" y="1317463"/>
            <a:ext cx="874200" cy="8742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097399" y="1398013"/>
            <a:ext cx="891000" cy="7128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917337" y="1317313"/>
            <a:ext cx="655650" cy="8742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510350" y="1317313"/>
            <a:ext cx="874200" cy="874200"/>
          </a:xfrm>
          <a:prstGeom prst="rect">
            <a:avLst/>
          </a:prstGeom>
        </p:spPr>
      </p:pic>
      <p:sp>
        <p:nvSpPr>
          <p:cNvPr id="13"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Как внутренние органы работают вместе
</a:t>
            </a:r>
            <a:endParaRPr lang="en-US" sz="2400" dirty="0"/>
          </a:p>
        </p:txBody>
      </p:sp>
      <p:sp>
        <p:nvSpPr>
          <p:cNvPr id="14" name="Text 1"/>
          <p:cNvSpPr txBox="1"/>
          <p:nvPr/>
        </p:nvSpPr>
        <p:spPr>
          <a:xfrm>
            <a:off x="495125" y="2476300"/>
            <a:ext cx="1374600" cy="2174400"/>
          </a:xfrm>
          <a:prstGeom prst="rect">
            <a:avLst/>
          </a:prstGeom>
          <a:noFill/>
          <a:ln/>
        </p:spPr>
        <p:txBody>
          <a:bodyPr wrap="square" lIns="0" tIns="0" rIns="0" bIns="0" rtlCol="0" anchor="t"/>
          <a:lstStyle/>
          <a:p>
            <a:pPr algn="ctr" indent="0" marL="0">
              <a:lnSpc>
                <a:spcPct val="100000"/>
              </a:lnSpc>
              <a:buNone/>
            </a:pPr>
            <a:r>
              <a:rPr lang="en-US" sz="1222" b="1" dirty="0">
                <a:solidFill>
                  <a:srgbClr val="3B1400"/>
                </a:solidFill>
                <a:latin typeface="Arial" pitchFamily="34" charset="0"/>
                <a:ea typeface="Arial" pitchFamily="34" charset="-122"/>
                <a:cs typeface="Arial" pitchFamily="34" charset="-120"/>
              </a:rPr>
              <a:t>Жабры и дыхание
</a:t>
            </a:r>
            <a:pPr algn="ctr" indent="0" marL="0">
              <a:lnSpc>
                <a:spcPct val="100000"/>
              </a:lnSpc>
              <a:buNone/>
            </a:pPr>
            <a:r>
              <a:rPr lang="en-US" sz="1222" dirty="0">
                <a:solidFill>
                  <a:srgbClr val="3B1400"/>
                </a:solidFill>
                <a:latin typeface="Arial" pitchFamily="34" charset="0"/>
                <a:ea typeface="Arial" pitchFamily="34" charset="-122"/>
                <a:cs typeface="Arial" pitchFamily="34" charset="-120"/>
              </a:rPr>
              <a:t>Жабры постоянно обменивают кислород и углекислый газ между водой и кровью. Это обеспечивает организм газом, без которого невозможна работа мышц и мозга.
</a:t>
            </a:r>
            <a:endParaRPr lang="en-US" sz="1222" dirty="0"/>
          </a:p>
        </p:txBody>
      </p:sp>
      <p:sp>
        <p:nvSpPr>
          <p:cNvPr id="15" name="Text 2"/>
          <p:cNvSpPr txBox="1"/>
          <p:nvPr/>
        </p:nvSpPr>
        <p:spPr>
          <a:xfrm>
            <a:off x="2175438" y="2476300"/>
            <a:ext cx="1374600" cy="2174400"/>
          </a:xfrm>
          <a:prstGeom prst="rect">
            <a:avLst/>
          </a:prstGeom>
          <a:noFill/>
          <a:ln/>
        </p:spPr>
        <p:txBody>
          <a:bodyPr wrap="square" lIns="0" tIns="0" rIns="0" bIns="0" rtlCol="0" anchor="t"/>
          <a:lstStyle/>
          <a:p>
            <a:pPr algn="ctr" indent="0" marL="0">
              <a:lnSpc>
                <a:spcPct val="100000"/>
              </a:lnSpc>
              <a:buNone/>
            </a:pPr>
            <a:r>
              <a:rPr lang="en-US" sz="1317" b="1" dirty="0">
                <a:solidFill>
                  <a:srgbClr val="3B1400"/>
                </a:solidFill>
                <a:latin typeface="Arial" pitchFamily="34" charset="0"/>
                <a:ea typeface="Arial" pitchFamily="34" charset="-122"/>
                <a:cs typeface="Arial" pitchFamily="34" charset="-120"/>
              </a:rPr>
              <a:t>Сердце и кровоток
</a:t>
            </a:r>
            <a:pPr algn="ctr" indent="0" marL="0">
              <a:lnSpc>
                <a:spcPct val="100000"/>
              </a:lnSpc>
              <a:buNone/>
            </a:pPr>
            <a:r>
              <a:rPr lang="en-US" sz="1317" dirty="0">
                <a:solidFill>
                  <a:srgbClr val="3B1400"/>
                </a:solidFill>
                <a:latin typeface="Arial" pitchFamily="34" charset="0"/>
                <a:ea typeface="Arial" pitchFamily="34" charset="-122"/>
                <a:cs typeface="Arial" pitchFamily="34" charset="-120"/>
              </a:rPr>
              <a:t>Сердце перекачивает кровь к жабрам и ко всем органам. Благодаря этому вещества быстро доставляются туда, где они нужны для роста, движения и восстановления.
</a:t>
            </a:r>
            <a:endParaRPr lang="en-US" sz="1317" dirty="0"/>
          </a:p>
        </p:txBody>
      </p:sp>
      <p:sp>
        <p:nvSpPr>
          <p:cNvPr id="16" name="Text 3"/>
          <p:cNvSpPr txBox="1"/>
          <p:nvPr/>
        </p:nvSpPr>
        <p:spPr>
          <a:xfrm>
            <a:off x="3855352" y="2476300"/>
            <a:ext cx="1374600" cy="2174400"/>
          </a:xfrm>
          <a:prstGeom prst="rect">
            <a:avLst/>
          </a:prstGeom>
          <a:noFill/>
          <a:ln/>
        </p:spPr>
        <p:txBody>
          <a:bodyPr wrap="square" lIns="0" tIns="0" rIns="0" bIns="0" rtlCol="0" anchor="t"/>
          <a:lstStyle/>
          <a:p>
            <a:pPr algn="ctr" indent="0" marL="0">
              <a:lnSpc>
                <a:spcPct val="100000"/>
              </a:lnSpc>
              <a:buNone/>
            </a:pPr>
            <a:r>
              <a:rPr lang="en-US" sz="1158" b="1" dirty="0">
                <a:solidFill>
                  <a:srgbClr val="3B1400"/>
                </a:solidFill>
                <a:latin typeface="Arial" pitchFamily="34" charset="0"/>
                <a:ea typeface="Arial" pitchFamily="34" charset="-122"/>
                <a:cs typeface="Arial" pitchFamily="34" charset="-120"/>
              </a:rPr>
              <a:t>Мышцы и движение
</a:t>
            </a:r>
            <a:pPr algn="ctr" indent="0" marL="0">
              <a:lnSpc>
                <a:spcPct val="100000"/>
              </a:lnSpc>
              <a:buNone/>
            </a:pPr>
            <a:r>
              <a:rPr lang="en-US" sz="1158" dirty="0">
                <a:solidFill>
                  <a:srgbClr val="3B1400"/>
                </a:solidFill>
                <a:latin typeface="Arial" pitchFamily="34" charset="0"/>
                <a:ea typeface="Arial" pitchFamily="34" charset="-122"/>
                <a:cs typeface="Arial" pitchFamily="34" charset="-120"/>
              </a:rPr>
              <a:t>Сегментированные мышцы по бокам тела сокращаются согласованно и создают волнообразные движения. Так рыба плывёт вперёд, удерживает равновесие и меняет направление.
</a:t>
            </a:r>
            <a:endParaRPr lang="en-US" sz="1158" dirty="0"/>
          </a:p>
        </p:txBody>
      </p:sp>
      <p:sp>
        <p:nvSpPr>
          <p:cNvPr id="17" name="Text 4"/>
          <p:cNvSpPr txBox="1"/>
          <p:nvPr/>
        </p:nvSpPr>
        <p:spPr>
          <a:xfrm>
            <a:off x="5557952" y="2476300"/>
            <a:ext cx="1374600" cy="2174400"/>
          </a:xfrm>
          <a:prstGeom prst="rect">
            <a:avLst/>
          </a:prstGeom>
          <a:noFill/>
          <a:ln/>
        </p:spPr>
        <p:txBody>
          <a:bodyPr wrap="square" lIns="0" tIns="0" rIns="0" bIns="0" rtlCol="0" anchor="t"/>
          <a:lstStyle/>
          <a:p>
            <a:pPr algn="ctr" indent="0" marL="0">
              <a:lnSpc>
                <a:spcPct val="100000"/>
              </a:lnSpc>
              <a:buNone/>
            </a:pPr>
            <a:r>
              <a:rPr lang="en-US" sz="1276" b="1" dirty="0">
                <a:solidFill>
                  <a:srgbClr val="3B1400"/>
                </a:solidFill>
                <a:latin typeface="Arial" pitchFamily="34" charset="0"/>
                <a:ea typeface="Arial" pitchFamily="34" charset="-122"/>
                <a:cs typeface="Arial" pitchFamily="34" charset="-120"/>
              </a:rPr>
              <a:t>Почки и баланс
</a:t>
            </a:r>
            <a:pPr algn="ctr" indent="0" marL="0">
              <a:lnSpc>
                <a:spcPct val="100000"/>
              </a:lnSpc>
              <a:buNone/>
            </a:pPr>
            <a:r>
              <a:rPr lang="en-US" sz="1276" dirty="0">
                <a:solidFill>
                  <a:srgbClr val="3B1400"/>
                </a:solidFill>
                <a:latin typeface="Arial" pitchFamily="34" charset="0"/>
                <a:ea typeface="Arial" pitchFamily="34" charset="-122"/>
                <a:cs typeface="Arial" pitchFamily="34" charset="-120"/>
              </a:rPr>
              <a:t>Почки выводят лишнюю воду и продукты обмена, одновременно регулируя количество солей. Это особенно важно, потому что состав воды вокруг рыбы постоянно меняется.
</a:t>
            </a:r>
            <a:endParaRPr lang="en-US" sz="1276" dirty="0"/>
          </a:p>
        </p:txBody>
      </p:sp>
      <p:sp>
        <p:nvSpPr>
          <p:cNvPr id="18" name="Text 5"/>
          <p:cNvSpPr txBox="1"/>
          <p:nvPr/>
        </p:nvSpPr>
        <p:spPr>
          <a:xfrm>
            <a:off x="7260552" y="2476300"/>
            <a:ext cx="1374600" cy="2174400"/>
          </a:xfrm>
          <a:prstGeom prst="rect">
            <a:avLst/>
          </a:prstGeom>
          <a:noFill/>
          <a:ln/>
        </p:spPr>
        <p:txBody>
          <a:bodyPr wrap="square" lIns="0" tIns="0" rIns="0" bIns="0" rtlCol="0" anchor="t"/>
          <a:lstStyle/>
          <a:p>
            <a:pPr algn="ctr" indent="0" marL="0">
              <a:lnSpc>
                <a:spcPct val="100000"/>
              </a:lnSpc>
              <a:buNone/>
            </a:pPr>
            <a:r>
              <a:rPr lang="en-US" sz="1317" b="1" dirty="0">
                <a:solidFill>
                  <a:srgbClr val="3B1400"/>
                </a:solidFill>
                <a:latin typeface="Arial" pitchFamily="34" charset="0"/>
                <a:ea typeface="Arial" pitchFamily="34" charset="-122"/>
                <a:cs typeface="Arial" pitchFamily="34" charset="-120"/>
              </a:rPr>
              <a:t>Чувства и поведение
</a:t>
            </a:r>
            <a:pPr algn="ctr" indent="0" marL="0">
              <a:lnSpc>
                <a:spcPct val="100000"/>
              </a:lnSpc>
              <a:buNone/>
            </a:pPr>
            <a:r>
              <a:rPr lang="en-US" sz="1317" dirty="0">
                <a:solidFill>
                  <a:srgbClr val="3B1400"/>
                </a:solidFill>
                <a:latin typeface="Arial" pitchFamily="34" charset="0"/>
                <a:ea typeface="Arial" pitchFamily="34" charset="-122"/>
                <a:cs typeface="Arial" pitchFamily="34" charset="-120"/>
              </a:rPr>
              <a:t>Органы чувств помогают заметить пищу, препятствия и врагов. Нервная система объединяет их работу и позволяет рыбе быстро выбирать нужную реакцию.
</a:t>
            </a:r>
            <a:endParaRPr lang="en-US" sz="1317" dirty="0"/>
          </a:p>
        </p:txBody>
      </p:sp>
      <p:sp>
        <p:nvSpPr>
          <p:cNvPr id="19" name="Text 6"/>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18</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57650" y="1207847"/>
            <a:ext cx="3790800" cy="2737005"/>
          </a:xfrm>
          <a:prstGeom prst="rect">
            <a:avLst/>
          </a:prstGeom>
        </p:spPr>
      </p:pic>
      <p:sp>
        <p:nvSpPr>
          <p:cNvPr id="4" name="Text 0"/>
          <p:cNvSpPr txBox="1"/>
          <p:nvPr/>
        </p:nvSpPr>
        <p:spPr>
          <a:xfrm>
            <a:off x="523225" y="545200"/>
            <a:ext cx="8092200" cy="449100"/>
          </a:xfrm>
          <a:prstGeom prst="rect">
            <a:avLst/>
          </a:prstGeom>
          <a:noFill/>
          <a:ln/>
        </p:spPr>
        <p:txBody>
          <a:bodyPr wrap="square" lIns="0" tIns="0" rIns="0" bIns="0" rtlCol="0" anchor="ctr"/>
          <a:lstStyle/>
          <a:p>
            <a:pPr algn="l" indent="0" marL="0">
              <a:lnSpc>
                <a:spcPct val="100000"/>
              </a:lnSpc>
              <a:buNone/>
            </a:pPr>
            <a:r>
              <a:rPr lang="en-US" sz="2400" b="1" dirty="0">
                <a:solidFill>
                  <a:srgbClr val="E9CA98"/>
                </a:solidFill>
                <a:latin typeface="Arial" pitchFamily="34" charset="0"/>
                <a:ea typeface="Arial" pitchFamily="34" charset="-122"/>
                <a:cs typeface="Arial" pitchFamily="34" charset="-120"/>
              </a:rPr>
              <a:t>Главные системы органов рыбы
</a:t>
            </a:r>
            <a:endParaRPr lang="en-US" sz="2400" dirty="0"/>
          </a:p>
        </p:txBody>
      </p:sp>
      <p:sp>
        <p:nvSpPr>
          <p:cNvPr id="5" name="Text 1"/>
          <p:cNvSpPr txBox="1"/>
          <p:nvPr/>
        </p:nvSpPr>
        <p:spPr>
          <a:xfrm>
            <a:off x="1365250" y="2614312"/>
            <a:ext cx="2365500" cy="1313100"/>
          </a:xfrm>
          <a:prstGeom prst="rect">
            <a:avLst/>
          </a:prstGeom>
          <a:noFill/>
          <a:ln/>
        </p:spPr>
        <p:txBody>
          <a:bodyPr wrap="square" lIns="0" tIns="0" rIns="0" bIns="0" rtlCol="0" anchor="ctr"/>
          <a:lstStyle/>
          <a:p>
            <a:pPr algn="l" indent="0" marL="0">
              <a:lnSpc>
                <a:spcPct val="100000"/>
              </a:lnSpc>
              <a:buNone/>
            </a:pPr>
            <a:r>
              <a:rPr lang="en-US" sz="1292" dirty="0">
                <a:solidFill>
                  <a:srgbClr val="3B1400"/>
                </a:solidFill>
                <a:latin typeface="Arial" pitchFamily="34" charset="0"/>
                <a:ea typeface="Arial" pitchFamily="34" charset="-122"/>
                <a:cs typeface="Arial" pitchFamily="34" charset="-120"/>
              </a:rPr>
              <a:t>Наибольший вклад связаны с получением кислорода, питательных веществ и их переносом по телу. Остальные системы поддерживают точную регуляцию и продолжение вида.
</a:t>
            </a:r>
            <a:endParaRPr lang="en-US" sz="1292" dirty="0"/>
          </a:p>
        </p:txBody>
      </p:sp>
      <p:sp>
        <p:nvSpPr>
          <p:cNvPr id="6" name="Text 2"/>
          <p:cNvSpPr txBox="1"/>
          <p:nvPr/>
        </p:nvSpPr>
        <p:spPr>
          <a:xfrm>
            <a:off x="1365250" y="4004835"/>
            <a:ext cx="6283200" cy="313200"/>
          </a:xfrm>
          <a:prstGeom prst="rect">
            <a:avLst/>
          </a:prstGeom>
          <a:noFill/>
          <a:ln/>
        </p:spPr>
        <p:txBody>
          <a:bodyPr wrap="square" lIns="0" tIns="0" rIns="0" bIns="0" rtlCol="0" anchor="ctr"/>
          <a:lstStyle/>
          <a:p>
            <a:pPr algn="l" indent="0" marL="0">
              <a:lnSpc>
                <a:spcPct val="100000"/>
              </a:lnSpc>
              <a:buNone/>
            </a:pPr>
            <a:r>
              <a:rPr lang="en-US" sz="1291" dirty="0">
                <a:solidFill>
                  <a:srgbClr val="3B1400"/>
                </a:solidFill>
                <a:latin typeface="Arial" pitchFamily="34" charset="0"/>
                <a:ea typeface="Arial" pitchFamily="34" charset="-122"/>
                <a:cs typeface="Arial" pitchFamily="34" charset="-120"/>
              </a:rPr>
              <a:t>Схематическая оценка по учебному материалу темы «Внутреннее строение рыб»
</a:t>
            </a:r>
            <a:endParaRPr lang="en-US" sz="1291" dirty="0"/>
          </a:p>
        </p:txBody>
      </p:sp>
      <p:sp>
        <p:nvSpPr>
          <p:cNvPr id="7" name="Text 3"/>
          <p:cNvSpPr txBox="1"/>
          <p:nvPr/>
        </p:nvSpPr>
        <p:spPr>
          <a:xfrm>
            <a:off x="1365250" y="1230375"/>
            <a:ext cx="2365500" cy="1313100"/>
          </a:xfrm>
          <a:prstGeom prst="rect">
            <a:avLst/>
          </a:prstGeom>
          <a:noFill/>
          <a:ln/>
        </p:spPr>
        <p:txBody>
          <a:bodyPr wrap="square" lIns="0" tIns="0" rIns="0" bIns="0" rtlCol="0" anchor="ctr"/>
          <a:lstStyle/>
          <a:p>
            <a:pPr algn="l" indent="0" marL="0">
              <a:lnSpc>
                <a:spcPct val="100000"/>
              </a:lnSpc>
              <a:buNone/>
            </a:pPr>
            <a:r>
              <a:rPr lang="en-US" sz="1350" dirty="0">
                <a:solidFill>
                  <a:srgbClr val="3B1400"/>
                </a:solidFill>
                <a:latin typeface="Arial" pitchFamily="34" charset="0"/>
                <a:ea typeface="Arial" pitchFamily="34" charset="-122"/>
                <a:cs typeface="Arial" pitchFamily="34" charset="-120"/>
              </a:rPr>
              <a:t>Каждая система имеет свою задачу, но в реальном организме они работают одновременно. Без согласованности между ними рыба не смогла бы плавать, питаться и размножаться.
</a:t>
            </a:r>
            <a:endParaRPr lang="en-US" sz="1350" dirty="0"/>
          </a:p>
        </p:txBody>
      </p:sp>
      <p:sp>
        <p:nvSpPr>
          <p:cNvPr id="8" name="Text 4"/>
          <p:cNvSpPr txBox="1"/>
          <p:nvPr/>
        </p:nvSpPr>
        <p:spPr>
          <a:xfrm>
            <a:off x="8748200" y="4715500"/>
            <a:ext cx="304500" cy="371100"/>
          </a:xfrm>
          <a:prstGeom prst="rect">
            <a:avLst/>
          </a:prstGeom>
          <a:noFill/>
          <a:ln/>
        </p:spPr>
        <p:txBody>
          <a:bodyPr wrap="square" lIns="0" tIns="0" rIns="0" bIns="0" rtlCol="0" anchor="ctr"/>
          <a:lstStyle/>
          <a:p>
            <a:pPr algn="ctr" indent="0" marL="0">
              <a:lnSpc>
                <a:spcPct val="79688"/>
              </a:lnSpc>
              <a:buNone/>
            </a:pPr>
            <a:r>
              <a:rPr lang="en-US" sz="1400" dirty="0">
                <a:solidFill>
                  <a:srgbClr val="3B1400"/>
                </a:solidFill>
                <a:latin typeface="Arial" pitchFamily="34" charset="0"/>
                <a:ea typeface="Arial" pitchFamily="34" charset="-122"/>
                <a:cs typeface="Arial" pitchFamily="34" charset="-120"/>
              </a:rPr>
              <a:t>19</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261650" y="1099658"/>
            <a:ext cx="6629700" cy="2840700"/>
          </a:xfrm>
          <a:prstGeom prst="rect">
            <a:avLst/>
          </a:prstGeom>
          <a:noFill/>
          <a:ln/>
        </p:spPr>
        <p:txBody>
          <a:bodyPr wrap="square" lIns="0" tIns="0" rIns="0" bIns="0" rtlCol="0" anchor="ctr"/>
          <a:lstStyle/>
          <a:p>
            <a:pPr algn="ctr" indent="0" marL="0">
              <a:lnSpc>
                <a:spcPct val="100000"/>
              </a:lnSpc>
              <a:buNone/>
            </a:pPr>
            <a:r>
              <a:rPr lang="en-US" sz="4600" b="1" dirty="0">
                <a:solidFill>
                  <a:srgbClr val="3B1400"/>
                </a:solidFill>
                <a:latin typeface="Arial" pitchFamily="34" charset="0"/>
                <a:ea typeface="Arial" pitchFamily="34" charset="-122"/>
                <a:cs typeface="Arial" pitchFamily="34" charset="-120"/>
              </a:rPr>
              <a:t>Рыба — мастер жизни в воде
</a:t>
            </a:r>
            <a:pPr algn="ctr" indent="0" marL="0">
              <a:lnSpc>
                <a:spcPct val="100000"/>
              </a:lnSpc>
              <a:buNone/>
            </a:pPr>
            <a:r>
              <a:rPr lang="en-US" sz="3500" b="1" dirty="0">
                <a:solidFill>
                  <a:srgbClr val="3B1400"/>
                </a:solidFill>
                <a:latin typeface="Arial" pitchFamily="34" charset="0"/>
                <a:ea typeface="Arial" pitchFamily="34" charset="-122"/>
                <a:cs typeface="Arial" pitchFamily="34" charset="-120"/>
              </a:rPr>
              <a:t>
</a:t>
            </a:r>
            <a:pPr algn="ctr" indent="0" marL="0">
              <a:lnSpc>
                <a:spcPct val="100000"/>
              </a:lnSpc>
              <a:buNone/>
            </a:pPr>
            <a:r>
              <a:rPr lang="en-US" sz="1800" dirty="0">
                <a:solidFill>
                  <a:srgbClr val="3B1400"/>
                </a:solidFill>
                <a:latin typeface="Arial" pitchFamily="34" charset="0"/>
                <a:ea typeface="Arial" pitchFamily="34" charset="-122"/>
                <a:cs typeface="Arial" pitchFamily="34" charset="-120"/>
              </a:rPr>
              <a:t>Внутреннее строение рыб показывает точное приспособление к водной среде: органы дыхания, движения, питания, чувств и размножения работают вместе, помогая выживать, расти и успешно продолжать свой род.
</a:t>
            </a:r>
            <a:endParaRPr lang="en-US" sz="4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2026-06-01T10:39:38Z</dcterms:created>
  <dcterms:modified xsi:type="dcterms:W3CDTF">2026-06-01T10:39:38Z</dcterms:modified>
</cp:coreProperties>
</file>