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image" Target="../media/image-6-5.jpeg"/><Relationship Id="rId6" Type="http://schemas.openxmlformats.org/officeDocument/2006/relationships/image" Target="../media/image-6-6.png"/><Relationship Id="rId7" Type="http://schemas.openxmlformats.org/officeDocument/2006/relationships/image" Target="../media/image-6-7.jpe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slideLayout" Target="../slideLayouts/slideLayout1.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01400" y="105054"/>
            <a:ext cx="8941500" cy="493354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510100" y="1272150"/>
            <a:ext cx="6132000" cy="2397900"/>
          </a:xfrm>
          <a:prstGeom prst="rect">
            <a:avLst/>
          </a:prstGeom>
          <a:noFill/>
          <a:ln/>
        </p:spPr>
        <p:txBody>
          <a:bodyPr wrap="square" lIns="0" tIns="0" rIns="0" bIns="0" rtlCol="0" anchor="ctr"/>
          <a:lstStyle/>
          <a:p>
            <a:pPr algn="ctr" indent="0" marL="0">
              <a:lnSpc>
                <a:spcPct val="100000"/>
              </a:lnSpc>
              <a:buNone/>
            </a:pPr>
            <a:r>
              <a:rPr lang="en-US" sz="4000" b="1" dirty="0">
                <a:solidFill>
                  <a:srgbClr val="F1F1F1"/>
                </a:solidFill>
                <a:latin typeface="Arial" pitchFamily="34" charset="0"/>
                <a:ea typeface="Arial" pitchFamily="34" charset="-122"/>
                <a:cs typeface="Arial" pitchFamily="34" charset="-120"/>
              </a:rPr>
              <a:t>Золотое сечение в геометрии
</a:t>
            </a:r>
            <a:pPr algn="ctr" indent="0" marL="0">
              <a:lnSpc>
                <a:spcPct val="100000"/>
              </a:lnSpc>
              <a:buNone/>
            </a:pPr>
            <a:r>
              <a:rPr lang="en-US" sz="1800" dirty="0">
                <a:solidFill>
                  <a:srgbClr val="F1F1F1"/>
                </a:solidFill>
                <a:latin typeface="Arial" pitchFamily="34" charset="0"/>
                <a:ea typeface="Arial" pitchFamily="34" charset="-122"/>
                <a:cs typeface="Arial" pitchFamily="34" charset="-120"/>
              </a:rPr>
              <a:t>
</a:t>
            </a:r>
            <a:pPr algn="ctr" indent="0" marL="0">
              <a:lnSpc>
                <a:spcPct val="100000"/>
              </a:lnSpc>
              <a:buNone/>
            </a:pPr>
            <a:r>
              <a:rPr lang="en-US" sz="1800" dirty="0">
                <a:solidFill>
                  <a:srgbClr val="F1F1F1"/>
                </a:solidFill>
                <a:latin typeface="Arial" pitchFamily="34" charset="0"/>
                <a:ea typeface="Arial" pitchFamily="34" charset="-122"/>
                <a:cs typeface="Arial" pitchFamily="34" charset="-120"/>
              </a:rPr>
              <a:t>Золотое сечение связывает части и целое по правилу пропорций и спиралей.
</a:t>
            </a:r>
            <a:endParaRPr lang="en-US" sz="4000" dirty="0"/>
          </a:p>
        </p:txBody>
      </p:sp>
      <p:sp>
        <p:nvSpPr>
          <p:cNvPr id="6" name="Text 1"/>
          <p:cNvSpPr txBox="1"/>
          <p:nvPr/>
        </p:nvSpPr>
        <p:spPr>
          <a:xfrm>
            <a:off x="2567700" y="3926250"/>
            <a:ext cx="4008600" cy="283800"/>
          </a:xfrm>
          <a:prstGeom prst="rect">
            <a:avLst/>
          </a:prstGeom>
          <a:noFill/>
          <a:ln/>
        </p:spPr>
        <p:txBody>
          <a:bodyPr wrap="square" lIns="0" tIns="0" rIns="0" bIns="0" rtlCol="0" anchor="ctr"/>
          <a:lstStyle/>
          <a:p>
            <a:pPr algn="ctr" indent="0" marL="0">
              <a:lnSpc>
                <a:spcPct val="100000"/>
              </a:lnSpc>
              <a:buNone/>
            </a:pPr>
            <a:r>
              <a:rPr lang="en-US" sz="1600" dirty="0">
                <a:solidFill>
                  <a:srgbClr val="F1F1F1"/>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4050" y="1481241"/>
            <a:ext cx="3552000" cy="313921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272150"/>
            <a:ext cx="4200900" cy="3557400"/>
          </a:xfrm>
          <a:prstGeom prst="rect">
            <a:avLst/>
          </a:prstGeom>
          <a:noFill/>
          <a:ln/>
        </p:spPr>
        <p:txBody>
          <a:bodyPr wrap="square" lIns="0" tIns="0" rIns="0" bIns="0" rtlCol="0" anchor="t"/>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Золотое сечение рассматривают в геометрии, потому что оно появляется при делении отрезка и сравнении длин. Идею нашли в античной математике, а в школе она помогает связывать пропорции, проценты и свойства прямоугольников.
</a:t>
            </a:r>
            <a:endParaRPr lang="en-US" sz="16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Где используется золотое сечение и почему оно изучается в геометрии
</a:t>
            </a:r>
            <a:endParaRPr lang="en-US" sz="2563" dirty="0"/>
          </a:p>
        </p:txBody>
      </p:sp>
      <p:sp>
        <p:nvSpPr>
          <p:cNvPr id="7" name="Text 2"/>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2</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3</a:t>
            </a:r>
            <a:endParaRPr lang="en-US" sz="2400" dirty="0"/>
          </a:p>
        </p:txBody>
      </p:sp>
      <p:sp>
        <p:nvSpPr>
          <p:cNvPr id="5" name="Text 1"/>
          <p:cNvSpPr txBox="1"/>
          <p:nvPr/>
        </p:nvSpPr>
        <p:spPr>
          <a:xfrm>
            <a:off x="488612" y="1169600"/>
            <a:ext cx="4759500" cy="2803500"/>
          </a:xfrm>
          <a:prstGeom prst="rect">
            <a:avLst/>
          </a:prstGeom>
          <a:noFill/>
          <a:ln/>
        </p:spPr>
        <p:txBody>
          <a:bodyPr wrap="square" lIns="0" tIns="0" rIns="0" bIns="0" rtlCol="0" anchor="ctr"/>
          <a:lstStyle/>
          <a:p>
            <a:pPr algn="ctr" indent="0" marL="0">
              <a:lnSpc>
                <a:spcPct val="100000"/>
              </a:lnSpc>
              <a:buNone/>
            </a:pPr>
            <a:r>
              <a:rPr lang="en-US" sz="10000" dirty="0">
                <a:solidFill>
                  <a:srgbClr val="434343"/>
                </a:solidFill>
                <a:latin typeface="Arial" pitchFamily="34" charset="0"/>
                <a:ea typeface="Arial" pitchFamily="34" charset="-122"/>
                <a:cs typeface="Arial" pitchFamily="34" charset="-120"/>
              </a:rPr>
              <a:t>1,618
</a:t>
            </a:r>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Это число показывает, к какой пропорции стремится деление отрезка.
</a:t>
            </a:r>
            <a:endParaRPr lang="en-US" sz="10000" dirty="0"/>
          </a:p>
        </p:txBody>
      </p:sp>
      <p:sp>
        <p:nvSpPr>
          <p:cNvPr id="6" name="Text 2"/>
          <p:cNvSpPr txBox="1"/>
          <p:nvPr/>
        </p:nvSpPr>
        <p:spPr>
          <a:xfrm>
            <a:off x="5777163" y="1020850"/>
            <a:ext cx="31086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Золотое сечение — деление на части, где отношение всего отрезка к большей части равно отношению большей части к меньшей. Эта пропорция выражается числом φ.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Определение золотого сечения (формула (a+b):a = a:b)
</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1500" y="1578899"/>
            <a:ext cx="8301000" cy="2725701"/>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4</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Как получают золотое отношение
</a:t>
            </a:r>
            <a:endParaRPr lang="en-US" sz="3200" dirty="0"/>
          </a:p>
        </p:txBody>
      </p:sp>
      <p:sp>
        <p:nvSpPr>
          <p:cNvPr id="7" name="Text 2"/>
          <p:cNvSpPr txBox="1"/>
          <p:nvPr/>
        </p:nvSpPr>
        <p:spPr>
          <a:xfrm>
            <a:off x="306750" y="1068287"/>
            <a:ext cx="8530500" cy="3579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Проверяем условие деления и выражаем результат через число φ ≈ 1,618.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5</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Числа Фибоначчи и приближение к φ
</a:t>
            </a:r>
            <a:endParaRPr lang="en-US" sz="3200"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527" dirty="0">
                <a:solidFill>
                  <a:srgbClr val="434343"/>
                </a:solidFill>
                <a:latin typeface="Arial" pitchFamily="34" charset="0"/>
                <a:ea typeface="Arial" pitchFamily="34" charset="-122"/>
                <a:cs typeface="Arial" pitchFamily="34" charset="-120"/>
              </a:rPr>
              <a:t>Чем дальше продолжается последовательность, тем ближе становится отношение соседних чисел к 1,618.
</a:t>
            </a:r>
            <a:pPr algn="l" indent="0" marL="0">
              <a:lnSpc>
                <a:spcPct val="100000"/>
              </a:lnSpc>
              <a:buNone/>
            </a:pPr>
            <a:r>
              <a:rPr lang="en-US" sz="1527"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527" dirty="0">
                <a:solidFill>
                  <a:srgbClr val="434343"/>
                </a:solidFill>
                <a:latin typeface="Arial" pitchFamily="34" charset="0"/>
                <a:ea typeface="Arial" pitchFamily="34" charset="-122"/>
                <a:cs typeface="Arial" pitchFamily="34" charset="-120"/>
              </a:rPr>
              <a:t>Данные показывают устойчивую тенденцию: отношения Фибоначчи приближаются к φ, поэтому последовательность часто используют как «мост» к золотому числу.
</a:t>
            </a:r>
            <a:pPr algn="l" indent="0" marL="0">
              <a:lnSpc>
                <a:spcPct val="100000"/>
              </a:lnSpc>
              <a:buNone/>
            </a:pPr>
            <a:r>
              <a:rPr lang="en-US" sz="1527"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527" dirty="0">
                <a:solidFill>
                  <a:srgbClr val="434343"/>
                </a:solidFill>
                <a:latin typeface="Arial" pitchFamily="34" charset="0"/>
                <a:ea typeface="Arial" pitchFamily="34" charset="-122"/>
                <a:cs typeface="Arial" pitchFamily="34" charset="-120"/>
              </a:rPr>
              <a:t>Последовательность Фибоначчи и вычисление отношений соседних членов (точность по указанным округлениям)
</a:t>
            </a:r>
            <a:endParaRPr lang="en-US" sz="1527"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06750" y="1171841"/>
            <a:ext cx="2466283" cy="195086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90950" y="1171966"/>
            <a:ext cx="2466283" cy="195086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75150" y="1171966"/>
            <a:ext cx="2466283" cy="1950868"/>
          </a:xfrm>
          <a:prstGeom prst="rect">
            <a:avLst/>
          </a:prstGeom>
        </p:spPr>
      </p:pic>
      <p:sp>
        <p:nvSpPr>
          <p:cNvPr id="9"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6</a:t>
            </a:r>
            <a:endParaRPr lang="en-US" sz="2400" dirty="0"/>
          </a:p>
        </p:txBody>
      </p:sp>
      <p:sp>
        <p:nvSpPr>
          <p:cNvPr id="10"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625" b="1" dirty="0">
                <a:solidFill>
                  <a:srgbClr val="434343"/>
                </a:solidFill>
                <a:latin typeface="Arial" pitchFamily="34" charset="0"/>
                <a:ea typeface="Arial" pitchFamily="34" charset="-122"/>
                <a:cs typeface="Arial" pitchFamily="34" charset="-120"/>
              </a:rPr>
              <a:t>Золотой прямоугольник и геометрическая спираль
</a:t>
            </a:r>
            <a:endParaRPr lang="en-US" sz="2625" dirty="0"/>
          </a:p>
        </p:txBody>
      </p:sp>
      <p:sp>
        <p:nvSpPr>
          <p:cNvPr id="11" name="Text 2"/>
          <p:cNvSpPr txBox="1"/>
          <p:nvPr/>
        </p:nvSpPr>
        <p:spPr>
          <a:xfrm>
            <a:off x="307321" y="3209026"/>
            <a:ext cx="2466283" cy="1197300"/>
          </a:xfrm>
          <a:prstGeom prst="rect">
            <a:avLst/>
          </a:prstGeom>
          <a:noFill/>
          <a:ln/>
        </p:spPr>
        <p:txBody>
          <a:bodyPr wrap="square" lIns="0" tIns="0" rIns="0" bIns="0" rtlCol="0" anchor="t"/>
          <a:lstStyle/>
          <a:p>
            <a:pPr algn="ctr" indent="0" marL="0">
              <a:lnSpc>
                <a:spcPct val="100000"/>
              </a:lnSpc>
              <a:buNone/>
            </a:pPr>
            <a:r>
              <a:rPr lang="en-US" sz="1031" b="1" dirty="0">
                <a:solidFill>
                  <a:srgbClr val="434343"/>
                </a:solidFill>
                <a:latin typeface="Arial" pitchFamily="34" charset="0"/>
                <a:ea typeface="Arial" pitchFamily="34" charset="-122"/>
                <a:cs typeface="Arial" pitchFamily="34" charset="-120"/>
              </a:rPr>
              <a:t>Прямоугольник, который «подсказывает» форму
</a:t>
            </a:r>
            <a:pPr algn="ctr" indent="0" marL="0">
              <a:lnSpc>
                <a:spcPct val="100000"/>
              </a:lnSpc>
              <a:buNone/>
            </a:pPr>
            <a:r>
              <a:rPr lang="en-US" sz="1031" dirty="0">
                <a:solidFill>
                  <a:srgbClr val="434343"/>
                </a:solidFill>
                <a:latin typeface="Arial" pitchFamily="34" charset="0"/>
                <a:ea typeface="Arial" pitchFamily="34" charset="-122"/>
                <a:cs typeface="Arial" pitchFamily="34" charset="-120"/>
              </a:rPr>
              <a:t>Золотой прямоугольник устроен так, что отношение сторон равно φ. Если рассматривать его как основу, становится проще понять, почему дальше появляется похожая на спираль траектория роста. Это наглядно, когда стороны делят по квадратам.
</a:t>
            </a:r>
            <a:endParaRPr lang="en-US" sz="1031" dirty="0"/>
          </a:p>
        </p:txBody>
      </p:sp>
      <p:sp>
        <p:nvSpPr>
          <p:cNvPr id="12" name="Text 3"/>
          <p:cNvSpPr txBox="1"/>
          <p:nvPr/>
        </p:nvSpPr>
        <p:spPr>
          <a:xfrm>
            <a:off x="3291509" y="3209026"/>
            <a:ext cx="2466283" cy="1197300"/>
          </a:xfrm>
          <a:prstGeom prst="rect">
            <a:avLst/>
          </a:prstGeom>
          <a:noFill/>
          <a:ln/>
        </p:spPr>
        <p:txBody>
          <a:bodyPr wrap="square" lIns="0" tIns="0" rIns="0" bIns="0" rtlCol="0" anchor="t"/>
          <a:lstStyle/>
          <a:p>
            <a:pPr algn="ctr" indent="0" marL="0">
              <a:lnSpc>
                <a:spcPct val="100000"/>
              </a:lnSpc>
              <a:buNone/>
            </a:pPr>
            <a:r>
              <a:rPr lang="en-US" sz="1024" b="1" dirty="0">
                <a:solidFill>
                  <a:srgbClr val="434343"/>
                </a:solidFill>
                <a:latin typeface="Arial" pitchFamily="34" charset="0"/>
                <a:ea typeface="Arial" pitchFamily="34" charset="-122"/>
                <a:cs typeface="Arial" pitchFamily="34" charset="-120"/>
              </a:rPr>
              <a:t>Разбиение на квадраты: шаг за шагом
</a:t>
            </a:r>
            <a:pPr algn="ctr" indent="0" marL="0">
              <a:lnSpc>
                <a:spcPct val="100000"/>
              </a:lnSpc>
              <a:buNone/>
            </a:pPr>
            <a:r>
              <a:rPr lang="en-US" sz="1024" dirty="0">
                <a:solidFill>
                  <a:srgbClr val="434343"/>
                </a:solidFill>
                <a:latin typeface="Arial" pitchFamily="34" charset="0"/>
                <a:ea typeface="Arial" pitchFamily="34" charset="-122"/>
                <a:cs typeface="Arial" pitchFamily="34" charset="-120"/>
              </a:rPr>
              <a:t>Последовательное вырезание квадратов из золотого прямоугольника образует ряд уменьшающихся фрагментов. Каждый квадрат связан с предыдущим через ту же пропорцию, поэтому рисунок выглядит как закономерная сборка. Так геометрия становится «конструктором».
</a:t>
            </a:r>
            <a:endParaRPr lang="en-US" sz="1024" dirty="0"/>
          </a:p>
        </p:txBody>
      </p:sp>
      <p:sp>
        <p:nvSpPr>
          <p:cNvPr id="13" name="Text 4"/>
          <p:cNvSpPr txBox="1"/>
          <p:nvPr/>
        </p:nvSpPr>
        <p:spPr>
          <a:xfrm>
            <a:off x="6275709" y="3209026"/>
            <a:ext cx="2466283" cy="1197300"/>
          </a:xfrm>
          <a:prstGeom prst="rect">
            <a:avLst/>
          </a:prstGeom>
          <a:noFill/>
          <a:ln/>
        </p:spPr>
        <p:txBody>
          <a:bodyPr wrap="square" lIns="0" tIns="0" rIns="0" bIns="0" rtlCol="0" anchor="t"/>
          <a:lstStyle/>
          <a:p>
            <a:pPr algn="ctr" indent="0" marL="0">
              <a:lnSpc>
                <a:spcPct val="100000"/>
              </a:lnSpc>
              <a:buNone/>
            </a:pPr>
            <a:r>
              <a:rPr lang="en-US" sz="942" b="1" dirty="0">
                <a:solidFill>
                  <a:srgbClr val="434343"/>
                </a:solidFill>
                <a:latin typeface="Arial" pitchFamily="34" charset="0"/>
                <a:ea typeface="Arial" pitchFamily="34" charset="-122"/>
                <a:cs typeface="Arial" pitchFamily="34" charset="-120"/>
              </a:rPr>
              <a:t>Спираль как результат повторяющейся пропорции
</a:t>
            </a:r>
            <a:pPr algn="ctr" indent="0" marL="0">
              <a:lnSpc>
                <a:spcPct val="100000"/>
              </a:lnSpc>
              <a:buNone/>
            </a:pPr>
            <a:r>
              <a:rPr lang="en-US" sz="942" dirty="0">
                <a:solidFill>
                  <a:srgbClr val="434343"/>
                </a:solidFill>
                <a:latin typeface="Arial" pitchFamily="34" charset="0"/>
                <a:ea typeface="Arial" pitchFamily="34" charset="-122"/>
                <a:cs typeface="Arial" pitchFamily="34" charset="-120"/>
              </a:rPr>
              <a:t>Когда квадраты выстроены в цепочку, их дуги естественно складываются в спиралевидную линию. Она не равна идеальной математической спирали, но хорошо передаёт идею непрерывного изменения размеров. Поэтому связка «пропорция → форма» хорошо читается визуально.
</a:t>
            </a:r>
            <a:endParaRPr lang="en-US" sz="94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916399" y="4186700"/>
            <a:ext cx="502800" cy="502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151449" y="4186700"/>
            <a:ext cx="502800" cy="5028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5377049" y="4206233"/>
            <a:ext cx="521700" cy="463733"/>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7621549" y="4186700"/>
            <a:ext cx="502800" cy="502800"/>
          </a:xfrm>
          <a:prstGeom prst="rect">
            <a:avLst/>
          </a:prstGeom>
        </p:spPr>
      </p:pic>
      <p:sp>
        <p:nvSpPr>
          <p:cNvPr id="1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7</a:t>
            </a:r>
            <a:endParaRPr lang="en-US" sz="2400" dirty="0"/>
          </a:p>
        </p:txBody>
      </p:sp>
      <p:sp>
        <p:nvSpPr>
          <p:cNvPr id="1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Примеры золотых пропорций в природе
</a:t>
            </a:r>
            <a:endParaRPr lang="en-US" sz="3200" dirty="0"/>
          </a:p>
        </p:txBody>
      </p:sp>
      <p:sp>
        <p:nvSpPr>
          <p:cNvPr id="17" name="Text 2"/>
          <p:cNvSpPr txBox="1"/>
          <p:nvPr/>
        </p:nvSpPr>
        <p:spPr>
          <a:xfrm>
            <a:off x="190464" y="1587500"/>
            <a:ext cx="1954800" cy="2098200"/>
          </a:xfrm>
          <a:prstGeom prst="rect">
            <a:avLst/>
          </a:prstGeom>
          <a:noFill/>
          <a:ln/>
        </p:spPr>
        <p:txBody>
          <a:bodyPr wrap="square" lIns="0" tIns="0" rIns="0" bIns="0" rtlCol="0" anchor="b"/>
          <a:lstStyle/>
          <a:p>
            <a:pPr algn="ctr" indent="0" marL="0">
              <a:lnSpc>
                <a:spcPct val="100000"/>
              </a:lnSpc>
              <a:buNone/>
            </a:pPr>
            <a:r>
              <a:rPr lang="en-US" sz="1377" dirty="0">
                <a:solidFill>
                  <a:srgbClr val="434343"/>
                </a:solidFill>
                <a:latin typeface="Arial" pitchFamily="34" charset="0"/>
                <a:ea typeface="Arial" pitchFamily="34" charset="-122"/>
                <a:cs typeface="Arial" pitchFamily="34" charset="-120"/>
              </a:rPr>
              <a:t>Зёрна часто располагаются по спиральным линиям, которые заполняют пространство без заметных пустот. Внешний рисунок напоминает последовательности, близкие к золотой пропорции.
</a:t>
            </a:r>
            <a:pPr algn="ctr" indent="0" marL="0">
              <a:lnSpc>
                <a:spcPct val="100000"/>
              </a:lnSpc>
              <a:buNone/>
            </a:pPr>
            <a:r>
              <a:rPr lang="en-US" sz="1377" b="1" dirty="0">
                <a:solidFill>
                  <a:srgbClr val="434343"/>
                </a:solidFill>
                <a:latin typeface="Arial" pitchFamily="34" charset="0"/>
                <a:ea typeface="Arial" pitchFamily="34" charset="-122"/>
                <a:cs typeface="Arial" pitchFamily="34" charset="-120"/>
              </a:rPr>
              <a:t>Подсолнечник
</a:t>
            </a:r>
            <a:endParaRPr lang="en-US" sz="1377" dirty="0"/>
          </a:p>
        </p:txBody>
      </p:sp>
      <p:sp>
        <p:nvSpPr>
          <p:cNvPr id="18" name="Text 3"/>
          <p:cNvSpPr txBox="1"/>
          <p:nvPr/>
        </p:nvSpPr>
        <p:spPr>
          <a:xfrm>
            <a:off x="2425514" y="1587500"/>
            <a:ext cx="1954800" cy="2098200"/>
          </a:xfrm>
          <a:prstGeom prst="rect">
            <a:avLst/>
          </a:prstGeom>
          <a:noFill/>
          <a:ln/>
        </p:spPr>
        <p:txBody>
          <a:bodyPr wrap="square" lIns="0" tIns="0" rIns="0" bIns="0" rtlCol="0" anchor="b"/>
          <a:lstStyle/>
          <a:p>
            <a:pPr algn="ctr" indent="0" marL="0">
              <a:lnSpc>
                <a:spcPct val="100000"/>
              </a:lnSpc>
              <a:buNone/>
            </a:pPr>
            <a:r>
              <a:rPr lang="en-US" sz="1400" dirty="0">
                <a:solidFill>
                  <a:srgbClr val="434343"/>
                </a:solidFill>
                <a:latin typeface="Arial" pitchFamily="34" charset="0"/>
                <a:ea typeface="Arial" pitchFamily="34" charset="-122"/>
                <a:cs typeface="Arial" pitchFamily="34" charset="-120"/>
              </a:rPr>
              <a:t>Чешуйки шишек образуют закономерные спирали. Такое расположение помогает растению эффективно «упаковывать» элементы, сохраняя удобный ритм роста.
</a:t>
            </a:r>
            <a:pPr algn="ctr" indent="0" marL="0">
              <a:lnSpc>
                <a:spcPct val="100000"/>
              </a:lnSpc>
              <a:buNone/>
            </a:pPr>
            <a:r>
              <a:rPr lang="en-US" sz="1400" b="1" dirty="0">
                <a:solidFill>
                  <a:srgbClr val="434343"/>
                </a:solidFill>
                <a:latin typeface="Arial" pitchFamily="34" charset="0"/>
                <a:ea typeface="Arial" pitchFamily="34" charset="-122"/>
                <a:cs typeface="Arial" pitchFamily="34" charset="-120"/>
              </a:rPr>
              <a:t>Шишки
</a:t>
            </a:r>
            <a:endParaRPr lang="en-US" sz="1400" dirty="0"/>
          </a:p>
        </p:txBody>
      </p:sp>
      <p:sp>
        <p:nvSpPr>
          <p:cNvPr id="19" name="Text 4"/>
          <p:cNvSpPr txBox="1"/>
          <p:nvPr/>
        </p:nvSpPr>
        <p:spPr>
          <a:xfrm>
            <a:off x="4660564" y="1587500"/>
            <a:ext cx="1954800" cy="2098200"/>
          </a:xfrm>
          <a:prstGeom prst="rect">
            <a:avLst/>
          </a:prstGeom>
          <a:noFill/>
          <a:ln/>
        </p:spPr>
        <p:txBody>
          <a:bodyPr wrap="square" lIns="0" tIns="0" rIns="0" bIns="0" rtlCol="0" anchor="b"/>
          <a:lstStyle/>
          <a:p>
            <a:pPr algn="ctr" indent="0" marL="0">
              <a:lnSpc>
                <a:spcPct val="100000"/>
              </a:lnSpc>
              <a:buNone/>
            </a:pPr>
            <a:r>
              <a:rPr lang="en-US" sz="1400" dirty="0">
                <a:solidFill>
                  <a:srgbClr val="434343"/>
                </a:solidFill>
                <a:latin typeface="Arial" pitchFamily="34" charset="0"/>
                <a:ea typeface="Arial" pitchFamily="34" charset="-122"/>
                <a:cs typeface="Arial" pitchFamily="34" charset="-120"/>
              </a:rPr>
              <a:t>Форма многих раковин развивается по спиральному принципу, когда размеры меняются постепенно. Из-за этого очертания часто выглядят пропорционально и «собранно».
</a:t>
            </a:r>
            <a:pPr algn="ctr" indent="0" marL="0">
              <a:lnSpc>
                <a:spcPct val="100000"/>
              </a:lnSpc>
              <a:buNone/>
            </a:pPr>
            <a:r>
              <a:rPr lang="en-US" sz="1400" b="1" dirty="0">
                <a:solidFill>
                  <a:srgbClr val="434343"/>
                </a:solidFill>
                <a:latin typeface="Arial" pitchFamily="34" charset="0"/>
                <a:ea typeface="Arial" pitchFamily="34" charset="-122"/>
                <a:cs typeface="Arial" pitchFamily="34" charset="-120"/>
              </a:rPr>
              <a:t>Раковины моллюсков
</a:t>
            </a:r>
            <a:endParaRPr lang="en-US" sz="1400" dirty="0"/>
          </a:p>
        </p:txBody>
      </p:sp>
      <p:sp>
        <p:nvSpPr>
          <p:cNvPr id="20" name="Text 5"/>
          <p:cNvSpPr txBox="1"/>
          <p:nvPr/>
        </p:nvSpPr>
        <p:spPr>
          <a:xfrm>
            <a:off x="6895614" y="1587500"/>
            <a:ext cx="1954800" cy="2098200"/>
          </a:xfrm>
          <a:prstGeom prst="rect">
            <a:avLst/>
          </a:prstGeom>
          <a:noFill/>
          <a:ln/>
        </p:spPr>
        <p:txBody>
          <a:bodyPr wrap="square" lIns="0" tIns="0" rIns="0" bIns="0" rtlCol="0" anchor="b"/>
          <a:lstStyle/>
          <a:p>
            <a:pPr algn="ctr" indent="0" marL="0">
              <a:lnSpc>
                <a:spcPct val="100000"/>
              </a:lnSpc>
              <a:buNone/>
            </a:pPr>
            <a:r>
              <a:rPr lang="en-US" sz="1377" dirty="0">
                <a:solidFill>
                  <a:srgbClr val="434343"/>
                </a:solidFill>
                <a:latin typeface="Arial" pitchFamily="34" charset="0"/>
                <a:ea typeface="Arial" pitchFamily="34" charset="-122"/>
                <a:cs typeface="Arial" pitchFamily="34" charset="-120"/>
              </a:rPr>
              <a:t>У многих растений листья размещаются так, чтобы каждый новый элемент получал доступ к свету. Поэтому угол и повторяемость узора создают структуру, похожую на пропорциональную.
</a:t>
            </a:r>
            <a:pPr algn="ctr" indent="0" marL="0">
              <a:lnSpc>
                <a:spcPct val="100000"/>
              </a:lnSpc>
              <a:buNone/>
            </a:pPr>
            <a:r>
              <a:rPr lang="en-US" sz="1377" b="1" dirty="0">
                <a:solidFill>
                  <a:srgbClr val="434343"/>
                </a:solidFill>
                <a:latin typeface="Arial" pitchFamily="34" charset="0"/>
                <a:ea typeface="Arial" pitchFamily="34" charset="-122"/>
                <a:cs typeface="Arial" pitchFamily="34" charset="-120"/>
              </a:rPr>
              <a:t>Листорасположение растений
</a:t>
            </a:r>
            <a:endParaRPr lang="en-US" sz="137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30345" y="1324100"/>
            <a:ext cx="2978976" cy="2790600"/>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8</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Где встречаются пропорции, близкие к φ
</a:t>
            </a:r>
            <a:endParaRPr lang="en-US" sz="3200"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356" dirty="0">
                <a:solidFill>
                  <a:srgbClr val="434343"/>
                </a:solidFill>
                <a:latin typeface="Arial" pitchFamily="34" charset="0"/>
                <a:ea typeface="Arial" pitchFamily="34" charset="-122"/>
                <a:cs typeface="Arial" pitchFamily="34" charset="-120"/>
              </a:rPr>
              <a:t>Таблица показывает, что во многих природных объектах заметна спиральная или пропорциональная структура, похожая на золотое деление — но без точного числа 1,618 в каждом случае.
</a:t>
            </a:r>
            <a:pPr algn="l" indent="0" marL="0">
              <a:lnSpc>
                <a:spcPct val="100000"/>
              </a:lnSpc>
              <a:buNone/>
            </a:pPr>
            <a:r>
              <a:rPr lang="en-US" sz="1356"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356" dirty="0">
                <a:solidFill>
                  <a:srgbClr val="434343"/>
                </a:solidFill>
                <a:latin typeface="Arial" pitchFamily="34" charset="0"/>
                <a:ea typeface="Arial" pitchFamily="34" charset="-122"/>
                <a:cs typeface="Arial" pitchFamily="34" charset="-120"/>
              </a:rPr>
              <a:t>В природе закономерности часто проявляются «похожими» в разных масштабах: формы выглядят спиральными или пропорциональными, хотя точное значение φ встречается не всегда.
</a:t>
            </a:r>
            <a:pPr algn="l" indent="0" marL="0">
              <a:lnSpc>
                <a:spcPct val="100000"/>
              </a:lnSpc>
              <a:buNone/>
            </a:pPr>
            <a:r>
              <a:rPr lang="en-US" sz="1356"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356" dirty="0">
                <a:solidFill>
                  <a:srgbClr val="434343"/>
                </a:solidFill>
                <a:latin typeface="Arial" pitchFamily="34" charset="0"/>
                <a:ea typeface="Arial" pitchFamily="34" charset="-122"/>
                <a:cs typeface="Arial" pitchFamily="34" charset="-120"/>
              </a:rPr>
              <a:t>Наблюдения в природе и учебные иллюстрации, где обсуждают близость к φ (точные численные значения не всегда приводятся).
</a:t>
            </a:r>
            <a:endParaRPr lang="en-US" sz="1356"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9</a:t>
            </a:r>
            <a:endParaRPr lang="en-US" sz="2400" dirty="0"/>
          </a:p>
        </p:txBody>
      </p:sp>
      <p:sp>
        <p:nvSpPr>
          <p:cNvPr id="8"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088" b="1" dirty="0">
                <a:solidFill>
                  <a:srgbClr val="434343"/>
                </a:solidFill>
                <a:latin typeface="Arial" pitchFamily="34" charset="0"/>
                <a:ea typeface="Arial" pitchFamily="34" charset="-122"/>
                <a:cs typeface="Arial" pitchFamily="34" charset="-120"/>
              </a:rPr>
              <a:t>Золотое сечение в искусстве и архитектуре
</a:t>
            </a:r>
            <a:endParaRPr lang="en-US" sz="3088" dirty="0"/>
          </a:p>
        </p:txBody>
      </p:sp>
      <p:sp>
        <p:nvSpPr>
          <p:cNvPr id="9" name="Text 2"/>
          <p:cNvSpPr txBox="1"/>
          <p:nvPr/>
        </p:nvSpPr>
        <p:spPr>
          <a:xfrm>
            <a:off x="796350" y="1335700"/>
            <a:ext cx="3439200" cy="14871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Золотое сечение связывают с некоторыми решениями архитектуры и композиции, включая Парфенон и отдельные замыслы мастеров разных эпох. Однако чаще речь идёт о возможных совпадениях.
</a:t>
            </a:r>
            <a:endParaRPr lang="en-US" sz="1600" dirty="0"/>
          </a:p>
        </p:txBody>
      </p:sp>
      <p:sp>
        <p:nvSpPr>
          <p:cNvPr id="10" name="Text 3"/>
          <p:cNvSpPr txBox="1"/>
          <p:nvPr/>
        </p:nvSpPr>
        <p:spPr>
          <a:xfrm>
            <a:off x="5054600" y="1335700"/>
            <a:ext cx="3627900" cy="1487100"/>
          </a:xfrm>
          <a:prstGeom prst="rect">
            <a:avLst/>
          </a:prstGeom>
          <a:noFill/>
          <a:ln/>
        </p:spPr>
        <p:txBody>
          <a:bodyPr wrap="square" lIns="0" tIns="0" rIns="0" bIns="0" rtlCol="0" anchor="ctr"/>
          <a:lstStyle/>
          <a:p>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Для многих широко обсуждаемых примеров точность подтверждается не всегда: измерения могут давать разные результаты, а выводы остаются спорными. Поэтому золотое сечение в искусстве рассматривают осторожно.
</a:t>
            </a:r>
            <a:endParaRPr lang="en-US" sz="1600" dirty="0"/>
          </a:p>
        </p:txBody>
      </p:sp>
      <p:sp>
        <p:nvSpPr>
          <p:cNvPr id="11" name="Text 4"/>
          <p:cNvSpPr txBox="1"/>
          <p:nvPr/>
        </p:nvSpPr>
        <p:spPr>
          <a:xfrm>
            <a:off x="796350" y="3339125"/>
            <a:ext cx="7319100" cy="1487100"/>
          </a:xfrm>
          <a:prstGeom prst="rect">
            <a:avLst/>
          </a:prstGeom>
          <a:noFill/>
          <a:ln/>
        </p:spPr>
        <p:txBody>
          <a:bodyPr wrap="square" lIns="0" tIns="0" rIns="0" bIns="0" rtlCol="0" anchor="ctr"/>
          <a:lstStyle/>
          <a:p>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Вместо «жёсткого закона» его используют как ориентир: пропорция может помогать организовать внимание и уравновесить части картины или здания. Идея ценится за образную стройность.
</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10</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Сравнение пропорций, используемых в геометрии и дизайне
</a:t>
            </a:r>
            <a:endParaRPr lang="en-US" sz="2563"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539" dirty="0">
                <a:solidFill>
                  <a:srgbClr val="434343"/>
                </a:solidFill>
                <a:latin typeface="Arial" pitchFamily="34" charset="0"/>
                <a:ea typeface="Arial" pitchFamily="34" charset="-122"/>
                <a:cs typeface="Arial" pitchFamily="34" charset="-120"/>
              </a:rPr>
              <a:t>Золотое сечение выделяется среди «простых» отношений тем, что его значение не является целым числом или простой дробью.
</a:t>
            </a:r>
            <a:pPr algn="l" indent="0" marL="0">
              <a:lnSpc>
                <a:spcPct val="100000"/>
              </a:lnSpc>
              <a:buNone/>
            </a:pPr>
            <a:r>
              <a:rPr lang="en-US" sz="1539"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539" dirty="0">
                <a:solidFill>
                  <a:srgbClr val="434343"/>
                </a:solidFill>
                <a:latin typeface="Arial" pitchFamily="34" charset="0"/>
                <a:ea typeface="Arial" pitchFamily="34" charset="-122"/>
                <a:cs typeface="Arial" pitchFamily="34" charset="-120"/>
              </a:rPr>
              <a:t>Диаграмма показывает: разные отношения дают разные масштабы визуального баланса. Золотое сечение лежит рядом с некоторыми распространёнными пропорциями, но не совпадает с ними полностью.
</a:t>
            </a:r>
            <a:pPr algn="l" indent="0" marL="0">
              <a:lnSpc>
                <a:spcPct val="100000"/>
              </a:lnSpc>
              <a:buNone/>
            </a:pPr>
            <a:r>
              <a:rPr lang="en-US" sz="1539"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539" dirty="0">
                <a:solidFill>
                  <a:srgbClr val="434343"/>
                </a:solidFill>
                <a:latin typeface="Arial" pitchFamily="34" charset="0"/>
                <a:ea typeface="Arial" pitchFamily="34" charset="-122"/>
                <a:cs typeface="Arial" pitchFamily="34" charset="-120"/>
              </a:rPr>
              <a:t>Сравнение заданных отношений, указанных в описании слайда (без привязки к конкретным объектам).
</a:t>
            </a:r>
            <a:endParaRPr lang="en-US" sz="1539"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6555150" y="1358900"/>
            <a:ext cx="2296800" cy="3009900"/>
          </a:xfrm>
          <a:prstGeom prst="rect">
            <a:avLst/>
          </a:prstGeom>
          <a:noFill/>
          <a:ln/>
        </p:spPr>
        <p:txBody>
          <a:bodyPr wrap="square" lIns="0" tIns="0" rIns="0" bIns="0" rtlCol="0" anchor="t"/>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На ощущение красоты влияет не только φ, но и цвет, форма, освещение, размер и привычки наблюдателя. Поэтому в одних условиях гармония заметнее, а в других — почти незаметна.
</a:t>
            </a:r>
            <a:endParaRPr lang="en-US" sz="1600" dirty="0"/>
          </a:p>
        </p:txBody>
      </p:sp>
      <p:sp>
        <p:nvSpPr>
          <p:cNvPr id="7" name="Text 1"/>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11</a:t>
            </a:r>
            <a:endParaRPr lang="en-US" sz="2400" dirty="0"/>
          </a:p>
        </p:txBody>
      </p:sp>
      <p:sp>
        <p:nvSpPr>
          <p:cNvPr id="8" name="Text 2"/>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128" b="1" dirty="0">
                <a:solidFill>
                  <a:srgbClr val="F1F1F1"/>
                </a:solidFill>
                <a:latin typeface="Arial" pitchFamily="34" charset="0"/>
                <a:ea typeface="Arial" pitchFamily="34" charset="-122"/>
                <a:cs typeface="Arial" pitchFamily="34" charset="-120"/>
              </a:rPr>
              <a:t>Почему пропорция φ кажется гармоничной
</a:t>
            </a:r>
            <a:endParaRPr lang="en-US" sz="3128" dirty="0"/>
          </a:p>
        </p:txBody>
      </p:sp>
      <p:sp>
        <p:nvSpPr>
          <p:cNvPr id="9" name="Text 3"/>
          <p:cNvSpPr txBox="1"/>
          <p:nvPr/>
        </p:nvSpPr>
        <p:spPr>
          <a:xfrm>
            <a:off x="306750" y="1358900"/>
            <a:ext cx="2296800" cy="3009900"/>
          </a:xfrm>
          <a:prstGeom prst="rect">
            <a:avLst/>
          </a:prstGeom>
          <a:noFill/>
          <a:ln/>
        </p:spPr>
        <p:txBody>
          <a:bodyPr wrap="square" lIns="0" tIns="0" rIns="0" bIns="0" rtlCol="0" anchor="t"/>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У золотого сечения есть «эффект уравновешенности»: при делении части связаны так, что большая и меньшая выглядят согласованно. Мозгу проще воспринимать такую картину как спокойную и цельную.
</a:t>
            </a:r>
            <a:endParaRPr lang="en-US" sz="1600" dirty="0"/>
          </a:p>
        </p:txBody>
      </p:sp>
      <p:sp>
        <p:nvSpPr>
          <p:cNvPr id="10" name="Text 4"/>
          <p:cNvSpPr txBox="1"/>
          <p:nvPr/>
        </p:nvSpPr>
        <p:spPr>
          <a:xfrm>
            <a:off x="3430950" y="1358900"/>
            <a:ext cx="2296800" cy="3009900"/>
          </a:xfrm>
          <a:prstGeom prst="rect">
            <a:avLst/>
          </a:prstGeom>
          <a:noFill/>
          <a:ln/>
        </p:spPr>
        <p:txBody>
          <a:bodyPr wrap="square" lIns="0" tIns="0" rIns="0" bIns="0" rtlCol="0" anchor="t"/>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Схожесть частей и их повторяемость усиливают впечатление порядка. Когда элементы располагаются по близкому правилу, границы и акценты не «спорят» друг с другом, а поддерживают общий ритм фигуры.
</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78279" y="0"/>
            <a:ext cx="4364943"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06750" y="1806016"/>
            <a:ext cx="4200900" cy="1286400"/>
          </a:xfrm>
          <a:prstGeom prst="rect">
            <a:avLst/>
          </a:prstGeom>
          <a:noFill/>
          <a:ln/>
        </p:spPr>
        <p:txBody>
          <a:bodyPr wrap="square" lIns="0" tIns="0" rIns="0" bIns="0" rtlCol="0" anchor="t"/>
          <a:lstStyle/>
          <a:p>
            <a:pPr algn="l" indent="0" marL="0">
              <a:lnSpc>
                <a:spcPct val="100000"/>
              </a:lnSpc>
              <a:buNone/>
            </a:pPr>
            <a:r>
              <a:rPr lang="en-US" sz="1429" b="1" dirty="0">
                <a:solidFill>
                  <a:srgbClr val="F1F1F1"/>
                </a:solidFill>
                <a:latin typeface="Arial" pitchFamily="34" charset="0"/>
                <a:ea typeface="Arial" pitchFamily="34" charset="-122"/>
                <a:cs typeface="Arial" pitchFamily="34" charset="-120"/>
              </a:rPr>
              <a:t>Как делить кадр или лист для главного объекта
</a:t>
            </a:r>
            <a:pPr algn="l" indent="0" marL="0">
              <a:lnSpc>
                <a:spcPct val="100000"/>
              </a:lnSpc>
              <a:buNone/>
            </a:pPr>
            <a:r>
              <a:rPr lang="en-US" sz="1270" dirty="0">
                <a:solidFill>
                  <a:srgbClr val="F1F1F1"/>
                </a:solidFill>
                <a:latin typeface="Arial" pitchFamily="34" charset="0"/>
                <a:ea typeface="Arial" pitchFamily="34" charset="-122"/>
                <a:cs typeface="Arial" pitchFamily="34" charset="-120"/>
              </a:rPr>
              <a:t>В школьной композиции золотые пропорции используют, чтобы разместить главный объект, подпись или заголовок и оставить свободное пространство. Кадр или лист при этом выглядит собраннее: взгляд постепенно переходит к важному месту.
</a:t>
            </a:r>
            <a:endParaRPr lang="en-US" sz="1429" dirty="0"/>
          </a:p>
        </p:txBody>
      </p:sp>
      <p:sp>
        <p:nvSpPr>
          <p:cNvPr id="7" name="Text 1"/>
          <p:cNvSpPr txBox="1"/>
          <p:nvPr/>
        </p:nvSpPr>
        <p:spPr>
          <a:xfrm>
            <a:off x="306750" y="311075"/>
            <a:ext cx="4200900" cy="1336200"/>
          </a:xfrm>
          <a:prstGeom prst="rect">
            <a:avLst/>
          </a:prstGeom>
          <a:noFill/>
          <a:ln/>
        </p:spPr>
        <p:txBody>
          <a:bodyPr wrap="square" lIns="0" tIns="0" rIns="0" bIns="0" rtlCol="0" anchor="ctr"/>
          <a:lstStyle/>
          <a:p>
            <a:pPr algn="l" indent="0" marL="0">
              <a:lnSpc>
                <a:spcPct val="100000"/>
              </a:lnSpc>
              <a:buNone/>
            </a:pPr>
            <a:r>
              <a:rPr lang="en-US" sz="2938" b="1" dirty="0">
                <a:solidFill>
                  <a:srgbClr val="F1F1F1"/>
                </a:solidFill>
                <a:latin typeface="Arial" pitchFamily="34" charset="0"/>
                <a:ea typeface="Arial" pitchFamily="34" charset="-122"/>
                <a:cs typeface="Arial" pitchFamily="34" charset="-120"/>
              </a:rPr>
              <a:t>Золотое сечение в школьной композиции и фотографии
</a:t>
            </a:r>
            <a:endParaRPr lang="en-US" sz="2938" dirty="0"/>
          </a:p>
        </p:txBody>
      </p:sp>
      <p:sp>
        <p:nvSpPr>
          <p:cNvPr id="8" name="Text 2"/>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12</a:t>
            </a:r>
            <a:endParaRPr lang="en-US" sz="2400" dirty="0"/>
          </a:p>
        </p:txBody>
      </p:sp>
      <p:sp>
        <p:nvSpPr>
          <p:cNvPr id="9" name="Text 3"/>
          <p:cNvSpPr txBox="1"/>
          <p:nvPr/>
        </p:nvSpPr>
        <p:spPr>
          <a:xfrm>
            <a:off x="306750" y="3219598"/>
            <a:ext cx="4200900" cy="1286400"/>
          </a:xfrm>
          <a:prstGeom prst="rect">
            <a:avLst/>
          </a:prstGeom>
          <a:noFill/>
          <a:ln/>
        </p:spPr>
        <p:txBody>
          <a:bodyPr wrap="square" lIns="0" tIns="0" rIns="0" bIns="0" rtlCol="0" anchor="t"/>
          <a:lstStyle/>
          <a:p>
            <a:pPr algn="l" indent="0" marL="0">
              <a:lnSpc>
                <a:spcPct val="100000"/>
              </a:lnSpc>
              <a:buNone/>
            </a:pPr>
            <a:r>
              <a:rPr lang="en-US" sz="1513" b="1" dirty="0">
                <a:solidFill>
                  <a:srgbClr val="F1F1F1"/>
                </a:solidFill>
                <a:latin typeface="Arial" pitchFamily="34" charset="0"/>
                <a:ea typeface="Arial" pitchFamily="34" charset="-122"/>
                <a:cs typeface="Arial" pitchFamily="34" charset="-120"/>
              </a:rPr>
              <a:t>Сетка и «зона внимания» в фотографии и макетах
</a:t>
            </a:r>
            <a:pPr algn="l" indent="0" marL="0">
              <a:lnSpc>
                <a:spcPct val="100000"/>
              </a:lnSpc>
              <a:buNone/>
            </a:pPr>
            <a:r>
              <a:rPr lang="en-US" sz="1345" dirty="0">
                <a:solidFill>
                  <a:srgbClr val="F1F1F1"/>
                </a:solidFill>
                <a:latin typeface="Arial" pitchFamily="34" charset="0"/>
                <a:ea typeface="Arial" pitchFamily="34" charset="-122"/>
                <a:cs typeface="Arial" pitchFamily="34" charset="-120"/>
              </a:rPr>
              <a:t>В фотографии деление по золотому прямоугольнику помогает организовать кадр и подчеркнуть сюжет. На иллюстрации можно показать макет с наложенной сеткой и отметить область, куда направляется основной фокус внимания.
</a:t>
            </a:r>
            <a:endParaRPr lang="en-US" sz="1513"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1500" y="1578899"/>
            <a:ext cx="8301000" cy="2725701"/>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13</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Пошаговое построение композиции по идее золотого сечения
</a:t>
            </a:r>
            <a:endParaRPr lang="en-US" sz="2563" dirty="0"/>
          </a:p>
        </p:txBody>
      </p:sp>
      <p:sp>
        <p:nvSpPr>
          <p:cNvPr id="7" name="Text 2"/>
          <p:cNvSpPr txBox="1"/>
          <p:nvPr/>
        </p:nvSpPr>
        <p:spPr>
          <a:xfrm>
            <a:off x="306750" y="1068287"/>
            <a:ext cx="8530500" cy="357900"/>
          </a:xfrm>
          <a:prstGeom prst="rect">
            <a:avLst/>
          </a:prstGeom>
          <a:noFill/>
          <a:ln/>
        </p:spPr>
        <p:txBody>
          <a:bodyPr wrap="square" lIns="0" tIns="0" rIns="0" bIns="0" rtlCol="0" anchor="ctr"/>
          <a:lstStyle/>
          <a:p>
            <a:pPr algn="l" indent="0" marL="0">
              <a:lnSpc>
                <a:spcPct val="100000"/>
              </a:lnSpc>
              <a:buNone/>
            </a:pPr>
            <a:r>
              <a:rPr lang="en-US" sz="1509" dirty="0">
                <a:solidFill>
                  <a:srgbClr val="434343"/>
                </a:solidFill>
                <a:latin typeface="Arial" pitchFamily="34" charset="0"/>
                <a:ea typeface="Arial" pitchFamily="34" charset="-122"/>
                <a:cs typeface="Arial" pitchFamily="34" charset="-120"/>
              </a:rPr>
              <a:t>Алгоритм помогает применить пропорцию в рисунке: от формата до распределения элементов
</a:t>
            </a:r>
            <a:endParaRPr lang="en-US" sz="1509"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14</a:t>
            </a:r>
            <a:endParaRPr lang="en-US" sz="2400" dirty="0"/>
          </a:p>
        </p:txBody>
      </p:sp>
      <p:sp>
        <p:nvSpPr>
          <p:cNvPr id="4"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Математические свойства числа φ
</a:t>
            </a:r>
            <a:endParaRPr lang="en-US" sz="3200" dirty="0"/>
          </a:p>
        </p:txBody>
      </p:sp>
      <p:sp>
        <p:nvSpPr>
          <p:cNvPr id="5" name="Text 2"/>
          <p:cNvSpPr txBox="1"/>
          <p:nvPr/>
        </p:nvSpPr>
        <p:spPr>
          <a:xfrm>
            <a:off x="306750" y="1373250"/>
            <a:ext cx="3924900" cy="13596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Число φ — иррациональное, то есть его нельзя представить конечной или периодической десятичной дробью. Это делает золотое сечение строго «невычислимым до конца» в десятичной форме.
</a:t>
            </a:r>
            <a:endParaRPr lang="en-US" sz="1600" dirty="0"/>
          </a:p>
        </p:txBody>
      </p:sp>
      <p:sp>
        <p:nvSpPr>
          <p:cNvPr id="6" name="Text 3"/>
          <p:cNvSpPr txBox="1"/>
          <p:nvPr/>
        </p:nvSpPr>
        <p:spPr>
          <a:xfrm>
            <a:off x="306750" y="3059650"/>
            <a:ext cx="3924900" cy="13596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Связь с уравнением x² = x + 1 показывает, что φ является корнем этого выражения. Благодаря этому золотое сечение появляется не только в геометрии, но и в алгебраических рассуждениях.
</a:t>
            </a:r>
            <a:endParaRPr lang="en-US" sz="1600" dirty="0"/>
          </a:p>
        </p:txBody>
      </p:sp>
      <p:sp>
        <p:nvSpPr>
          <p:cNvPr id="7" name="Text 4"/>
          <p:cNvSpPr txBox="1"/>
          <p:nvPr/>
        </p:nvSpPr>
        <p:spPr>
          <a:xfrm>
            <a:off x="4700050" y="1373250"/>
            <a:ext cx="4112400" cy="1359600"/>
          </a:xfrm>
          <a:prstGeom prst="rect">
            <a:avLst/>
          </a:prstGeom>
          <a:noFill/>
          <a:ln/>
        </p:spPr>
        <p:txBody>
          <a:bodyPr wrap="square" lIns="0" tIns="0" rIns="0" bIns="0" rtlCol="0" anchor="ctr"/>
          <a:lstStyle/>
          <a:p>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В математике φ встречается при построениях и вычислениях, где возникает необходимость делить отрезок по определённому правилу. Поэтому золотое сечение — не только визуальная идея.
</a:t>
            </a:r>
            <a:endParaRPr lang="en-US" sz="1600" dirty="0"/>
          </a:p>
        </p:txBody>
      </p:sp>
      <p:sp>
        <p:nvSpPr>
          <p:cNvPr id="8" name="Text 5"/>
          <p:cNvSpPr txBox="1"/>
          <p:nvPr/>
        </p:nvSpPr>
        <p:spPr>
          <a:xfrm>
            <a:off x="4700050" y="3059650"/>
            <a:ext cx="4112400" cy="1359600"/>
          </a:xfrm>
          <a:prstGeom prst="rect">
            <a:avLst/>
          </a:prstGeom>
          <a:noFill/>
          <a:ln/>
        </p:spPr>
        <p:txBody>
          <a:bodyPr wrap="square" lIns="0" tIns="0" rIns="0" bIns="0" rtlCol="0" anchor="ctr"/>
          <a:lstStyle/>
          <a:p>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Когда мы используем φ как точную пропорцию, построения опираются на строгие определения и равенства. Это отличает математический смысл от случайных «похожих» совпадений в реальных объектах.
</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15</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Свойства числа φ
</a:t>
            </a:r>
            <a:endParaRPr lang="en-US" sz="3200"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По мере роста чисел Фибоначчи отношения соседних всё точнее приближаются к φ, а погрешность уменьшается.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Диаграмма наглядно показывает сходимость: чем больше «шагов» в последовательности, тем ближе результат к золотому числу.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Отношения соседних чисел Фибоначчи: 1,0; 2,0; 1,5; 1,667; 1,6; 1,625; 1,615; 1,619; 1,618. φ≈1,618 (погрешности вычислены как |отношение−φ|).
</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16</a:t>
            </a:r>
            <a:endParaRPr lang="en-US" sz="2400" dirty="0"/>
          </a:p>
        </p:txBody>
      </p:sp>
      <p:sp>
        <p:nvSpPr>
          <p:cNvPr id="10"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Мифы и неточности о золотом сечении
</a:t>
            </a:r>
            <a:endParaRPr lang="en-US" sz="3200" dirty="0"/>
          </a:p>
        </p:txBody>
      </p:sp>
      <p:sp>
        <p:nvSpPr>
          <p:cNvPr id="11" name="Text 2"/>
          <p:cNvSpPr txBox="1"/>
          <p:nvPr/>
        </p:nvSpPr>
        <p:spPr>
          <a:xfrm>
            <a:off x="714477" y="2077636"/>
            <a:ext cx="2151900" cy="637200"/>
          </a:xfrm>
          <a:prstGeom prst="rect">
            <a:avLst/>
          </a:prstGeom>
          <a:noFill/>
          <a:ln/>
        </p:spPr>
        <p:txBody>
          <a:bodyPr wrap="square" lIns="0" tIns="0" rIns="0" bIns="0" rtlCol="0" anchor="ctr"/>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Красивые истории без проверки
</a:t>
            </a:r>
            <a:endParaRPr lang="en-US" sz="1400" dirty="0"/>
          </a:p>
        </p:txBody>
      </p:sp>
      <p:sp>
        <p:nvSpPr>
          <p:cNvPr id="12" name="Text 3"/>
          <p:cNvSpPr txBox="1"/>
          <p:nvPr/>
        </p:nvSpPr>
        <p:spPr>
          <a:xfrm>
            <a:off x="511946" y="2944223"/>
            <a:ext cx="1967400" cy="1252500"/>
          </a:xfrm>
          <a:prstGeom prst="rect">
            <a:avLst/>
          </a:prstGeom>
          <a:noFill/>
          <a:ln/>
        </p:spPr>
        <p:txBody>
          <a:bodyPr wrap="square" lIns="0" tIns="0" rIns="0" bIns="0" rtlCol="0" anchor="t"/>
          <a:lstStyle/>
          <a:p>
            <a:pPr algn="l" indent="0" marL="0">
              <a:lnSpc>
                <a:spcPct val="100000"/>
              </a:lnSpc>
              <a:buNone/>
            </a:pPr>
            <a:r>
              <a:rPr lang="en-US" sz="1162" dirty="0">
                <a:solidFill>
                  <a:srgbClr val="F1F1F1"/>
                </a:solidFill>
                <a:latin typeface="Arial" pitchFamily="34" charset="0"/>
                <a:ea typeface="Arial" pitchFamily="34" charset="-122"/>
                <a:cs typeface="Arial" pitchFamily="34" charset="-120"/>
              </a:rPr>
              <a:t>В книгах, статьях и роликах часто утверждают, что почти любой «красивый» объект точно соответствует 1,618. Однако без измерений и аккуратного сравнения такие утверждения остаются догадками.
</a:t>
            </a:r>
            <a:endParaRPr lang="en-US" sz="1162" dirty="0"/>
          </a:p>
        </p:txBody>
      </p:sp>
      <p:sp>
        <p:nvSpPr>
          <p:cNvPr id="13" name="Text 4"/>
          <p:cNvSpPr txBox="1"/>
          <p:nvPr/>
        </p:nvSpPr>
        <p:spPr>
          <a:xfrm>
            <a:off x="3650877" y="2077636"/>
            <a:ext cx="2151900" cy="637200"/>
          </a:xfrm>
          <a:prstGeom prst="rect">
            <a:avLst/>
          </a:prstGeom>
          <a:noFill/>
          <a:ln/>
        </p:spPr>
        <p:txBody>
          <a:bodyPr wrap="square" lIns="0" tIns="0" rIns="0" bIns="0" rtlCol="0" anchor="ctr"/>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Популярные примеры разрастаются
</a:t>
            </a:r>
            <a:endParaRPr lang="en-US" sz="1400" dirty="0"/>
          </a:p>
        </p:txBody>
      </p:sp>
      <p:sp>
        <p:nvSpPr>
          <p:cNvPr id="14" name="Text 5"/>
          <p:cNvSpPr txBox="1"/>
          <p:nvPr/>
        </p:nvSpPr>
        <p:spPr>
          <a:xfrm>
            <a:off x="3448346" y="2944223"/>
            <a:ext cx="1967400" cy="1252500"/>
          </a:xfrm>
          <a:prstGeom prst="rect">
            <a:avLst/>
          </a:prstGeom>
          <a:noFill/>
          <a:ln/>
        </p:spPr>
        <p:txBody>
          <a:bodyPr wrap="square" lIns="0" tIns="0" rIns="0" bIns="0" rtlCol="0" anchor="t"/>
          <a:lstStyle/>
          <a:p>
            <a:pPr algn="l" indent="0" marL="0">
              <a:lnSpc>
                <a:spcPct val="100000"/>
              </a:lnSpc>
              <a:buNone/>
            </a:pPr>
            <a:r>
              <a:rPr lang="en-US" sz="1107" dirty="0">
                <a:solidFill>
                  <a:srgbClr val="F1F1F1"/>
                </a:solidFill>
                <a:latin typeface="Arial" pitchFamily="34" charset="0"/>
                <a:ea typeface="Arial" pitchFamily="34" charset="-122"/>
                <a:cs typeface="Arial" pitchFamily="34" charset="-120"/>
              </a:rPr>
              <a:t>Когда один пример публикуют снова и снова, он превращается в «правило». На практике многие совпадения оказываются приблизительными: пропорция похожа визуально, но не совпадает численно.
</a:t>
            </a:r>
            <a:endParaRPr lang="en-US" sz="1107" dirty="0"/>
          </a:p>
        </p:txBody>
      </p:sp>
      <p:sp>
        <p:nvSpPr>
          <p:cNvPr id="15" name="Text 6"/>
          <p:cNvSpPr txBox="1"/>
          <p:nvPr/>
        </p:nvSpPr>
        <p:spPr>
          <a:xfrm>
            <a:off x="6587277" y="2077636"/>
            <a:ext cx="2151900" cy="637200"/>
          </a:xfrm>
          <a:prstGeom prst="rect">
            <a:avLst/>
          </a:prstGeom>
          <a:noFill/>
          <a:ln/>
        </p:spPr>
        <p:txBody>
          <a:bodyPr wrap="square" lIns="0" tIns="0" rIns="0" bIns="0" rtlCol="0" anchor="ctr"/>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Проверка через построения и измерения
</a:t>
            </a:r>
            <a:endParaRPr lang="en-US" sz="1400" dirty="0"/>
          </a:p>
        </p:txBody>
      </p:sp>
      <p:sp>
        <p:nvSpPr>
          <p:cNvPr id="16" name="Text 7"/>
          <p:cNvSpPr txBox="1"/>
          <p:nvPr/>
        </p:nvSpPr>
        <p:spPr>
          <a:xfrm>
            <a:off x="6384746" y="2944223"/>
            <a:ext cx="1967400" cy="1252500"/>
          </a:xfrm>
          <a:prstGeom prst="rect">
            <a:avLst/>
          </a:prstGeom>
          <a:noFill/>
          <a:ln/>
        </p:spPr>
        <p:txBody>
          <a:bodyPr wrap="square" lIns="0" tIns="0" rIns="0" bIns="0" rtlCol="0" anchor="t"/>
          <a:lstStyle/>
          <a:p>
            <a:pPr algn="l" indent="0" marL="0">
              <a:lnSpc>
                <a:spcPct val="100000"/>
              </a:lnSpc>
              <a:buNone/>
            </a:pPr>
            <a:r>
              <a:rPr lang="en-US" sz="1095" dirty="0">
                <a:solidFill>
                  <a:srgbClr val="F1F1F1"/>
                </a:solidFill>
                <a:latin typeface="Arial" pitchFamily="34" charset="0"/>
                <a:ea typeface="Arial" pitchFamily="34" charset="-122"/>
                <a:cs typeface="Arial" pitchFamily="34" charset="-120"/>
              </a:rPr>
              <a:t>Чтобы отделять факт от впечатления, используют геометрические построения и сравнивают точные отношения. В реальных объектах чаще встречаются приближения, а иногда подходящая доля появляется случайно.
</a:t>
            </a:r>
            <a:endParaRPr lang="en-US" sz="109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407038"/>
            <a:ext cx="4759500" cy="262472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17</a:t>
            </a:r>
            <a:endParaRPr lang="en-US" sz="2400" dirty="0"/>
          </a:p>
        </p:txBody>
      </p:sp>
      <p:sp>
        <p:nvSpPr>
          <p:cNvPr id="8"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725" b="1" dirty="0">
                <a:solidFill>
                  <a:srgbClr val="434343"/>
                </a:solidFill>
                <a:latin typeface="Arial" pitchFamily="34" charset="0"/>
                <a:ea typeface="Arial" pitchFamily="34" charset="-122"/>
                <a:cs typeface="Arial" pitchFamily="34" charset="-120"/>
              </a:rPr>
              <a:t>Точные и приблизительные примеры пропорции
</a:t>
            </a:r>
            <a:endParaRPr lang="en-US" sz="2725" dirty="0"/>
          </a:p>
        </p:txBody>
      </p:sp>
      <p:sp>
        <p:nvSpPr>
          <p:cNvPr id="9" name="Text 2"/>
          <p:cNvSpPr txBox="1"/>
          <p:nvPr/>
        </p:nvSpPr>
        <p:spPr>
          <a:xfrm>
            <a:off x="306750" y="1478300"/>
            <a:ext cx="3225900" cy="2482200"/>
          </a:xfrm>
          <a:prstGeom prst="rect">
            <a:avLst/>
          </a:prstGeom>
          <a:noFill/>
          <a:ln/>
        </p:spPr>
        <p:txBody>
          <a:bodyPr wrap="square" lIns="0" tIns="0" rIns="0" bIns="0" rtlCol="0" anchor="ctr"/>
          <a:lstStyle/>
          <a:p>
            <a:pPr algn="l" indent="0" marL="0">
              <a:lnSpc>
                <a:spcPct val="100000"/>
              </a:lnSpc>
              <a:buNone/>
            </a:pPr>
            <a:r>
              <a:rPr lang="en-US" sz="1306" dirty="0">
                <a:solidFill>
                  <a:srgbClr val="F1F1F1"/>
                </a:solidFill>
                <a:latin typeface="Arial" pitchFamily="34" charset="0"/>
                <a:ea typeface="Arial" pitchFamily="34" charset="-122"/>
                <a:cs typeface="Arial" pitchFamily="34" charset="-120"/>
              </a:rPr>
              <a:t>В таблице показано, как в математике отношение задаётся строго, а в жизни чаще наблюдаются приближения к φ или похожие структуры.
</a:t>
            </a:r>
            <a:pPr algn="l" indent="0" marL="0">
              <a:lnSpc>
                <a:spcPct val="100000"/>
              </a:lnSpc>
              <a:buNone/>
            </a:pPr>
            <a:r>
              <a:rPr lang="en-US" sz="1306" dirty="0">
                <a:solidFill>
                  <a:srgbClr val="F1F1F1"/>
                </a:solidFill>
                <a:latin typeface="Arial" pitchFamily="34" charset="0"/>
                <a:ea typeface="Arial" pitchFamily="34" charset="-122"/>
                <a:cs typeface="Arial" pitchFamily="34" charset="-120"/>
              </a:rPr>
              <a:t>
</a:t>
            </a:r>
            <a:pPr algn="l" indent="0" marL="0">
              <a:lnSpc>
                <a:spcPct val="100000"/>
              </a:lnSpc>
              <a:buNone/>
            </a:pPr>
            <a:r>
              <a:rPr lang="en-US" sz="1306" dirty="0">
                <a:solidFill>
                  <a:srgbClr val="F1F1F1"/>
                </a:solidFill>
                <a:latin typeface="Arial" pitchFamily="34" charset="0"/>
                <a:ea typeface="Arial" pitchFamily="34" charset="-122"/>
                <a:cs typeface="Arial" pitchFamily="34" charset="-120"/>
              </a:rPr>
              <a:t>В математике φ задаёт точную пропорцию, а в реальных объектах обычно наблюдаются «почти такие же» значения. Поэтому важны измерения и аккуратная оценка.
</a:t>
            </a:r>
            <a:pPr algn="l" indent="0" marL="0">
              <a:lnSpc>
                <a:spcPct val="100000"/>
              </a:lnSpc>
              <a:buNone/>
            </a:pPr>
            <a:r>
              <a:rPr lang="en-US" sz="1306" dirty="0">
                <a:solidFill>
                  <a:srgbClr val="F1F1F1"/>
                </a:solidFill>
                <a:latin typeface="Arial" pitchFamily="34" charset="0"/>
                <a:ea typeface="Arial" pitchFamily="34" charset="-122"/>
                <a:cs typeface="Arial" pitchFamily="34" charset="-120"/>
              </a:rPr>
              <a:t>
</a:t>
            </a:r>
            <a:pPr algn="l" indent="0" marL="0">
              <a:lnSpc>
                <a:spcPct val="100000"/>
              </a:lnSpc>
              <a:buNone/>
            </a:pPr>
            <a:r>
              <a:rPr lang="en-US" sz="1306" dirty="0">
                <a:solidFill>
                  <a:srgbClr val="F1F1F1"/>
                </a:solidFill>
                <a:latin typeface="Arial" pitchFamily="34" charset="0"/>
                <a:ea typeface="Arial" pitchFamily="34" charset="-122"/>
                <a:cs typeface="Arial" pitchFamily="34" charset="-120"/>
              </a:rPr>
              <a:t>Обобщение школьного курса и общих принципов геометрического измерения (без привязки к конкретным измерениям).
</a:t>
            </a:r>
            <a:endParaRPr lang="en-US" sz="1306"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301067"/>
            <a:ext cx="9144000" cy="183951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18</a:t>
            </a:r>
            <a:endParaRPr lang="en-US" sz="2400" dirty="0"/>
          </a:p>
        </p:txBody>
      </p:sp>
      <p:sp>
        <p:nvSpPr>
          <p:cNvPr id="8"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Как найти золотое сечение на отрезке
</a:t>
            </a:r>
            <a:endParaRPr lang="en-US" sz="3200" dirty="0"/>
          </a:p>
        </p:txBody>
      </p:sp>
      <p:sp>
        <p:nvSpPr>
          <p:cNvPr id="9" name="Text 2"/>
          <p:cNvSpPr txBox="1"/>
          <p:nvPr/>
        </p:nvSpPr>
        <p:spPr>
          <a:xfrm>
            <a:off x="796350" y="1386500"/>
            <a:ext cx="3439200" cy="14871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Пусть длина отрезка равна 10 см. Тогда большую часть получают примерно 6,18 см, а меньшую — 3,82 см. Деление выглядит близким к отношению φ.
</a:t>
            </a:r>
            <a:endParaRPr lang="en-US" sz="1600" dirty="0"/>
          </a:p>
        </p:txBody>
      </p:sp>
      <p:sp>
        <p:nvSpPr>
          <p:cNvPr id="10" name="Text 3"/>
          <p:cNvSpPr txBox="1"/>
          <p:nvPr/>
        </p:nvSpPr>
        <p:spPr>
          <a:xfrm>
            <a:off x="5142838" y="1386500"/>
            <a:ext cx="3439200" cy="14871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Для отрезка 8 см большая часть будет около 4,94 см, а меньшая — около 3,06 см. На рисунке полезно подписать длины, чтобы увидеть, насколько результат близок к 1,618.
</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19</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Темы школьного курса, связанные с золотым сечением
</a:t>
            </a:r>
            <a:endParaRPr lang="en-US" sz="2563"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445" dirty="0">
                <a:solidFill>
                  <a:srgbClr val="434343"/>
                </a:solidFill>
                <a:latin typeface="Arial" pitchFamily="34" charset="0"/>
                <a:ea typeface="Arial" pitchFamily="34" charset="-122"/>
                <a:cs typeface="Arial" pitchFamily="34" charset="-120"/>
              </a:rPr>
              <a:t>Идея проходит путь от строго понятных построений в геометрии к наблюдениям в окружающем мире, где важнее сравнение и аккуратность, чем «поиск точной формулы».
</a:t>
            </a:r>
            <a:pPr algn="l" indent="0" marL="0">
              <a:lnSpc>
                <a:spcPct val="100000"/>
              </a:lnSpc>
              <a:buNone/>
            </a:pPr>
            <a:r>
              <a:rPr lang="en-US" sz="1445"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45" dirty="0">
                <a:solidFill>
                  <a:srgbClr val="434343"/>
                </a:solidFill>
                <a:latin typeface="Arial" pitchFamily="34" charset="0"/>
                <a:ea typeface="Arial" pitchFamily="34" charset="-122"/>
                <a:cs typeface="Arial" pitchFamily="34" charset="-120"/>
              </a:rPr>
              <a:t>Связи с разными разделами помогают увидеть золотое сечение как межпредметную тему, но опора остаётся математической: пропорции и построения.
</a:t>
            </a:r>
            <a:pPr algn="l" indent="0" marL="0">
              <a:lnSpc>
                <a:spcPct val="100000"/>
              </a:lnSpc>
              <a:buNone/>
            </a:pPr>
            <a:r>
              <a:rPr lang="en-US" sz="1445"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45" dirty="0">
                <a:solidFill>
                  <a:srgbClr val="434343"/>
                </a:solidFill>
                <a:latin typeface="Arial" pitchFamily="34" charset="0"/>
                <a:ea typeface="Arial" pitchFamily="34" charset="-122"/>
                <a:cs typeface="Arial" pitchFamily="34" charset="-120"/>
              </a:rPr>
              <a:t>Структурирование по школьным темам (геометрия, отношения чисел, построение фигур и прикладные примеры).
</a:t>
            </a:r>
            <a:endParaRPr lang="en-US" sz="144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15975" y="1323600"/>
            <a:ext cx="6298800" cy="2602800"/>
          </a:xfrm>
          <a:prstGeom prst="rect">
            <a:avLst/>
          </a:prstGeom>
          <a:noFill/>
          <a:ln/>
        </p:spPr>
        <p:txBody>
          <a:bodyPr wrap="square" lIns="0" tIns="0" rIns="0" bIns="0" rtlCol="0" anchor="ctr"/>
          <a:lstStyle/>
          <a:p>
            <a:pPr algn="l" indent="0" marL="0">
              <a:lnSpc>
                <a:spcPct val="100000"/>
              </a:lnSpc>
              <a:buNone/>
            </a:pPr>
            <a:r>
              <a:rPr lang="en-US" sz="3594" b="1" dirty="0">
                <a:solidFill>
                  <a:srgbClr val="F1F1F1"/>
                </a:solidFill>
                <a:latin typeface="Arial" pitchFamily="34" charset="0"/>
                <a:ea typeface="Arial" pitchFamily="34" charset="-122"/>
                <a:cs typeface="Arial" pitchFamily="34" charset="-120"/>
              </a:rPr>
              <a:t>Золотое сечение — точность в математике и смысл в жизни
</a:t>
            </a:r>
            <a:pPr algn="l" indent="0" marL="0">
              <a:lnSpc>
                <a:spcPct val="100000"/>
              </a:lnSpc>
              <a:buNone/>
            </a:pPr>
            <a:r>
              <a:rPr lang="en-US" sz="1617" dirty="0">
                <a:solidFill>
                  <a:srgbClr val="F1F1F1"/>
                </a:solidFill>
                <a:latin typeface="Arial" pitchFamily="34" charset="0"/>
                <a:ea typeface="Arial" pitchFamily="34" charset="-122"/>
                <a:cs typeface="Arial" pitchFamily="34" charset="-120"/>
              </a:rPr>
              <a:t>
</a:t>
            </a:r>
            <a:pPr algn="l" indent="0" marL="0">
              <a:lnSpc>
                <a:spcPct val="100000"/>
              </a:lnSpc>
              <a:buNone/>
            </a:pPr>
            <a:r>
              <a:rPr lang="en-US" sz="1617" dirty="0">
                <a:solidFill>
                  <a:srgbClr val="F1F1F1"/>
                </a:solidFill>
                <a:latin typeface="Arial" pitchFamily="34" charset="0"/>
                <a:ea typeface="Arial" pitchFamily="34" charset="-122"/>
                <a:cs typeface="Arial" pitchFamily="34" charset="-120"/>
              </a:rPr>
              <a:t>Золотое сечение — точная геометрическая пропорция, задаваемая числом φ≈1,618. Оно связано с делением отрезка, золотым прямоугольником, приближениями через Фибоначчи и примерами из природы и искусства. Для школы важно различать точность и приближения.
</a:t>
            </a:r>
            <a:endParaRPr lang="en-US" sz="3594"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2026-05-12T03:03:27Z</dcterms:created>
  <dcterms:modified xsi:type="dcterms:W3CDTF">2026-05-12T03:03:27Z</dcterms:modified>
</cp:coreProperties>
</file>