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574" y="909450"/>
            <a:ext cx="3223953" cy="332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01450" y="2432550"/>
            <a:ext cx="39024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3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биологические катализаторы
</a:t>
            </a:r>
            <a:pPr algn="l" indent="0" marL="0">
              <a:lnSpc>
                <a:spcPct val="90000"/>
              </a:lnSpc>
              <a:buNone/>
            </a:pPr>
            <a:r>
              <a:rPr lang="en-US" sz="203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— ускорители реакций в живых организмах, их строение и значение.
</a:t>
            </a:r>
            <a:endParaRPr lang="en-US" sz="2039" dirty="0"/>
          </a:p>
        </p:txBody>
      </p:sp>
      <p:sp>
        <p:nvSpPr>
          <p:cNvPr id="6" name="Text 1"/>
          <p:cNvSpPr txBox="1"/>
          <p:nvPr/>
        </p:nvSpPr>
        <p:spPr>
          <a:xfrm>
            <a:off x="4701450" y="4215550"/>
            <a:ext cx="4130700" cy="62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7450" y="933679"/>
            <a:ext cx="3506400" cy="33214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775" y="2381075"/>
            <a:ext cx="3994500" cy="193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ученые начали раскрывать природу биологических катализаторов. Диастаза стала первым выделенным ферментом, а открытия Бухнера и рибозимов углубили понимание их роли вне клеток.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91775" y="480000"/>
            <a:ext cx="3994500" cy="13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шаги в изучении ферментов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7450" y="1276329"/>
            <a:ext cx="3506400" cy="33214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1729475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Катализ — это ускорение реакции за счёт катализатора, который не расходуется в процессе. Он обеспечивает повышение эффективности химических превращений.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3440950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Катализаторы бывают неорганическими и биологическими. Ферменты — природные биологические катализаторы, обеспечивающие ускорение реакций в живых организмах.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Катализ и катализаторы: основные определения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45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— это белки, которые способны увеличивать скорость реакций в клетках до миллионов раз, обеспечивая жизненно важные процессы.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4550" y="3593350"/>
            <a:ext cx="7894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фермент действует специфично, взаимодействуя лишь с определёнными молекулами-субстратами, что исключает нежелательные побочные реакции.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328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аминокислот формирует трёхмерную структуру фермента, определяющую его функциональные особенности и каталитическую активность.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6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как главные биологические катализаторы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75" y="1159279"/>
            <a:ext cx="4042500" cy="1772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5544" y="1159279"/>
            <a:ext cx="4042500" cy="177254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775" y="3445725"/>
            <a:ext cx="39183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Апофермент — белковый каркас фермента
</a:t>
            </a:r>
            <a:pPr algn="l" indent="0" marL="0">
              <a:lnSpc>
                <a:spcPct val="115000"/>
              </a:lnSpc>
              <a:buNone/>
            </a:pPr>
            <a:r>
              <a:rPr lang="en-US" sz="113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Белковая часть фермента содержит активный центр, отвечающий за связывание субстрата и катализ. Она обеспечивает правильное пространственное положение ключевых остатков аминокислот.
</a:t>
            </a:r>
            <a:endParaRPr lang="en-US" sz="1055" dirty="0"/>
          </a:p>
        </p:txBody>
      </p:sp>
      <p:sp>
        <p:nvSpPr>
          <p:cNvPr id="6" name="Text 1"/>
          <p:cNvSpPr txBox="1"/>
          <p:nvPr/>
        </p:nvSpPr>
        <p:spPr>
          <a:xfrm>
            <a:off x="4605275" y="3445725"/>
            <a:ext cx="39648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Кофактор — помощник катализа
</a:t>
            </a:r>
            <a:pPr algn="l" indent="0" marL="0">
              <a:lnSpc>
                <a:spcPct val="115000"/>
              </a:lnSpc>
              <a:buNone/>
            </a:pPr>
            <a:r>
              <a:rPr lang="en-US" sz="113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Кофактор может представлять собой ион металла или органическую молекулу, например, витамин. Он участвует в химической трансформации субстрата, дополняя функции апофермента.
</a:t>
            </a:r>
            <a:endParaRPr lang="en-US" sz="1055" dirty="0"/>
          </a:p>
        </p:txBody>
      </p:sp>
      <p:sp>
        <p:nvSpPr>
          <p:cNvPr id="7" name="Text 2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фермента: белковая и небелковая части
</a:t>
            </a:r>
            <a:endParaRPr lang="en-US" sz="2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учебники биохимии, 2023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снижают время реакции с лет или часов до нескольких секунд, обеспечивая эффективный обмен веществ.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Ферментативный катализ ускоряет биохимические процессы в миллионы раз, делая их жизненно возможными.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химических реакций с ферментом и без него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88306" y="1309125"/>
            <a:ext cx="2382188" cy="316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0350" y="1653050"/>
            <a:ext cx="2410200" cy="193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фермент связывается с молекулой субстрата, формируя комплекс. Это снижает энергию активации и подготавливает субстрат к реакции.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6028075" y="1653050"/>
            <a:ext cx="2410200" cy="193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химического превращения продукт отделяется, а фермент остаётся неизменным, готовым к следующему циклу катализа, поддерживая постоянную активность.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8900" y="480000"/>
            <a:ext cx="8206200" cy="6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действия ферментов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2931" y="1291100"/>
            <a:ext cx="263288" cy="30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24575" y="1291100"/>
            <a:ext cx="300900" cy="300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6441" y="1291100"/>
            <a:ext cx="206869" cy="300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52931" y="3055087"/>
            <a:ext cx="263288" cy="300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82250" y="3055087"/>
            <a:ext cx="300900" cy="300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Классы ферментов по типу катализируемых реакций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702475" y="1819300"/>
            <a:ext cx="23514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Катализируют реакции переноса электронов, участвуют в дыхании и фотосинтезе, обеспечивая окислительно-восстановительные процессы.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169725" y="1289775"/>
            <a:ext cx="18843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Оксидоредуктазы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392925" y="1819300"/>
            <a:ext cx="23514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Переносят функциональные группы между молекулами, важны для обмена аминокислот, углеводов и липидов.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860175" y="1289775"/>
            <a:ext cx="18843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Трансферазы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077775" y="1819300"/>
            <a:ext cx="23514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Расщепляют химические связи с помощью воды, участвующие в пищеварении и распаде макромолекул.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545025" y="1289775"/>
            <a:ext cx="18843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Гидролазы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1169725" y="3036775"/>
            <a:ext cx="31917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Лиазы
</a:t>
            </a:r>
            <a:endParaRPr lang="en-US" sz="1300" dirty="0"/>
          </a:p>
        </p:txBody>
      </p:sp>
      <p:sp>
        <p:nvSpPr>
          <p:cNvPr id="18" name="Text 9"/>
          <p:cNvSpPr txBox="1"/>
          <p:nvPr/>
        </p:nvSpPr>
        <p:spPr>
          <a:xfrm>
            <a:off x="702475" y="354250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Разрывают связи без участия воды, обеспечивая образование ненасыщенных соединений и циклов.
</a:t>
            </a:r>
            <a:endParaRPr lang="en-US" sz="1000" dirty="0"/>
          </a:p>
        </p:txBody>
      </p:sp>
      <p:sp>
        <p:nvSpPr>
          <p:cNvPr id="19" name="Text 10"/>
          <p:cNvSpPr txBox="1"/>
          <p:nvPr/>
        </p:nvSpPr>
        <p:spPr>
          <a:xfrm>
            <a:off x="4750600" y="3566200"/>
            <a:ext cx="3647700" cy="8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Переконфигурируют молекулы, меняя их пространственную структуру для дальнейших реакций.
</a:t>
            </a:r>
            <a:endParaRPr lang="en-US" sz="1000" dirty="0"/>
          </a:p>
        </p:txBody>
      </p:sp>
      <p:sp>
        <p:nvSpPr>
          <p:cNvPr id="20" name="Text 11"/>
          <p:cNvSpPr txBox="1"/>
          <p:nvPr/>
        </p:nvSpPr>
        <p:spPr>
          <a:xfrm>
            <a:off x="5218375" y="3049201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Изомеразы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52150" y="1394038"/>
            <a:ext cx="3839699" cy="2253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1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ферментов позволяет выполнять широкий спектр биохимических реакций, необходимых для жизнедеятельности.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4644025"/>
            <a:ext cx="8064000" cy="2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биологии, 2023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связь класса фермента с его субстратом и функцией в организме.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775" y="480000"/>
            <a:ext cx="82062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ферментов из разных классов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800" y="1155563"/>
            <a:ext cx="8064000" cy="1693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4875" y="3520750"/>
            <a:ext cx="37083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«ключ-замок»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центр фермента точно соответствует форме и химическим свойствам субстрата, обеспечивая строгое распознавание и связывание. Это исключает взаимодействия с нежелательными молекулами.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895575" y="3520750"/>
            <a:ext cx="37083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специфичности в организме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лактаза расщепляет исключительно молочный сахар — лактозу. Такая специфичность гарантирует правильное протекание пищеварения и других жизненно важных процессов.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91775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Специфичность ферментативных реакций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45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Оптимальная температура для ферментов человека обычно находится в диапазоне 35-40°C; при отклонении от этой температуры активность снижается из-за изменения структуры белка.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34675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Концентрация субстрата влияет на скорость реакции: увеличение субстрата ускоряет реакцию до достижения максимума, после чего активность стабилизируется.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1328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Важным фактором является pH среды: большинство ферментов работают при нейтральном pH, но например, желудочная пищеварительная система функционирует при сильнокислой среде, около pH 2.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32850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ингибиторов и активаторов регулирует активность: ингибиторы замедляют, связываясь с ферментами, а активаторы усиливают каталитическую способность, изменяя состояние молекулы.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 активность ферментов
</a:t>
            </a:r>
            <a:endParaRPr lang="en-US" sz="26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биохимии, 2023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температуре выше 40°C начинается денатурация белков, что вызывает быструю потерю активности. Некоторые ферменты адаптированы к иным условиям, но большинство чувствительны к температурным изменениям.
</a:t>
            </a:r>
            <a:endParaRPr lang="en-US" sz="1094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Максимальная активность ферментов у человека достигается при 37°C. Перегрев приводит к разрушению структуры и снижению каталитической способности.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Температурная зависимость активности ферментов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Конкурентные ингибиторы связываются с активным центром фермента, препятствуя связыванию субстрата и снижая скорость реакции.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94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Неконкурентные ингибиторы изменяют пространственную структуру фермента вне активного центра, уменьшая его функциональность.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96575" y="1972725"/>
            <a:ext cx="23205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Активаторы, такие как ионы металлов и витамины, усиливают ферментативную активность, стабилизируя структуру и способствуя эффективному каталиту.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9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Ингибиторы и активаторы: регулирование ферментативной активности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8900" y="2052450"/>
            <a:ext cx="1436100" cy="250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Пищеварение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Ферменты, например пепсин и трипсин, расщепляют пищу на более простые соединения для усвоения организмом.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2122675" y="2052450"/>
            <a:ext cx="1395600" cy="250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энергии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Гексокиназа участвует в процессе гликолиза, обеспечивая клетки энергией в виде АТФ.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736675" y="2052450"/>
            <a:ext cx="1386300" cy="250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нуклеиновых кислот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контролируют процессы репликации и транскрипции ДНК и РНК, обеспечивая точность передачи генетической информации.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367775" y="2052450"/>
            <a:ext cx="1395600" cy="250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нервных импульсов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Ацетилхолинэстераза регулирует уровень нейротрансмиттеров, обеспечивая правильное функционирование нервной системы.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981775" y="2052450"/>
            <a:ext cx="1386300" cy="250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Детоксикация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Каталаза разрушает перекись водорода, защищая клетки от окислительного повреждения.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68900" y="480000"/>
            <a:ext cx="82062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Биологическая роль ферментов в организме человека
</a:t>
            </a:r>
            <a:endParaRPr lang="en-US" sz="2600" dirty="0"/>
          </a:p>
        </p:txBody>
      </p:sp>
      <p:sp>
        <p:nvSpPr>
          <p:cNvPr id="14" name="Text 6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4003" y="1158347"/>
            <a:ext cx="2681700" cy="25298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8347"/>
            <a:ext cx="2681700" cy="2529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1750" y="1158347"/>
            <a:ext cx="2681700" cy="252980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8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ферментов в пищеварительной системе человека
</a:t>
            </a:r>
            <a:endParaRPr lang="en-US" sz="2488" dirty="0"/>
          </a:p>
        </p:txBody>
      </p:sp>
      <p:sp>
        <p:nvSpPr>
          <p:cNvPr id="11" name="Text 2"/>
          <p:cNvSpPr txBox="1"/>
          <p:nvPr/>
        </p:nvSpPr>
        <p:spPr>
          <a:xfrm>
            <a:off x="3254000" y="3887392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Пепсин и его активность в кислой среде желудка
</a:t>
            </a:r>
            <a:pPr algn="l" indent="0" marL="0">
              <a:lnSpc>
                <a:spcPct val="115000"/>
              </a:lnSpc>
              <a:buNone/>
            </a:pPr>
            <a:r>
              <a:rPr lang="en-US" sz="61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Пепсин действует в желудке при низком pH, разрывая белковые связи и преобразуя пищу в усвояемые пептиды.
</a:t>
            </a:r>
            <a:endParaRPr lang="en-US" sz="1005" dirty="0"/>
          </a:p>
        </p:txBody>
      </p:sp>
      <p:sp>
        <p:nvSpPr>
          <p:cNvPr id="12" name="Text 3"/>
          <p:cNvSpPr txBox="1"/>
          <p:nvPr/>
        </p:nvSpPr>
        <p:spPr>
          <a:xfrm>
            <a:off x="6016225" y="3887392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трипсина и липазы в кишечнике
</a:t>
            </a:r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Трипсин расщепляет белки, а липаза — жиры, обеспечивая поступление питательных веществ в тонкий кишечник для всасывания.
</a:t>
            </a:r>
            <a:endParaRPr lang="en-US" sz="1093" dirty="0"/>
          </a:p>
        </p:txBody>
      </p:sp>
      <p:sp>
        <p:nvSpPr>
          <p:cNvPr id="13" name="Text 4"/>
          <p:cNvSpPr txBox="1"/>
          <p:nvPr/>
        </p:nvSpPr>
        <p:spPr>
          <a:xfrm>
            <a:off x="491775" y="3893828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Амилаза — первый шаг переваривания крахмала
</a:t>
            </a:r>
            <a:pPr algn="l" indent="0" marL="0">
              <a:lnSpc>
                <a:spcPct val="115000"/>
              </a:lnSpc>
              <a:buNone/>
            </a:pPr>
            <a:r>
              <a:rPr lang="en-US" sz="55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Амилаза, содержащаяся в слюне, начинает расщепление крахмала уже во рту, облегчая дальнейшее пищеварение в кишечнике.
</a:t>
            </a:r>
            <a:endParaRPr lang="en-US" sz="90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4450" y="15951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пищевой промышленности амилаза помогает расщеплять крахмал при выпечке хлеба, улучшая текстуру и вкус продукции.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68900" y="480000"/>
            <a:ext cx="8206200" cy="6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ферментов в промышленности и медицине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744450" y="26536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Реннин используется для свертывания молока при производстве сыра, создавая основу для формирования сырной массы.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744450" y="37082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медицине ферменты применяются для диагностики заболеваний, а также для замещения дефицита эндогенных ферментов в терапии.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каталитического цикла фермента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работы фермента с субстратом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4450" y="1462375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эволюционировали вместе с организмами, приспосабливаясь к разнообразным экологическим условиям и биохимическим потребностям.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68900" y="480000"/>
            <a:ext cx="8206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и разнообразие ферментов у живых организмов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744450" y="2254010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Термофильные бактерии обладают ферментами, способными функционировать при экстремальных температурах, например, Taq-полимераза используется в ПЦР.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4450" y="3045646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 микроорганизмы развили ферменты для нейтрализации токсинов и адаптации к неблагоприятным средам.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744450" y="3837281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Биохимическое разнообразие ферментов отражает эволюционные стратегии выживания и специализацию в различных экосистемах.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50" y="1157761"/>
            <a:ext cx="2681700" cy="17755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003" y="1157761"/>
            <a:ext cx="2681700" cy="17755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7761"/>
            <a:ext cx="2681700" cy="17755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и необычные факты о ферментах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445725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Каталаза — супербыстрый фермент
</a:t>
            </a:r>
            <a:pPr algn="l" indent="0" marL="0">
              <a:lnSpc>
                <a:spcPct val="115000"/>
              </a:lnSpc>
              <a:buNone/>
            </a:pPr>
            <a:r>
              <a:rPr lang="en-US" sz="126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Каталаза способна расщеплять миллионы молекул перекиси водорода за одну секунду, обеспечивая защиту клеток от повреждения.
</a:t>
            </a:r>
            <a:endParaRPr lang="en-US" sz="1173" dirty="0"/>
          </a:p>
        </p:txBody>
      </p:sp>
      <p:sp>
        <p:nvSpPr>
          <p:cNvPr id="10" name="Text 3"/>
          <p:cNvSpPr txBox="1"/>
          <p:nvPr/>
        </p:nvSpPr>
        <p:spPr>
          <a:xfrm>
            <a:off x="3254000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амилазы у новорожденных
</a:t>
            </a:r>
            <a:pPr algn="l" indent="0" marL="0">
              <a:lnSpc>
                <a:spcPct val="115000"/>
              </a:lnSpc>
              <a:buNone/>
            </a:pPr>
            <a:r>
              <a:rPr lang="en-US" sz="119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младенцев уровень амилазы в слюне значительно ниже, что связано с особенностями раннего питания и постепенно изменяется с возрастом.
</a:t>
            </a:r>
            <a:endParaRPr lang="en-US" sz="1110" dirty="0"/>
          </a:p>
        </p:txBody>
      </p:sp>
      <p:sp>
        <p:nvSpPr>
          <p:cNvPr id="11" name="Text 4"/>
          <p:cNvSpPr txBox="1"/>
          <p:nvPr/>
        </p:nvSpPr>
        <p:spPr>
          <a:xfrm>
            <a:off x="6016225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Непереносимость лактозы и фермент лактаза
</a:t>
            </a:r>
            <a:pPr algn="l" indent="0" marL="0">
              <a:lnSpc>
                <a:spcPct val="115000"/>
              </a:lnSpc>
              <a:buNone/>
            </a:pPr>
            <a:r>
              <a:rPr lang="en-US" sz="105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части взрослых людей снижается выработка лактазы, что приводит к затрудненному перевариванию молочного сахара и вызывает неприятные симптомы.
</a:t>
            </a:r>
            <a:endParaRPr lang="en-US" sz="97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2038875"/>
            <a:ext cx="8032800" cy="24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ферментов в поддержании жизни и научных открытиях
</a:t>
            </a:r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обеспечивают высокая скорость и точность биохимических реакций, играя незаменимую роль в здоровье и технологиях, открывая новые возможности в медицине и промышленности.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2026-05-08T03:59:57Z</dcterms:created>
  <dcterms:modified xsi:type="dcterms:W3CDTF">2026-05-08T03:59:57Z</dcterms:modified>
</cp:coreProperties>
</file>