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83495"/>
            <a:ext cx="9144000" cy="22592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90800" y="678174"/>
            <a:ext cx="51624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Лев Николаевич Толстой — писатель, который писал и для взрослых, и для детей
</a:t>
            </a:r>
            <a:endParaRPr lang="en-US" sz="1833" dirty="0"/>
          </a:p>
        </p:txBody>
      </p:sp>
      <p:sp>
        <p:nvSpPr>
          <p:cNvPr id="7" name="Text 1"/>
          <p:cNvSpPr txBox="1"/>
          <p:nvPr/>
        </p:nvSpPr>
        <p:spPr>
          <a:xfrm>
            <a:off x="1990800" y="1501199"/>
            <a:ext cx="5162400" cy="8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1828–1910. Толстой — автор «Войны и мира», «Анны Карениной» и детских рассказов о доброте и выборе.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20950" y="2525823"/>
            <a:ext cx="51021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675" y="702804"/>
            <a:ext cx="3816600" cy="37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1440987"/>
            <a:ext cx="4494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Время, в которое жил Толстой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622025"/>
            <a:ext cx="44946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жил в XIX веке, когда в России менялись жизнь дворян, крестьян и школьников. В 1861 году отменили крепостное право, рос интерес к образованию. В его эпоху шли Кавказская и Крымская войны, поэтому в книгах звучат темы войны и ответственности.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881750" y="38056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Семейная атмосфера и впечатления от повседневных событий стали для Толстого опорой. Он умел превращать наблюдение в истории, где правда характеров важнее громких слов.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960000" y="24078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окружала жизнь усадьбы: разговоры взрослых, наблюдения за людьми, привычки и характеры. Такие подробности позже помогли ему писать о детях и взрослых так, будто читатель рядом.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051450" y="10100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родился в 1828 году в Тульской губернии, в усадьбе Ясная Поляна. Он рано потерял родителей, и детство проходило при участии родственников, которые занимались его воспитанием.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280350" y="270000"/>
            <a:ext cx="70521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Толстого в Ясной Поляне
</a:t>
            </a:r>
            <a:endParaRPr lang="en-US" sz="2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675" y="1120774"/>
            <a:ext cx="3816600" cy="33432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80350" y="270000"/>
            <a:ext cx="6543900" cy="4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Ясная Поляна — дом писателя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280350" y="1328309"/>
            <a:ext cx="41565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и работа на родной земле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Ясная Поляна была для Толстого главным местом жизни почти всю дорогу его жизни. Здесь он писал, гулял и много внимания уделял саду и быту усадьбы — чтобы видеть детали вокруг.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280350" y="2950930"/>
            <a:ext cx="41565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памяти и любви к труду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Ясная Поляна — музей-заповедник. Сохранились дом, парк, аллеи и рабочий кабинет писателя, а сама территория напоминает о его интересе к простой жизни и труду.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Учёба, юность и первые поиски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928535" y="2808000"/>
            <a:ext cx="16899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Казанский университет
</a:t>
            </a:r>
            <a:pPr algn="l" indent="0" marL="0">
              <a:lnSpc>
                <a:spcPct val="115000"/>
              </a:lnSpc>
              <a:buNone/>
            </a:pPr>
            <a:r>
              <a:rPr lang="en-US" sz="8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учился в Казанском университете, но обучение не завершил. В этот период он сильнее понимал, что ищет не только знания, но и своё место в жизни.
</a:t>
            </a:r>
            <a:endParaRPr lang="en-US" sz="1121" dirty="0"/>
          </a:p>
        </p:txBody>
      </p:sp>
      <p:sp>
        <p:nvSpPr>
          <p:cNvPr id="11" name="Text 3"/>
          <p:cNvSpPr txBox="1"/>
          <p:nvPr/>
        </p:nvSpPr>
        <p:spPr>
          <a:xfrm>
            <a:off x="2694897" y="1468595"/>
            <a:ext cx="16899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Поездка на Кавказ (1851)
</a:t>
            </a:r>
            <a:pPr algn="l" indent="0" marL="0">
              <a:lnSpc>
                <a:spcPct val="115000"/>
              </a:lnSpc>
              <a:buNone/>
            </a:pPr>
            <a:r>
              <a:rPr lang="en-US" sz="8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1851 году Толстой оказался на Кавказе. Там он наблюдал жизнь людей в непростых условиях и учился смотреть на поступки без «красивых» объяснений.
</a:t>
            </a:r>
            <a:endParaRPr lang="en-US" sz="1078" dirty="0"/>
          </a:p>
        </p:txBody>
      </p:sp>
      <p:sp>
        <p:nvSpPr>
          <p:cNvPr id="12" name="Text 4"/>
          <p:cNvSpPr txBox="1"/>
          <p:nvPr/>
        </p:nvSpPr>
        <p:spPr>
          <a:xfrm>
            <a:off x="4447110" y="2808000"/>
            <a:ext cx="16899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Севастопольская оборона (1854–1855)
</a:t>
            </a:r>
            <a:pPr algn="l" indent="0" marL="0">
              <a:lnSpc>
                <a:spcPct val="115000"/>
              </a:lnSpc>
              <a:buNone/>
            </a:pPr>
            <a:r>
              <a:rPr lang="en-US" sz="7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Толстой участвовал в обороне Севастополя. Он увидел войну как тяжёлое испытание, где важны страх, усталость и ответственность каждого человека.
</a:t>
            </a:r>
            <a:endParaRPr lang="en-US" sz="945" dirty="0"/>
          </a:p>
        </p:txBody>
      </p:sp>
      <p:sp>
        <p:nvSpPr>
          <p:cNvPr id="13" name="Text 5"/>
          <p:cNvSpPr txBox="1"/>
          <p:nvPr/>
        </p:nvSpPr>
        <p:spPr>
          <a:xfrm>
            <a:off x="6206485" y="1468582"/>
            <a:ext cx="16899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произведения на основе опыта
</a:t>
            </a:r>
            <a:pPr algn="l" indent="0" marL="0">
              <a:lnSpc>
                <a:spcPct val="115000"/>
              </a:lnSpc>
              <a:buNone/>
            </a:pPr>
            <a:r>
              <a:rPr lang="en-US" sz="7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и дорожные впечатления стали материалом для будущих рассказов и повестей. Он всё чаще писал о том, что чувствует человек, когда выбора уже не избежать.
</a:t>
            </a:r>
            <a:endParaRPr lang="en-US" sz="94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Даты из предоставленного описания (1828–1910).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этапы жизни Л. Н. Толстого
</a:t>
            </a:r>
            <a:endParaRPr lang="en-US" sz="2800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первых публикаций Толстой не остановился: он последовательно работал над крупными романами и параллельно писал школьные книги для детей.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 личные повороты и опыт войны постепенно переходили в большие литературные проекты и образовательную работу.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48338" y="1500373"/>
            <a:ext cx="817425" cy="726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08450" y="1500373"/>
            <a:ext cx="726600" cy="726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62850" y="1524793"/>
            <a:ext cx="847200" cy="6777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и правда о войне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280350" y="2446773"/>
            <a:ext cx="25539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без прикрас
</a:t>
            </a:r>
            <a:pPr algn="ctr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видел войну не как красивое приключение, а как тяжёлое испытание. В «Севастопольских рассказах» он показывал боль, усталость и страх без романтики и украшений.
</a:t>
            </a:r>
            <a:endParaRPr lang="en-US" sz="1700" dirty="0"/>
          </a:p>
        </p:txBody>
      </p:sp>
      <p:sp>
        <p:nvSpPr>
          <p:cNvPr id="11" name="Text 3"/>
          <p:cNvSpPr txBox="1"/>
          <p:nvPr/>
        </p:nvSpPr>
        <p:spPr>
          <a:xfrm>
            <a:off x="3295050" y="2446773"/>
            <a:ext cx="25539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6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думают и сомневаются
</a:t>
            </a:r>
            <a:pPr algn="ctr" indent="0" marL="0">
              <a:lnSpc>
                <a:spcPct val="115000"/>
              </a:lnSpc>
              <a:buNone/>
            </a:pPr>
            <a:r>
              <a:rPr lang="en-US" sz="16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войны помог писателю создавать персонажей, которые не просто «действуют», а размышляют. Они переживают настоящие чувства, сомневаются и учатся жить с последствиями.
</a:t>
            </a:r>
            <a:endParaRPr lang="en-US" sz="1663" dirty="0"/>
          </a:p>
        </p:txBody>
      </p:sp>
      <p:sp>
        <p:nvSpPr>
          <p:cNvPr id="12" name="Text 4"/>
          <p:cNvSpPr txBox="1"/>
          <p:nvPr/>
        </p:nvSpPr>
        <p:spPr>
          <a:xfrm>
            <a:off x="6309750" y="2446773"/>
            <a:ext cx="25539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6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Смелость и ответственность
</a:t>
            </a:r>
            <a:pPr algn="ctr" indent="0" marL="0">
              <a:lnSpc>
                <a:spcPct val="115000"/>
              </a:lnSpc>
              <a:buNone/>
            </a:pPr>
            <a:r>
              <a:rPr lang="en-US" sz="16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Смелость у Толстого связана с ответственностью, а не с показной героичностью. В центре оказывается человек, который вынужден принимать решения среди хаоса и опасности.
</a:t>
            </a:r>
            <a:endParaRPr lang="en-US" sz="169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3230" y="1119450"/>
            <a:ext cx="4599640" cy="3077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44350" y="1584760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связывает произведения с годами, жанром и главной темой.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8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 произведениям из предоставленного описания.
</a:t>
            </a:r>
            <a:endParaRPr lang="en-US" sz="758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66400"/>
            <a:ext cx="7070100" cy="5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произведения Толстого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5344350" y="2631624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Толстого охватывают детство, войну и семейную жизнь: разные сюжеты приводят к общей идее значения нравственного выбора.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745275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«Война и мир» рассказывает о событиях Отечественной войны 1812 года. На фоне истории живут семьи Болконских и Ростовых, а обычные будни тесно связаны с большими переменами.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61650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романе много исторических точек: образ Кутузова, Бородинское сражение и разговоры о судьбах людей. Толстой показывает не только действия, но и то, что чувствуют участники.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487725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романа в том, что история создаётся не одними полководцами. Важны тысячи простых людей, их труд, решения и выдержка — именно они делают народ силой.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80350" y="270000"/>
            <a:ext cx="68217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«Война и мир» — самый известный роман Толстого
</a:t>
            </a:r>
            <a:endParaRPr lang="en-US" sz="206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493250" y="1204700"/>
            <a:ext cx="29436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романа судьба Анны Карениной и её трудный выбор. Толстой показывает любовь и семью рядом с ревностью, страхом осуждения и последствиями решений, принятых без достаточной меры.
</a:t>
            </a:r>
            <a:endParaRPr lang="en-US" sz="1152" dirty="0"/>
          </a:p>
        </p:txBody>
      </p:sp>
      <p:sp>
        <p:nvSpPr>
          <p:cNvPr id="8" name="Text 2"/>
          <p:cNvSpPr txBox="1"/>
          <p:nvPr/>
        </p:nvSpPr>
        <p:spPr>
          <a:xfrm>
            <a:off x="280350" y="270000"/>
            <a:ext cx="68355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«Анна Каренина» — роман о чувствах и выборе
</a:t>
            </a:r>
            <a:endParaRPr lang="en-US" sz="2245" dirty="0"/>
          </a:p>
        </p:txBody>
      </p:sp>
      <p:sp>
        <p:nvSpPr>
          <p:cNvPr id="9" name="Text 3"/>
          <p:cNvSpPr txBox="1"/>
          <p:nvPr/>
        </p:nvSpPr>
        <p:spPr>
          <a:xfrm>
            <a:off x="1493250" y="2936475"/>
            <a:ext cx="29436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помогает увидеть, как общество оценивает поступки и как это влияет на человека. Осуждение не исчезает — оно усиливает конфликт и меняет то, как герои себя понимают.
</a:t>
            </a:r>
            <a:endParaRPr lang="en-US" sz="1168" dirty="0"/>
          </a:p>
        </p:txBody>
      </p:sp>
      <p:sp>
        <p:nvSpPr>
          <p:cNvPr id="10" name="Text 4"/>
          <p:cNvSpPr txBox="1"/>
          <p:nvPr/>
        </p:nvSpPr>
        <p:spPr>
          <a:xfrm>
            <a:off x="5930400" y="2070575"/>
            <a:ext cx="29436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Важная линия — Константин Левин, который ищет смысл жизни через труд, семью и честный взгляд на себя. Так читатель понимает: любой поступок имеет цену и меняет характер.
</a:t>
            </a:r>
            <a:endParaRPr lang="en-US" sz="116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078944"/>
            <a:ext cx="8604000" cy="3344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6787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 Толстого рождается герой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750672"/>
            <a:ext cx="67878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от наблюдения к нравственному изменению (на примере Пьера Безухова, Константина Левина, Нехлюдова и героев коротких рассказов).
</a:t>
            </a:r>
            <a:endParaRPr lang="en-US" sz="87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1122" y="1344389"/>
            <a:ext cx="583538" cy="51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2219" y="2251415"/>
            <a:ext cx="453863" cy="518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5959" y="3184796"/>
            <a:ext cx="453862" cy="518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03541" y="4118196"/>
            <a:ext cx="518700" cy="5187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7110000" cy="6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и школа для крестьянских детей
</a:t>
            </a:r>
            <a:endParaRPr lang="en-US" sz="2723" dirty="0"/>
          </a:p>
        </p:txBody>
      </p:sp>
      <p:sp>
        <p:nvSpPr>
          <p:cNvPr id="10" name="Text 2"/>
          <p:cNvSpPr txBox="1"/>
          <p:nvPr/>
        </p:nvSpPr>
        <p:spPr>
          <a:xfrm>
            <a:off x="1008535" y="1243726"/>
            <a:ext cx="41403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в Ясной Поляне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открыл школу для крестьянских детей и лично участвовал в её работе. Он стремился, чтобы обучение было понятным, живым и связано с повседневным опытом ребят.
</a:t>
            </a:r>
            <a:endParaRPr lang="en-US" sz="1315" dirty="0"/>
          </a:p>
        </p:txBody>
      </p:sp>
      <p:sp>
        <p:nvSpPr>
          <p:cNvPr id="11" name="Text 3"/>
          <p:cNvSpPr txBox="1"/>
          <p:nvPr/>
        </p:nvSpPr>
        <p:spPr>
          <a:xfrm>
            <a:off x="979950" y="2150752"/>
            <a:ext cx="4140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Обучение «вместе с учениками»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не ограничивался советами: он находился рядом во время занятий. Так легче было замечать, что помогает детям понимать материал, а что вызывает усталость или страх.
</a:t>
            </a:r>
            <a:endParaRPr lang="en-US" sz="1328" dirty="0"/>
          </a:p>
        </p:txBody>
      </p:sp>
      <p:sp>
        <p:nvSpPr>
          <p:cNvPr id="12" name="Text 4"/>
          <p:cNvSpPr txBox="1"/>
          <p:nvPr/>
        </p:nvSpPr>
        <p:spPr>
          <a:xfrm>
            <a:off x="1008535" y="3084132"/>
            <a:ext cx="4140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книги и «Азбука»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создавал учебные тексты, включая «Азбуку», и подбирал материалы для чтения. Он старался, чтобы тексты развивали внимание и помогали видеть смысл в словах и поступках.
</a:t>
            </a:r>
            <a:endParaRPr lang="en-US" sz="1328" dirty="0"/>
          </a:p>
        </p:txBody>
      </p:sp>
      <p:sp>
        <p:nvSpPr>
          <p:cNvPr id="13" name="Text 5"/>
          <p:cNvSpPr txBox="1"/>
          <p:nvPr/>
        </p:nvSpPr>
        <p:spPr>
          <a:xfrm>
            <a:off x="1008535" y="4017527"/>
            <a:ext cx="4140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Желание учиться вместо страха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Учёба, по Толстому, должна рождать интерес. Ребёнок учится лучше, когда ему не грозят наказания за каждую ошибку, а поддерживают спокойной ясностью.
</a:t>
            </a:r>
            <a:endParaRPr lang="en-US" sz="132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1087457"/>
            <a:ext cx="2745600" cy="14666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04421" y="1087428"/>
            <a:ext cx="2745600" cy="14666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8500" y="1087428"/>
            <a:ext cx="2745600" cy="14666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80350" y="270000"/>
            <a:ext cx="70995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Рассказы Толстого для детей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280350" y="2822396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«Филипок»: смелость начинается с шага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Филипок каждый день мечтает учиться, но боится идти в школу один. Однажды он решается на смелый поступок и пробует выдержать все испытания. История показывает, что страх можно побеждать действием, а не словами.
</a:t>
            </a:r>
            <a:endParaRPr lang="en-US" sz="1389" dirty="0"/>
          </a:p>
        </p:txBody>
      </p:sp>
      <p:sp>
        <p:nvSpPr>
          <p:cNvPr id="11" name="Text 3"/>
          <p:cNvSpPr txBox="1"/>
          <p:nvPr/>
        </p:nvSpPr>
        <p:spPr>
          <a:xfrm>
            <a:off x="3204421" y="2820607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«Лев и собачка»: дружба сильнее страха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Собачка неожиданно встречает льва и остаётся рядом, хотя опасность очевидна. Вместо злости и паники она действует спокойно и верит в дружбу. Рассказ помогает понять, как сочувствие и верность становятся настоящей силой.
</a:t>
            </a:r>
            <a:endParaRPr lang="en-US" sz="1389" dirty="0"/>
          </a:p>
        </p:txBody>
      </p:sp>
      <p:sp>
        <p:nvSpPr>
          <p:cNvPr id="12" name="Text 4"/>
          <p:cNvSpPr txBox="1"/>
          <p:nvPr/>
        </p:nvSpPr>
        <p:spPr>
          <a:xfrm>
            <a:off x="6128499" y="2820607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«Косточка»: один поступок и честный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столе лежит вкусная слива, и дети обсуждают правила. Потом один мальчик съедает косточку тайком и надеется, что никто не заметит. Но совесть подсказывает, что лучше сразу сказать правду и отвечать за свой выбор.
</a:t>
            </a:r>
            <a:endParaRPr lang="en-US" sz="138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881750" y="38056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отвергал лицемерие, пустую роскошь и жестокость. Героям приходится учиться смотреть на человека по-хорошему и понимать, что каждый поступок имеет последствия.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960000" y="24078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уважал труд и простую жизнь: труд даёт смысл, учит терпению и ответственности. Толстой показывает, что богатство не заменяет внутреннюю порядочность и уважение к людям.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051450" y="10100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ценил честность и доброту, потому что они помогают человеку оставаться собой. В его книгах важно не говорить красиво, а поступать по совести, даже если трудно.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280350" y="270000"/>
            <a:ext cx="70521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качества Толстой считал важными
</a:t>
            </a:r>
            <a:endParaRPr lang="en-US" sz="271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 по перечню тем из задания (частоты не указаны; шкала условная).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в произведениях Толстого
</a:t>
            </a:r>
            <a:endParaRPr lang="en-US" sz="2538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 же мотивы встречаются и в больших романах, и в рассказах для школьного чтения: они связывают жизнь семьи, внутренние решения и повседневные занятия.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Набор тем показывает главное: Толстой объясняет мир через человека. Самые «связующие» — семья, детство и выбор, потому что они возвращают к нравственному смыслу.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27900" y="1905208"/>
            <a:ext cx="4646100" cy="14689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86950" y="1935148"/>
            <a:ext cx="35298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упоминал Толстого и почему: связь с писателем и конкретный факт оценки или интереса.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Сведения из описания слайда.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70000"/>
            <a:ext cx="66834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в мировой культуре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486950" y="2936075"/>
            <a:ext cx="35298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показывают, что влияние Толстого выходило за пределы литературы: к его идеям обращались и общественные мыслители.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Последние годы жизни писателя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863302" y="2119694"/>
            <a:ext cx="22320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Размышления о смысле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последние годы Толстой всё чаще думал о простоте и внутренней правде. Его интерес смещался к тому, как жить честно и по убеждениям, а не «как принято».
</a:t>
            </a:r>
            <a:endParaRPr lang="en-US" sz="1134" dirty="0"/>
          </a:p>
        </p:txBody>
      </p:sp>
      <p:sp>
        <p:nvSpPr>
          <p:cNvPr id="10" name="Text 3"/>
          <p:cNvSpPr txBox="1"/>
          <p:nvPr/>
        </p:nvSpPr>
        <p:spPr>
          <a:xfrm>
            <a:off x="3416600" y="2113300"/>
            <a:ext cx="22320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Уход из Ясной Поляны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1910 году он ушёл из Ясной Поляны. Это событие воспринимают как поступок человека, который стремился соответствовать своим взглядам.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969912" y="2080925"/>
            <a:ext cx="22320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Болезнь и смерть на станции Астапово
</a:t>
            </a:r>
            <a:pPr algn="l" indent="0" marL="0">
              <a:lnSpc>
                <a:spcPct val="115000"/>
              </a:lnSpc>
              <a:buNone/>
            </a:pPr>
            <a:r>
              <a:rPr lang="en-US" sz="8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пути Толстой тяжело заболел и умер на станции Астапово. Этот факт оставил след в памяти читателей как завершение трудной, но последовательной жизненной линии.
</a:t>
            </a:r>
            <a:endParaRPr lang="en-US" sz="107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42112" y="849897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Толстого живые герои и понятные чувства: читатель узнаёт себя в сомнениях, радости и тревоге. Поэтому книги легко обсуждать и в школе, и дома.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62737" y="1912422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историях всегда есть важные жизненные вопросы — о семье, дружбе, совести и ответственности. Герои не просто «действуют», они учатся мыслить.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383362" y="2975010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показывает развитие человека через труд, размышления и честность. Ошибки и последствия помогают понять: поступок нельзя отменить, но можно исправить направление.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03987" y="4037622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помогают взглянуть на людей внимательнее: увидеть в них хорошее и не оправдывать жестокость красивыми словами. Эти идеи остаются актуальными для подростков.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280350" y="270000"/>
            <a:ext cx="7005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книги Толстого читают и сегодня
</a:t>
            </a:r>
            <a:endParaRPr lang="en-US" sz="270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2403866"/>
            <a:ext cx="2737200" cy="237366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5587" y="2403819"/>
            <a:ext cx="2737200" cy="237366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6462" y="2403819"/>
            <a:ext cx="2737200" cy="23736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80350" y="270000"/>
            <a:ext cx="70998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в книгах, музеях и фильмах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280350" y="1100007"/>
            <a:ext cx="27372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текста к экрану и сцене
</a:t>
            </a:r>
            <a:pPr algn="l" indent="0" marL="0">
              <a:lnSpc>
                <a:spcPct val="115000"/>
              </a:lnSpc>
              <a:buNone/>
            </a:pPr>
            <a:r>
              <a:rPr lang="en-US" sz="8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произведениям Толстого создавали фильмы, спектакли и иллюстрации. Художники и режиссёры показывают не только события, но и внутренний мир героев. Поэтому экранизации часто становятся отдельной формой чтения.
</a:t>
            </a:r>
            <a:endParaRPr lang="en-US" sz="1344" dirty="0"/>
          </a:p>
        </p:txBody>
      </p:sp>
      <p:sp>
        <p:nvSpPr>
          <p:cNvPr id="11" name="Text 3"/>
          <p:cNvSpPr txBox="1"/>
          <p:nvPr/>
        </p:nvSpPr>
        <p:spPr>
          <a:xfrm>
            <a:off x="3195587" y="1095550"/>
            <a:ext cx="27372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Ясная Поляна как музей-заповедник
</a:t>
            </a:r>
            <a:pPr algn="l" indent="0" marL="0">
              <a:lnSpc>
                <a:spcPct val="115000"/>
              </a:lnSpc>
              <a:buNone/>
            </a:pPr>
            <a:r>
              <a:rPr lang="en-US" sz="7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Ясная Поляна сегодня — музей-заповедник, где сохраняют память о писателе. Дом, парк и рабочие места помогают увидеть условия, в которых рождались тексты. Так литература становится частью живой среды.
</a:t>
            </a:r>
            <a:endParaRPr lang="en-US" sz="1204" dirty="0"/>
          </a:p>
        </p:txBody>
      </p:sp>
      <p:sp>
        <p:nvSpPr>
          <p:cNvPr id="12" name="Text 4"/>
          <p:cNvSpPr txBox="1"/>
          <p:nvPr/>
        </p:nvSpPr>
        <p:spPr>
          <a:xfrm>
            <a:off x="6126462" y="1095550"/>
            <a:ext cx="27372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наследие входит в повседневную культуру
</a:t>
            </a:r>
            <a:pPr algn="l" indent="0" marL="0">
              <a:lnSpc>
                <a:spcPct val="115000"/>
              </a:lnSpc>
              <a:buNone/>
            </a:pPr>
            <a:r>
              <a:rPr lang="en-US" sz="7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Портреты Толстого, кадры экранизаций, обложки книг и музейные фотографии показывают масштаб его влияния. Наследие писателя узнают даже те, кто читает не все произведения. Культура как бы «собирает» его образы вокруг нас.
</a:t>
            </a:r>
            <a:endParaRPr lang="en-US" sz="120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241450" y="1498689"/>
            <a:ext cx="466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Л. Н. Толстой — писатель, учитель и мыслитель
</a:t>
            </a:r>
            <a:endParaRPr lang="en-US" sz="2312" dirty="0"/>
          </a:p>
        </p:txBody>
      </p:sp>
      <p:sp>
        <p:nvSpPr>
          <p:cNvPr id="5" name="Text 1"/>
          <p:cNvSpPr txBox="1"/>
          <p:nvPr/>
        </p:nvSpPr>
        <p:spPr>
          <a:xfrm>
            <a:off x="2241450" y="2614300"/>
            <a:ext cx="4661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Лев Толстой соединил историю, интерес к человеку и заботу о нравственности. Его романы и рассказы для детей, работа в школе и идеи о добром воспитании помогают выбирать добро и отвечать за поступки.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2026-05-13T01:10:43Z</dcterms:created>
  <dcterms:modified xsi:type="dcterms:W3CDTF">2026-05-13T01:10:43Z</dcterms:modified>
</cp:coreProperties>
</file>