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jpeg"/><Relationship Id="rId4" Type="http://schemas.openxmlformats.org/officeDocument/2006/relationships/image" Target="../media/image-13-4.png"/><Relationship Id="rId5" Type="http://schemas.openxmlformats.org/officeDocument/2006/relationships/image" Target="../media/image-13-5.jpe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572558" y="0"/>
            <a:ext cx="4570884"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59150" y="1089275"/>
            <a:ext cx="3903300" cy="2546100"/>
          </a:xfrm>
          <a:prstGeom prst="rect">
            <a:avLst/>
          </a:prstGeom>
          <a:noFill/>
          <a:ln/>
        </p:spPr>
        <p:txBody>
          <a:bodyPr wrap="square" lIns="0" tIns="0" rIns="0" bIns="0" rtlCol="0" anchor="t"/>
          <a:lstStyle/>
          <a:p>
            <a:pPr algn="l" indent="0" marL="0">
              <a:lnSpc>
                <a:spcPct val="90000"/>
              </a:lnSpc>
              <a:buNone/>
            </a:pPr>
            <a:r>
              <a:rPr lang="en-US" sz="3500" b="1" dirty="0">
                <a:solidFill>
                  <a:srgbClr val="9B3BEF"/>
                </a:solidFill>
                <a:latin typeface="Arial" pitchFamily="34" charset="0"/>
                <a:ea typeface="Arial" pitchFamily="34" charset="-122"/>
                <a:cs typeface="Arial" pitchFamily="34" charset="-120"/>
              </a:rPr>
              <a:t>Роль государства в экономике: зачем оно нужно рынку
</a:t>
            </a:r>
            <a:endParaRPr lang="en-US" sz="3500" dirty="0"/>
          </a:p>
        </p:txBody>
      </p:sp>
      <p:sp>
        <p:nvSpPr>
          <p:cNvPr id="7" name="Text 1"/>
          <p:cNvSpPr txBox="1"/>
          <p:nvPr/>
        </p:nvSpPr>
        <p:spPr>
          <a:xfrm>
            <a:off x="359150" y="360000"/>
            <a:ext cx="3878100" cy="200100"/>
          </a:xfrm>
          <a:prstGeom prst="rect">
            <a:avLst/>
          </a:prstGeom>
          <a:noFill/>
          <a:ln/>
        </p:spPr>
        <p:txBody>
          <a:bodyPr wrap="square" lIns="0" tIns="0" rIns="0" bIns="0" rtlCol="0" anchor="t"/>
          <a:lstStyle/>
          <a:p>
            <a:pPr algn="l" indent="0" marL="0">
              <a:lnSpc>
                <a:spcPct val="100000"/>
              </a:lnSpc>
              <a:buNone/>
            </a:pPr>
            <a:r>
              <a:rPr lang="en-US" sz="1300" i="1" dirty="0">
                <a:solidFill>
                  <a:srgbClr val="9B3BEF"/>
                </a:solidFill>
                <a:latin typeface="Arial" pitchFamily="34" charset="0"/>
                <a:ea typeface="Arial" pitchFamily="34" charset="-122"/>
                <a:cs typeface="Arial" pitchFamily="34" charset="-120"/>
              </a:rPr>
              <a:t>
</a:t>
            </a:r>
            <a:endParaRPr lang="en-US" sz="1300" dirty="0"/>
          </a:p>
        </p:txBody>
      </p:sp>
      <p:sp>
        <p:nvSpPr>
          <p:cNvPr id="8" name="Text 2"/>
          <p:cNvSpPr txBox="1"/>
          <p:nvPr/>
        </p:nvSpPr>
        <p:spPr>
          <a:xfrm>
            <a:off x="4482298" y="3635325"/>
            <a:ext cx="3426000" cy="898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Как государство направляет рынок, защищает общественные интересы и обеспечивает устойчивость экономики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948470" y="1751575"/>
            <a:ext cx="2601860" cy="281044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85600" y="453400"/>
            <a:ext cx="7373700" cy="800400"/>
          </a:xfrm>
          <a:prstGeom prst="rect">
            <a:avLst/>
          </a:prstGeom>
          <a:noFill/>
          <a:ln/>
        </p:spPr>
        <p:txBody>
          <a:bodyPr wrap="square" lIns="0" tIns="0" rIns="0" bIns="0" rtlCol="0" anchor="t"/>
          <a:lstStyle/>
          <a:p>
            <a:pPr algn="ctr" indent="0" marL="0">
              <a:lnSpc>
                <a:spcPct val="100000"/>
              </a:lnSpc>
              <a:buNone/>
            </a:pPr>
            <a:r>
              <a:rPr lang="en-US" sz="3148" b="1" dirty="0">
                <a:solidFill>
                  <a:srgbClr val="000000"/>
                </a:solidFill>
                <a:latin typeface="Arial" pitchFamily="34" charset="0"/>
                <a:ea typeface="Arial" pitchFamily="34" charset="-122"/>
                <a:cs typeface="Arial" pitchFamily="34" charset="-120"/>
              </a:rPr>
              <a:t>Почему рынок не может решить всё сам
</a:t>
            </a:r>
            <a:endParaRPr lang="en-US" sz="3148" dirty="0"/>
          </a:p>
        </p:txBody>
      </p:sp>
      <p:sp>
        <p:nvSpPr>
          <p:cNvPr id="6" name="Text 1"/>
          <p:cNvSpPr txBox="1"/>
          <p:nvPr/>
        </p:nvSpPr>
        <p:spPr>
          <a:xfrm>
            <a:off x="3960525" y="1988425"/>
            <a:ext cx="4705500" cy="1644900"/>
          </a:xfrm>
          <a:prstGeom prst="rect">
            <a:avLst/>
          </a:prstGeom>
          <a:noFill/>
          <a:ln/>
        </p:spPr>
        <p:txBody>
          <a:bodyPr wrap="square" lIns="0" tIns="0" rIns="0" bIns="0" rtlCol="0" anchor="ctr"/>
          <a:lstStyle/>
          <a:p>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Рынок эффективно распределяет многие ресурсы, но не создаёт общественные блага, не устраняет монополии и не решает проблему неравенства. Поэтому государство задаёт правила, исправляет сбои и делает экономику более устойчивой.
</a:t>
            </a:r>
            <a:endParaRPr lang="en-US" sz="1800" dirty="0"/>
          </a:p>
        </p:txBody>
      </p:sp>
      <p:sp>
        <p:nvSpPr>
          <p:cNvPr id="7" name="Text 2"/>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8" name="Text 1"/>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Основные функции государства в экономике
</a:t>
            </a:r>
            <a:endParaRPr lang="en-US" sz="2700" dirty="0"/>
          </a:p>
        </p:txBody>
      </p:sp>
      <p:sp>
        <p:nvSpPr>
          <p:cNvPr id="9" name="Text 2"/>
          <p:cNvSpPr txBox="1"/>
          <p:nvPr/>
        </p:nvSpPr>
        <p:spPr>
          <a:xfrm>
            <a:off x="777100" y="1888550"/>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Правовая функция защищает собственность, договоры и честные правила конкуренции, без которых рынок теряет предсказуемость и доверие участников.
</a:t>
            </a:r>
            <a:endParaRPr lang="en-US" sz="1400" dirty="0"/>
          </a:p>
        </p:txBody>
      </p:sp>
      <p:sp>
        <p:nvSpPr>
          <p:cNvPr id="10" name="Text 3"/>
          <p:cNvSpPr txBox="1"/>
          <p:nvPr/>
        </p:nvSpPr>
        <p:spPr>
          <a:xfrm>
            <a:off x="5086250" y="1888550"/>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Распределительная функция связана с бюджетом: государство собирает налоги и направляет средства на общественные нужды, которые важны для всего общества.
</a:t>
            </a:r>
            <a:endParaRPr lang="en-US" sz="1400" dirty="0"/>
          </a:p>
        </p:txBody>
      </p:sp>
      <p:sp>
        <p:nvSpPr>
          <p:cNvPr id="11" name="Text 4"/>
          <p:cNvSpPr txBox="1"/>
          <p:nvPr/>
        </p:nvSpPr>
        <p:spPr>
          <a:xfrm>
            <a:off x="777100" y="3634475"/>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Социальная функция проявляется в перераспределении доходов через пенсии, пособия и поддержку граждан, которым особенно трудно обеспечить достойный уровень жизни.
</a:t>
            </a:r>
            <a:endParaRPr lang="en-US" sz="1400" dirty="0"/>
          </a:p>
        </p:txBody>
      </p:sp>
      <p:sp>
        <p:nvSpPr>
          <p:cNvPr id="12" name="Text 5"/>
          <p:cNvSpPr txBox="1"/>
          <p:nvPr/>
        </p:nvSpPr>
        <p:spPr>
          <a:xfrm>
            <a:off x="5086250" y="3634475"/>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Стабилизационная функция помогает смягчать кризисы, сдерживать инфляцию и безработицу, а также поддерживать экономику в периоды спада и неопределённости.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09675" y="1875582"/>
            <a:ext cx="3765900" cy="221523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6" name="Text 1"/>
          <p:cNvSpPr txBox="1"/>
          <p:nvPr/>
        </p:nvSpPr>
        <p:spPr>
          <a:xfrm>
            <a:off x="709675" y="360000"/>
            <a:ext cx="7684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Инструменты государственного регулирования экономики
</a:t>
            </a:r>
            <a:endParaRPr lang="en-US" sz="2700" dirty="0"/>
          </a:p>
        </p:txBody>
      </p:sp>
      <p:sp>
        <p:nvSpPr>
          <p:cNvPr id="7" name="Text 2"/>
          <p:cNvSpPr txBox="1"/>
          <p:nvPr/>
        </p:nvSpPr>
        <p:spPr>
          <a:xfrm>
            <a:off x="5193900" y="1574700"/>
            <a:ext cx="3200400" cy="2817000"/>
          </a:xfrm>
          <a:prstGeom prst="rect">
            <a:avLst/>
          </a:prstGeom>
          <a:noFill/>
          <a:ln/>
        </p:spPr>
        <p:txBody>
          <a:bodyPr wrap="square" lIns="0" tIns="0" rIns="0" bIns="0" rtlCol="0" anchor="ctr"/>
          <a:lstStyle/>
          <a:p>
            <a:pPr algn="l" indent="0" marL="0">
              <a:lnSpc>
                <a:spcPct val="90000"/>
              </a:lnSpc>
              <a:buNone/>
            </a:pPr>
            <a:r>
              <a:rPr lang="en-US" sz="1700" dirty="0">
                <a:solidFill>
                  <a:srgbClr val="000000"/>
                </a:solidFill>
                <a:latin typeface="Arial" pitchFamily="34" charset="0"/>
                <a:ea typeface="Arial" pitchFamily="34" charset="-122"/>
                <a:cs typeface="Arial" pitchFamily="34" charset="-120"/>
              </a:rPr>
              <a:t>Разные инструменты воздействуют на экономику по-разному, но на практике государство использует их в сочетании.
</a:t>
            </a:r>
            <a:pPr algn="l" indent="0" marL="0">
              <a:lnSpc>
                <a:spcPct val="90000"/>
              </a:lnSpc>
              <a:buNone/>
            </a:pPr>
            <a:r>
              <a:rPr lang="en-US" sz="17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700" dirty="0">
                <a:solidFill>
                  <a:srgbClr val="000000"/>
                </a:solidFill>
                <a:latin typeface="Arial" pitchFamily="34" charset="0"/>
                <a:ea typeface="Arial" pitchFamily="34" charset="-122"/>
                <a:cs typeface="Arial" pitchFamily="34" charset="-120"/>
              </a:rPr>
              <a:t>Государство регулирует экономику не одним средством, а набором взаимосвязанных инструментов, которые одновременно влияют на бюджет, спрос, цены и деловую активность.
</a:t>
            </a:r>
            <a:endParaRPr lang="en-US" sz="1700" dirty="0"/>
          </a:p>
        </p:txBody>
      </p:sp>
      <p:sp>
        <p:nvSpPr>
          <p:cNvPr id="8" name="Text 3"/>
          <p:cNvSpPr txBox="1"/>
          <p:nvPr/>
        </p:nvSpPr>
        <p:spPr>
          <a:xfrm>
            <a:off x="709675" y="4522450"/>
            <a:ext cx="3308100" cy="258600"/>
          </a:xfrm>
          <a:prstGeom prst="rect">
            <a:avLst/>
          </a:prstGeom>
          <a:noFill/>
          <a:ln/>
        </p:spPr>
        <p:txBody>
          <a:bodyPr wrap="square" lIns="0" tIns="0" rIns="0" bIns="0" rtlCol="0" anchor="b"/>
          <a:lstStyle/>
          <a:p>
            <a:pPr algn="l" indent="0" marL="0">
              <a:lnSpc>
                <a:spcPct val="90000"/>
              </a:lnSpc>
              <a:buNone/>
            </a:pPr>
            <a:r>
              <a:rPr lang="en-US" sz="1131" dirty="0">
                <a:solidFill>
                  <a:srgbClr val="1E1E1E"/>
                </a:solidFill>
                <a:latin typeface="Arial" pitchFamily="34" charset="0"/>
                <a:ea typeface="Arial" pitchFamily="34" charset="-122"/>
                <a:cs typeface="Arial" pitchFamily="34" charset="-120"/>
              </a:rPr>
              <a:t>Школьный курс обществознания; базовая экономическая теория
</a:t>
            </a:r>
            <a:endParaRPr lang="en-US" sz="113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Структура государственных расходов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Состав расходов отражает не только текущие нужды, но и долгосрочные приоритеты государства: развитие людей, безопасность и условия для роста экономики.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Условная модель структуры бюджета для учебной диаграммы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Наибольшая доля бюджета обычно приходится на социальные обязательства, а остальные статьи показывают баланс между поддержкой населения, развитием и безопасностью.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518103" y="1452789"/>
            <a:ext cx="3037398" cy="320979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6" name="Text 1"/>
          <p:cNvSpPr txBox="1"/>
          <p:nvPr/>
        </p:nvSpPr>
        <p:spPr>
          <a:xfrm>
            <a:off x="359150" y="360000"/>
            <a:ext cx="7182000" cy="8880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Государство как инвестор в инфраструктуру
</a:t>
            </a:r>
            <a:endParaRPr lang="en-US" sz="2700" dirty="0"/>
          </a:p>
        </p:txBody>
      </p:sp>
      <p:sp>
        <p:nvSpPr>
          <p:cNvPr id="7" name="Text 2"/>
          <p:cNvSpPr txBox="1"/>
          <p:nvPr/>
        </p:nvSpPr>
        <p:spPr>
          <a:xfrm>
            <a:off x="359150" y="1574700"/>
            <a:ext cx="4116600" cy="1519800"/>
          </a:xfrm>
          <a:prstGeom prst="rect">
            <a:avLst/>
          </a:prstGeom>
          <a:noFill/>
          <a:ln/>
        </p:spPr>
        <p:txBody>
          <a:bodyPr wrap="square" lIns="0" tIns="0" rIns="0" bIns="0" rtlCol="0" anchor="t"/>
          <a:lstStyle/>
          <a:p>
            <a:pPr algn="l" indent="0" marL="0">
              <a:lnSpc>
                <a:spcPct val="100000"/>
              </a:lnSpc>
              <a:buNone/>
            </a:pPr>
            <a:r>
              <a:rPr lang="en-US" sz="1633" dirty="0">
                <a:solidFill>
                  <a:srgbClr val="9B3BEF"/>
                </a:solidFill>
                <a:latin typeface="Arial" pitchFamily="34" charset="0"/>
                <a:ea typeface="Arial" pitchFamily="34" charset="-122"/>
                <a:cs typeface="Arial" pitchFamily="34" charset="-120"/>
              </a:rPr>
              <a:t>Что строит государство
</a:t>
            </a:r>
            <a:pPr algn="l" indent="0" marL="0">
              <a:lnSpc>
                <a:spcPct val="100000"/>
              </a:lnSpc>
              <a:buNone/>
            </a:pPr>
            <a:r>
              <a:rPr lang="en-US" sz="1542"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42" dirty="0">
                <a:solidFill>
                  <a:srgbClr val="FFFFFF"/>
                </a:solidFill>
                <a:latin typeface="Arial" pitchFamily="34" charset="0"/>
                <a:ea typeface="Arial" pitchFamily="34" charset="-122"/>
                <a:cs typeface="Arial" pitchFamily="34" charset="-120"/>
              </a:rPr>
              <a:t>Государственные инвестиции охватывают дороги, мосты, железные дороги, электросети, школы, больницы и цифровую связь. Это создаёт основу для повседневной жизни и хозяйственной деятельности.
</a:t>
            </a:r>
            <a:endParaRPr lang="en-US" sz="1633" dirty="0"/>
          </a:p>
        </p:txBody>
      </p:sp>
      <p:sp>
        <p:nvSpPr>
          <p:cNvPr id="8" name="Text 3"/>
          <p:cNvSpPr txBox="1"/>
          <p:nvPr/>
        </p:nvSpPr>
        <p:spPr>
          <a:xfrm>
            <a:off x="359150" y="3263575"/>
            <a:ext cx="4116600" cy="1519800"/>
          </a:xfrm>
          <a:prstGeom prst="rect">
            <a:avLst/>
          </a:prstGeom>
          <a:noFill/>
          <a:ln/>
        </p:spPr>
        <p:txBody>
          <a:bodyPr wrap="square" lIns="0" tIns="0" rIns="0" bIns="0" rtlCol="0" anchor="t"/>
          <a:lstStyle/>
          <a:p>
            <a:pPr algn="l" indent="0" marL="0">
              <a:lnSpc>
                <a:spcPct val="100000"/>
              </a:lnSpc>
              <a:buNone/>
            </a:pPr>
            <a:r>
              <a:rPr lang="en-US" sz="1679" dirty="0">
                <a:solidFill>
                  <a:srgbClr val="9B3BEF"/>
                </a:solidFill>
                <a:latin typeface="Arial" pitchFamily="34" charset="0"/>
                <a:ea typeface="Arial" pitchFamily="34" charset="-122"/>
                <a:cs typeface="Arial" pitchFamily="34" charset="-120"/>
              </a:rPr>
              <a:t>Почему это важно для экономики
</a:t>
            </a:r>
            <a:pPr algn="l" indent="0" marL="0">
              <a:lnSpc>
                <a:spcPct val="100000"/>
              </a:lnSpc>
              <a:buNone/>
            </a:pPr>
            <a:r>
              <a:rPr lang="en-US" sz="158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585" dirty="0">
                <a:solidFill>
                  <a:srgbClr val="FFFFFF"/>
                </a:solidFill>
                <a:latin typeface="Arial" pitchFamily="34" charset="0"/>
                <a:ea typeface="Arial" pitchFamily="34" charset="-122"/>
                <a:cs typeface="Arial" pitchFamily="34" charset="-120"/>
              </a:rPr>
              <a:t>Когда инфраструктура развивается, перевозки становятся быстрее, услуги — доступнее, а бизнес тратит меньше ресурсов. Такой эффект сохраняется много лет и усиливает связи между регионами.
</a:t>
            </a:r>
            <a:endParaRPr lang="en-US" sz="167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800" y="360000"/>
            <a:ext cx="8428500" cy="1007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Государство и защита конкуренции
</a:t>
            </a:r>
            <a:endParaRPr lang="en-US" sz="2700" dirty="0"/>
          </a:p>
        </p:txBody>
      </p:sp>
      <p:sp>
        <p:nvSpPr>
          <p:cNvPr id="5" name="Text 1"/>
          <p:cNvSpPr txBox="1"/>
          <p:nvPr/>
        </p:nvSpPr>
        <p:spPr>
          <a:xfrm>
            <a:off x="518575" y="2038275"/>
            <a:ext cx="2349600" cy="25485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Антимонопольные меры ограничивают злоупотребление доминирующим положением, картельные соглашения и недобросовестные практики, которые искажают правила рынка и вредят потребителям.
</a:t>
            </a:r>
            <a:endParaRPr lang="en-US" sz="1400" dirty="0"/>
          </a:p>
        </p:txBody>
      </p:sp>
      <p:sp>
        <p:nvSpPr>
          <p:cNvPr id="6" name="Text 2"/>
          <p:cNvSpPr txBox="1"/>
          <p:nvPr/>
        </p:nvSpPr>
        <p:spPr>
          <a:xfrm>
            <a:off x="3397125" y="2038225"/>
            <a:ext cx="2349600" cy="25485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Когда крупные фирмы не контролируются, они могут повышать цены, снижать качество и вытеснять мелкие компании. Это уменьшает выбор и ослабляет стимулы к честной борьбе.
</a:t>
            </a:r>
            <a:endParaRPr lang="en-US" sz="1400" dirty="0"/>
          </a:p>
        </p:txBody>
      </p:sp>
      <p:sp>
        <p:nvSpPr>
          <p:cNvPr id="7" name="Text 3"/>
          <p:cNvSpPr txBox="1"/>
          <p:nvPr/>
        </p:nvSpPr>
        <p:spPr>
          <a:xfrm>
            <a:off x="6275825" y="2038275"/>
            <a:ext cx="2349600" cy="25485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Сохранение конкуренции выгодно обществу: оно поддерживает справедливые цены, улучшает качество товаров и услуг и подталкивает компании к инновациям и технологическому обновлению.
</a:t>
            </a:r>
            <a:endParaRPr lang="en-US" sz="1400" dirty="0"/>
          </a:p>
        </p:txBody>
      </p:sp>
      <p:sp>
        <p:nvSpPr>
          <p:cNvPr id="8" name="Text 4"/>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512" y="1705150"/>
            <a:ext cx="8427776" cy="3075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6" name="Text 1"/>
          <p:cNvSpPr txBox="1"/>
          <p:nvPr/>
        </p:nvSpPr>
        <p:spPr>
          <a:xfrm>
            <a:off x="357800" y="360000"/>
            <a:ext cx="8428500" cy="755100"/>
          </a:xfrm>
          <a:prstGeom prst="rect">
            <a:avLst/>
          </a:prstGeom>
          <a:noFill/>
          <a:ln/>
        </p:spPr>
        <p:txBody>
          <a:bodyPr wrap="square" lIns="0" tIns="0" rIns="0" bIns="0" rtlCol="0" anchor="t"/>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Как государство реагирует на экономический спад
</a:t>
            </a:r>
            <a:endParaRPr lang="en-US" sz="2700" dirty="0"/>
          </a:p>
        </p:txBody>
      </p:sp>
      <p:sp>
        <p:nvSpPr>
          <p:cNvPr id="7" name="Text 2"/>
          <p:cNvSpPr txBox="1"/>
          <p:nvPr/>
        </p:nvSpPr>
        <p:spPr>
          <a:xfrm>
            <a:off x="359150" y="1205525"/>
            <a:ext cx="7900200" cy="409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Учебная схема антикризисной политики и её возможных последствий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5950" y="2022107"/>
            <a:ext cx="452400" cy="4524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09300" y="2022107"/>
            <a:ext cx="452400" cy="452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282650" y="2022107"/>
            <a:ext cx="452400" cy="452400"/>
          </a:xfrm>
          <a:prstGeom prst="rect">
            <a:avLst/>
          </a:prstGeom>
        </p:spPr>
      </p:pic>
      <p:sp>
        <p:nvSpPr>
          <p:cNvPr id="9" name="Text 0"/>
          <p:cNvSpPr txBox="1"/>
          <p:nvPr/>
        </p:nvSpPr>
        <p:spPr>
          <a:xfrm>
            <a:off x="357800" y="360000"/>
            <a:ext cx="8428500" cy="1007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Фискальная политика: налоги, расходы и бюджет
</a:t>
            </a:r>
            <a:endParaRPr lang="en-US" sz="2700" dirty="0"/>
          </a:p>
        </p:txBody>
      </p:sp>
      <p:sp>
        <p:nvSpPr>
          <p:cNvPr id="10"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1" name="Text 2"/>
          <p:cNvSpPr txBox="1"/>
          <p:nvPr/>
        </p:nvSpPr>
        <p:spPr>
          <a:xfrm>
            <a:off x="535950" y="2646501"/>
            <a:ext cx="2315700" cy="1936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Снижение налогов увеличивает располагаемый доход граждан и фирм, а значит, может поддержать потребление, инвестиции и деловую активность в период спада.
</a:t>
            </a:r>
            <a:endParaRPr lang="en-US" sz="1200" dirty="0"/>
          </a:p>
        </p:txBody>
      </p:sp>
      <p:sp>
        <p:nvSpPr>
          <p:cNvPr id="12" name="Text 3"/>
          <p:cNvSpPr txBox="1"/>
          <p:nvPr/>
        </p:nvSpPr>
        <p:spPr>
          <a:xfrm>
            <a:off x="1077200" y="2031259"/>
            <a:ext cx="17745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Налоги
</a:t>
            </a:r>
            <a:endParaRPr lang="en-US" sz="1400" dirty="0"/>
          </a:p>
        </p:txBody>
      </p:sp>
      <p:sp>
        <p:nvSpPr>
          <p:cNvPr id="13" name="Text 4"/>
          <p:cNvSpPr txBox="1"/>
          <p:nvPr/>
        </p:nvSpPr>
        <p:spPr>
          <a:xfrm>
            <a:off x="3409300" y="2646375"/>
            <a:ext cx="2315700" cy="1936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Рост государственных расходов помогает сохранить занятость и спрос, особенно когда частный сектор сокращает инвестиции и потребители становятся осторожнее.
</a:t>
            </a:r>
            <a:endParaRPr lang="en-US" sz="1200" dirty="0"/>
          </a:p>
        </p:txBody>
      </p:sp>
      <p:sp>
        <p:nvSpPr>
          <p:cNvPr id="14" name="Text 5"/>
          <p:cNvSpPr txBox="1"/>
          <p:nvPr/>
        </p:nvSpPr>
        <p:spPr>
          <a:xfrm>
            <a:off x="3950550" y="2031259"/>
            <a:ext cx="17745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Расходы бюджета
</a:t>
            </a:r>
            <a:endParaRPr lang="en-US" sz="1400" dirty="0"/>
          </a:p>
        </p:txBody>
      </p:sp>
      <p:sp>
        <p:nvSpPr>
          <p:cNvPr id="15" name="Text 6"/>
          <p:cNvSpPr txBox="1"/>
          <p:nvPr/>
        </p:nvSpPr>
        <p:spPr>
          <a:xfrm>
            <a:off x="6282650" y="2646375"/>
            <a:ext cx="2315700" cy="193620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Бюджет отражает приоритеты экономической политики на год и позволяет государству смягчать кризисы или сдерживать перегрев экономики с помощью взвешенных решений.
</a:t>
            </a:r>
            <a:endParaRPr lang="en-US" sz="1200" dirty="0"/>
          </a:p>
        </p:txBody>
      </p:sp>
      <p:sp>
        <p:nvSpPr>
          <p:cNvPr id="16" name="Text 7"/>
          <p:cNvSpPr txBox="1"/>
          <p:nvPr/>
        </p:nvSpPr>
        <p:spPr>
          <a:xfrm>
            <a:off x="6823900" y="2031259"/>
            <a:ext cx="1774500" cy="434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Бюджет как инструмент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Доходы, расходы и дефицит бюджета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Разница между доходами и расходами меняется вместе с экономической ситуацией и решениями государства, особенно в периоды кризиса и восстановления.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Условные данные для учебной диаграммы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Отрицательный баланс не всегда означает ошибку: он может быть результатом сознательной антикризисной политики, направленной на поддержку экономики.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5" name="Text 1"/>
          <p:cNvSpPr txBox="1"/>
          <p:nvPr/>
        </p:nvSpPr>
        <p:spPr>
          <a:xfrm>
            <a:off x="884750" y="1718325"/>
            <a:ext cx="3591000" cy="1406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Центральный банк отвечает за устойчивость денег: он сдерживает инфляцию, влияет на объём кредитов и поддерживает доверие к национальной валюте через набор специальных инструментов.
</a:t>
            </a:r>
            <a:endParaRPr lang="en-US" sz="1400" dirty="0"/>
          </a:p>
        </p:txBody>
      </p:sp>
      <p:sp>
        <p:nvSpPr>
          <p:cNvPr id="6" name="Text 2"/>
          <p:cNvSpPr txBox="1"/>
          <p:nvPr/>
        </p:nvSpPr>
        <p:spPr>
          <a:xfrm>
            <a:off x="5193900" y="1718325"/>
            <a:ext cx="3591000" cy="1406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Ключевая ставка, операции на открытом рынке и нормы обязательных резервов позволяют изменять стоимость заимствований и тем самым направлять поведение банков, бизнеса и населения.
</a:t>
            </a:r>
            <a:endParaRPr lang="en-US" sz="1400" dirty="0"/>
          </a:p>
        </p:txBody>
      </p:sp>
      <p:sp>
        <p:nvSpPr>
          <p:cNvPr id="7" name="Text 3"/>
          <p:cNvSpPr txBox="1"/>
          <p:nvPr/>
        </p:nvSpPr>
        <p:spPr>
          <a:xfrm>
            <a:off x="884750" y="3376800"/>
            <a:ext cx="3591000" cy="1406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Если ставка повышается, кредиты становятся дороже, спрос ослабевает, а рост цен замедляется. Такой шаг особенно важен, когда экономика перегрета и инфляция ускоряется.
</a:t>
            </a:r>
            <a:endParaRPr lang="en-US" sz="1400" dirty="0"/>
          </a:p>
        </p:txBody>
      </p:sp>
      <p:sp>
        <p:nvSpPr>
          <p:cNvPr id="8" name="Text 4"/>
          <p:cNvSpPr txBox="1"/>
          <p:nvPr/>
        </p:nvSpPr>
        <p:spPr>
          <a:xfrm>
            <a:off x="5193900" y="3376800"/>
            <a:ext cx="3591000" cy="1406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Снижение ставки, напротив, делает деньги доступнее и может оживить инвестиции и потребление. Однако при слишком мягкой политике возрастает риск нового витка инфляции.
</a:t>
            </a:r>
            <a:endParaRPr lang="en-US" sz="1400" dirty="0"/>
          </a:p>
        </p:txBody>
      </p:sp>
      <p:sp>
        <p:nvSpPr>
          <p:cNvPr id="9" name="Text 5"/>
          <p:cNvSpPr txBox="1"/>
          <p:nvPr/>
        </p:nvSpPr>
        <p:spPr>
          <a:xfrm>
            <a:off x="359150" y="360000"/>
            <a:ext cx="8425800" cy="8880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Денежно-кредитная политика и роль Центрального банка
</a:t>
            </a:r>
            <a:endParaRPr lang="en-US" sz="2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85801" y="1345200"/>
            <a:ext cx="4572497" cy="2272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7182000" cy="8880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Плюсы и риски государственного вмешательства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7" name="Text 2"/>
          <p:cNvSpPr txBox="1"/>
          <p:nvPr/>
        </p:nvSpPr>
        <p:spPr>
          <a:xfrm>
            <a:off x="359150" y="3715200"/>
            <a:ext cx="4116600" cy="742800"/>
          </a:xfrm>
          <a:prstGeom prst="rect">
            <a:avLst/>
          </a:prstGeom>
          <a:noFill/>
          <a:ln/>
        </p:spPr>
        <p:txBody>
          <a:bodyPr wrap="square" lIns="0" tIns="0" rIns="0" bIns="0" rtlCol="0" anchor="t"/>
          <a:lstStyle/>
          <a:p>
            <a:pPr algn="l" indent="0" marL="0">
              <a:lnSpc>
                <a:spcPct val="90000"/>
              </a:lnSpc>
              <a:buNone/>
            </a:pPr>
            <a:r>
              <a:rPr lang="en-US" sz="1624" dirty="0">
                <a:solidFill>
                  <a:srgbClr val="FFFFFF"/>
                </a:solidFill>
                <a:latin typeface="Arial" pitchFamily="34" charset="0"/>
                <a:ea typeface="Arial" pitchFamily="34" charset="-122"/>
                <a:cs typeface="Arial" pitchFamily="34" charset="-120"/>
              </a:rPr>
              <a:t>Сравнение показывает, что каждое направление политики приносит пользу, но требует осторожности и профессионального управления.
</a:t>
            </a:r>
            <a:endParaRPr lang="en-US" sz="1624" dirty="0"/>
          </a:p>
        </p:txBody>
      </p:sp>
      <p:sp>
        <p:nvSpPr>
          <p:cNvPr id="8" name="Text 3"/>
          <p:cNvSpPr txBox="1"/>
          <p:nvPr/>
        </p:nvSpPr>
        <p:spPr>
          <a:xfrm>
            <a:off x="359150" y="4522450"/>
            <a:ext cx="3308100" cy="258600"/>
          </a:xfrm>
          <a:prstGeom prst="rect">
            <a:avLst/>
          </a:prstGeom>
          <a:noFill/>
          <a:ln/>
        </p:spPr>
        <p:txBody>
          <a:bodyPr wrap="square" lIns="0" tIns="0" rIns="0" bIns="0" rtlCol="0" anchor="b"/>
          <a:lstStyle/>
          <a:p>
            <a:pPr algn="l" indent="0" marL="0">
              <a:lnSpc>
                <a:spcPct val="90000"/>
              </a:lnSpc>
              <a:buNone/>
            </a:pPr>
            <a:r>
              <a:rPr lang="en-US" sz="1131" dirty="0">
                <a:solidFill>
                  <a:srgbClr val="FFFFFF"/>
                </a:solidFill>
                <a:latin typeface="Arial" pitchFamily="34" charset="0"/>
                <a:ea typeface="Arial" pitchFamily="34" charset="-122"/>
                <a:cs typeface="Arial" pitchFamily="34" charset="-120"/>
              </a:rPr>
              <a:t>Школьный курс обществознания; базовая экономическая теория
</a:t>
            </a:r>
            <a:endParaRPr lang="en-US" sz="1131" dirty="0"/>
          </a:p>
        </p:txBody>
      </p:sp>
      <p:sp>
        <p:nvSpPr>
          <p:cNvPr id="9" name="Text 4"/>
          <p:cNvSpPr txBox="1"/>
          <p:nvPr/>
        </p:nvSpPr>
        <p:spPr>
          <a:xfrm>
            <a:off x="4668300" y="3715200"/>
            <a:ext cx="4116600" cy="742800"/>
          </a:xfrm>
          <a:prstGeom prst="rect">
            <a:avLst/>
          </a:prstGeom>
          <a:noFill/>
          <a:ln/>
        </p:spPr>
        <p:txBody>
          <a:bodyPr wrap="square" lIns="0" tIns="0" rIns="0" bIns="0" rtlCol="0" anchor="t"/>
          <a:lstStyle/>
          <a:p>
            <a:pPr algn="l" indent="0" marL="0">
              <a:lnSpc>
                <a:spcPct val="90000"/>
              </a:lnSpc>
              <a:buNone/>
            </a:pPr>
            <a:r>
              <a:rPr lang="en-US" sz="1504" dirty="0">
                <a:solidFill>
                  <a:srgbClr val="FFFFFF"/>
                </a:solidFill>
                <a:latin typeface="Arial" pitchFamily="34" charset="0"/>
                <a:ea typeface="Arial" pitchFamily="34" charset="-122"/>
                <a:cs typeface="Arial" pitchFamily="34" charset="-120"/>
              </a:rPr>
              <a:t>Государственное вмешательство эффективно только при разумной мере: польза очевидна, но чрезмерные меры способны создать новые экономические проблемы.
</a:t>
            </a:r>
            <a:endParaRPr lang="en-US" sz="1504"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668300" y="1424527"/>
            <a:ext cx="4116600" cy="1547745"/>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59150" y="1424527"/>
            <a:ext cx="4116600" cy="1547745"/>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Как социальная политика меняет повседневную жизнь
</a:t>
            </a:r>
            <a:endParaRPr lang="en-US" sz="2700" dirty="0"/>
          </a:p>
        </p:txBody>
      </p:sp>
      <p:sp>
        <p:nvSpPr>
          <p:cNvPr id="9"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10" name="Text 2"/>
          <p:cNvSpPr txBox="1"/>
          <p:nvPr/>
        </p:nvSpPr>
        <p:spPr>
          <a:xfrm>
            <a:off x="4845100" y="3777276"/>
            <a:ext cx="3699900" cy="835200"/>
          </a:xfrm>
          <a:prstGeom prst="rect">
            <a:avLst/>
          </a:prstGeom>
          <a:noFill/>
          <a:ln/>
        </p:spPr>
        <p:txBody>
          <a:bodyPr wrap="square" lIns="0" tIns="0" rIns="0" bIns="0" rtlCol="0" anchor="t"/>
          <a:lstStyle/>
          <a:p>
            <a:pPr algn="l" indent="0" marL="0">
              <a:lnSpc>
                <a:spcPct val="100000"/>
              </a:lnSpc>
              <a:buNone/>
            </a:pPr>
            <a:r>
              <a:rPr lang="en-US" sz="1113" dirty="0">
                <a:solidFill>
                  <a:srgbClr val="000000"/>
                </a:solidFill>
                <a:latin typeface="Arial" pitchFamily="34" charset="0"/>
                <a:ea typeface="Arial" pitchFamily="34" charset="-122"/>
                <a:cs typeface="Arial" pitchFamily="34" charset="-120"/>
              </a:rPr>
              <a:t>Социальная политика работает лучше, когда помощь получают те, кто действительно в ней нуждается. Адресные выплаты, льготы и доступные услуги позволяют сокращать бедность точнее, чем одинаковая поддержка для всех без учёта реальной ситуации.
</a:t>
            </a:r>
            <a:endParaRPr lang="en-US" sz="1113" dirty="0"/>
          </a:p>
        </p:txBody>
      </p:sp>
      <p:sp>
        <p:nvSpPr>
          <p:cNvPr id="11" name="Text 3"/>
          <p:cNvSpPr txBox="1"/>
          <p:nvPr/>
        </p:nvSpPr>
        <p:spPr>
          <a:xfrm>
            <a:off x="5386350" y="3281250"/>
            <a:ext cx="3158700" cy="434100"/>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Почему адресность важнее формальности
</a:t>
            </a:r>
            <a:endParaRPr lang="en-US" sz="1600" dirty="0"/>
          </a:p>
        </p:txBody>
      </p:sp>
      <p:sp>
        <p:nvSpPr>
          <p:cNvPr id="12" name="Text 4"/>
          <p:cNvSpPr txBox="1"/>
          <p:nvPr/>
        </p:nvSpPr>
        <p:spPr>
          <a:xfrm>
            <a:off x="535950" y="3777276"/>
            <a:ext cx="3699900" cy="835200"/>
          </a:xfrm>
          <a:prstGeom prst="rect">
            <a:avLst/>
          </a:prstGeom>
          <a:noFill/>
          <a:ln/>
        </p:spPr>
        <p:txBody>
          <a:bodyPr wrap="square" lIns="0" tIns="0" rIns="0" bIns="0" rtlCol="0" anchor="t"/>
          <a:lstStyle/>
          <a:p>
            <a:pPr algn="l" indent="0" marL="0">
              <a:lnSpc>
                <a:spcPct val="100000"/>
              </a:lnSpc>
              <a:buNone/>
            </a:pPr>
            <a:r>
              <a:rPr lang="en-US" sz="1126" dirty="0">
                <a:solidFill>
                  <a:srgbClr val="000000"/>
                </a:solidFill>
                <a:latin typeface="Arial" pitchFamily="34" charset="0"/>
                <a:ea typeface="Arial" pitchFamily="34" charset="-122"/>
                <a:cs typeface="Arial" pitchFamily="34" charset="-120"/>
              </a:rPr>
              <a:t>Пенсия, пособие или льготная услуга часто становятся для семьи тем самым ресурсом, который помогает пережить трудный период без резкого падения уровня жизни. Особенно заметна такая помощь там, где расходы на лечение, учёбу или детей слишком высоки.
</a:t>
            </a:r>
            <a:endParaRPr lang="en-US" sz="1126" dirty="0"/>
          </a:p>
        </p:txBody>
      </p:sp>
      <p:sp>
        <p:nvSpPr>
          <p:cNvPr id="13" name="Text 5"/>
          <p:cNvSpPr txBox="1"/>
          <p:nvPr/>
        </p:nvSpPr>
        <p:spPr>
          <a:xfrm>
            <a:off x="1077200" y="3281250"/>
            <a:ext cx="3158700" cy="434100"/>
          </a:xfrm>
          <a:prstGeom prst="rect">
            <a:avLst/>
          </a:prstGeom>
          <a:noFill/>
          <a:ln/>
        </p:spPr>
        <p:txBody>
          <a:bodyPr wrap="square" lIns="0" tIns="0" rIns="0" bIns="0" rtlCol="0" anchor="ctr"/>
          <a:lstStyle/>
          <a:p>
            <a:pPr algn="l" indent="0" marL="0">
              <a:lnSpc>
                <a:spcPct val="100000"/>
              </a:lnSpc>
              <a:buNone/>
            </a:pPr>
            <a:r>
              <a:rPr lang="en-US" sz="1600" b="1" dirty="0">
                <a:solidFill>
                  <a:srgbClr val="000000"/>
                </a:solidFill>
                <a:latin typeface="Arial" pitchFamily="34" charset="0"/>
                <a:ea typeface="Arial" pitchFamily="34" charset="-122"/>
                <a:cs typeface="Arial" pitchFamily="34" charset="-120"/>
              </a:rPr>
              <a:t>Когда поддержка приходит вовремя
</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Расходы на образование и здравоохранение как вложение в человеческий капитал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Эффект таких вложений проявляется с задержкой: результаты видны не сразу, а после подготовки специалистов и улучшения здоровья населения.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Учебная иллюстрация по данным базовой экономической теории; условные индексы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Чем выше и устойчивее инвестиции, тем сильнее рост качества человеческого капитала и долгосрочных возможностей экономики.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436450" y="1659275"/>
            <a:ext cx="525600" cy="525600"/>
          </a:xfrm>
          <a:prstGeom prst="rect">
            <a:avLst/>
          </a:prstGeom>
        </p:spPr>
      </p:pic>
      <p:pic>
        <p:nvPicPr>
          <p:cNvPr id="4" name="Image 2" descr="preencoded.png">    </p:cNvPr>
          <p:cNvPicPr>
            <a:picLocks noChangeAspect="1"/>
          </p:cNvPicPr>
          <p:nvPr/>
        </p:nvPicPr>
        <p:blipFill>
          <a:blip r:embed="rId3"/>
          <a:stretch>
            <a:fillRect/>
          </a:stretch>
        </p:blipFill>
        <p:spPr>
          <a:xfrm>
            <a:off x="4309350" y="1659275"/>
            <a:ext cx="525600" cy="525600"/>
          </a:xfrm>
          <a:prstGeom prst="rect">
            <a:avLst/>
          </a:prstGeom>
        </p:spPr>
      </p:pic>
      <p:pic>
        <p:nvPicPr>
          <p:cNvPr id="5" name="Image 3" descr="preencoded.png">    </p:cNvPr>
          <p:cNvPicPr>
            <a:picLocks noChangeAspect="1"/>
          </p:cNvPicPr>
          <p:nvPr/>
        </p:nvPicPr>
        <p:blipFill>
          <a:blip r:embed="rId4"/>
          <a:stretch>
            <a:fillRect/>
          </a:stretch>
        </p:blipFill>
        <p:spPr>
          <a:xfrm>
            <a:off x="7182250" y="1688475"/>
            <a:ext cx="525600" cy="467200"/>
          </a:xfrm>
          <a:prstGeom prst="rect">
            <a:avLst/>
          </a:prstGeom>
        </p:spPr>
      </p:pic>
      <p:sp>
        <p:nvSpPr>
          <p:cNvPr id="6"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7" name="Text 1"/>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Общественные блага и причины их финансирования государством
</a:t>
            </a:r>
            <a:endParaRPr lang="en-US" sz="2700" dirty="0"/>
          </a:p>
        </p:txBody>
      </p:sp>
      <p:sp>
        <p:nvSpPr>
          <p:cNvPr id="8" name="Text 2"/>
          <p:cNvSpPr txBox="1"/>
          <p:nvPr/>
        </p:nvSpPr>
        <p:spPr>
          <a:xfrm>
            <a:off x="359150" y="2252400"/>
            <a:ext cx="26802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Безопасность и защита
</a:t>
            </a:r>
            <a:endParaRPr lang="en-US" sz="1400" dirty="0"/>
          </a:p>
        </p:txBody>
      </p:sp>
      <p:sp>
        <p:nvSpPr>
          <p:cNvPr id="9" name="Text 3"/>
          <p:cNvSpPr txBox="1"/>
          <p:nvPr/>
        </p:nvSpPr>
        <p:spPr>
          <a:xfrm>
            <a:off x="359150" y="2682325"/>
            <a:ext cx="2680200" cy="1252800"/>
          </a:xfrm>
          <a:prstGeom prst="rect">
            <a:avLst/>
          </a:prstGeom>
          <a:noFill/>
          <a:ln/>
        </p:spPr>
        <p:txBody>
          <a:bodyPr wrap="square" lIns="0" tIns="0" rIns="0" bIns="0" rtlCol="0" anchor="t"/>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Оборона, правосудие и общественная безопасность нужны всем сразу, поэтому их нельзя эффективно продавать поштучно каждому гражданину.
</a:t>
            </a:r>
            <a:endParaRPr lang="en-US" sz="1200" dirty="0"/>
          </a:p>
        </p:txBody>
      </p:sp>
      <p:sp>
        <p:nvSpPr>
          <p:cNvPr id="10" name="Text 4"/>
          <p:cNvSpPr txBox="1"/>
          <p:nvPr/>
        </p:nvSpPr>
        <p:spPr>
          <a:xfrm>
            <a:off x="3231900" y="2252400"/>
            <a:ext cx="26802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Услуги для всех
</a:t>
            </a:r>
            <a:endParaRPr lang="en-US" sz="1400" dirty="0"/>
          </a:p>
        </p:txBody>
      </p:sp>
      <p:sp>
        <p:nvSpPr>
          <p:cNvPr id="11" name="Text 5"/>
          <p:cNvSpPr txBox="1"/>
          <p:nvPr/>
        </p:nvSpPr>
        <p:spPr>
          <a:xfrm>
            <a:off x="3231900" y="2682325"/>
            <a:ext cx="2680200" cy="1252800"/>
          </a:xfrm>
          <a:prstGeom prst="rect">
            <a:avLst/>
          </a:prstGeom>
          <a:noFill/>
          <a:ln/>
        </p:spPr>
        <p:txBody>
          <a:bodyPr wrap="square" lIns="0" tIns="0" rIns="0" bIns="0" rtlCol="0" anchor="t"/>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Уличное освещение и экологический контроль полезны целым районам и городам, а не только отдельным покупателям, что делает их общественно значимыми.
</a:t>
            </a:r>
            <a:endParaRPr lang="en-US" sz="1200" dirty="0"/>
          </a:p>
        </p:txBody>
      </p:sp>
      <p:sp>
        <p:nvSpPr>
          <p:cNvPr id="12" name="Text 6"/>
          <p:cNvSpPr txBox="1"/>
          <p:nvPr/>
        </p:nvSpPr>
        <p:spPr>
          <a:xfrm>
            <a:off x="6104650" y="2252400"/>
            <a:ext cx="2680200" cy="362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Финансирование через налоги
</a:t>
            </a:r>
            <a:endParaRPr lang="en-US" sz="1400" dirty="0"/>
          </a:p>
        </p:txBody>
      </p:sp>
      <p:sp>
        <p:nvSpPr>
          <p:cNvPr id="13" name="Text 7"/>
          <p:cNvSpPr txBox="1"/>
          <p:nvPr/>
        </p:nvSpPr>
        <p:spPr>
          <a:xfrm>
            <a:off x="6104650" y="2682325"/>
            <a:ext cx="2680200" cy="1252800"/>
          </a:xfrm>
          <a:prstGeom prst="rect">
            <a:avLst/>
          </a:prstGeom>
          <a:noFill/>
          <a:ln/>
        </p:spPr>
        <p:txBody>
          <a:bodyPr wrap="square" lIns="0" tIns="0" rIns="0" bIns="0" rtlCol="0" anchor="t"/>
          <a:lstStyle/>
          <a:p>
            <a:pPr algn="ctr" indent="0" marL="0">
              <a:lnSpc>
                <a:spcPct val="100000"/>
              </a:lnSpc>
              <a:buNone/>
            </a:pPr>
            <a:r>
              <a:rPr lang="en-US" sz="1200" dirty="0">
                <a:solidFill>
                  <a:srgbClr val="FFFFFF"/>
                </a:solidFill>
                <a:latin typeface="Arial" pitchFamily="34" charset="0"/>
                <a:ea typeface="Arial" pitchFamily="34" charset="-122"/>
                <a:cs typeface="Arial" pitchFamily="34" charset="-120"/>
              </a:rPr>
              <a:t>Частный бизнес не всегда заинтересован в достаточном объёме таких услуг, поэтому государство собирает налоги и обеспечивает их в общих интересах.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512" y="1705150"/>
            <a:ext cx="8427776" cy="3075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6" name="Text 1"/>
          <p:cNvSpPr txBox="1"/>
          <p:nvPr/>
        </p:nvSpPr>
        <p:spPr>
          <a:xfrm>
            <a:off x="357800" y="360000"/>
            <a:ext cx="8428500" cy="755100"/>
          </a:xfrm>
          <a:prstGeom prst="rect">
            <a:avLst/>
          </a:prstGeom>
          <a:noFill/>
          <a:ln/>
        </p:spPr>
        <p:txBody>
          <a:bodyPr wrap="square" lIns="0" tIns="0" rIns="0" bIns="0" rtlCol="0" anchor="t"/>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Как принимается экономическое решение в государстве
</a:t>
            </a:r>
            <a:endParaRPr lang="en-US" sz="2700" dirty="0"/>
          </a:p>
        </p:txBody>
      </p:sp>
      <p:sp>
        <p:nvSpPr>
          <p:cNvPr id="7" name="Text 2"/>
          <p:cNvSpPr txBox="1"/>
          <p:nvPr/>
        </p:nvSpPr>
        <p:spPr>
          <a:xfrm>
            <a:off x="359150" y="1205525"/>
            <a:ext cx="7900200" cy="4092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Последовательность отражает общий путь от выявления проблемы до оценки результата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8" name="Text 1"/>
          <p:cNvSpPr txBox="1"/>
          <p:nvPr/>
        </p:nvSpPr>
        <p:spPr>
          <a:xfrm>
            <a:off x="357800" y="360000"/>
            <a:ext cx="84285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000000"/>
                </a:solidFill>
                <a:latin typeface="Arial" pitchFamily="34" charset="0"/>
                <a:ea typeface="Arial" pitchFamily="34" charset="-122"/>
                <a:cs typeface="Arial" pitchFamily="34" charset="-120"/>
              </a:rPr>
              <a:t>Государство в мировой экономике
</a:t>
            </a:r>
            <a:endParaRPr lang="en-US" sz="2700" dirty="0"/>
          </a:p>
        </p:txBody>
      </p:sp>
      <p:sp>
        <p:nvSpPr>
          <p:cNvPr id="9" name="Text 2"/>
          <p:cNvSpPr txBox="1"/>
          <p:nvPr/>
        </p:nvSpPr>
        <p:spPr>
          <a:xfrm>
            <a:off x="777100" y="1888550"/>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Во внешней торговле государство устанавливает правила, применяет пошлины и поддерживает экспортёров, чтобы защищать интересы страны на мировом рынке.
</a:t>
            </a:r>
            <a:endParaRPr lang="en-US" sz="1400" dirty="0"/>
          </a:p>
        </p:txBody>
      </p:sp>
      <p:sp>
        <p:nvSpPr>
          <p:cNvPr id="10" name="Text 3"/>
          <p:cNvSpPr txBox="1"/>
          <p:nvPr/>
        </p:nvSpPr>
        <p:spPr>
          <a:xfrm>
            <a:off x="5086250" y="1888550"/>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Важной задачей становится защита стратегических отраслей, особенно там, где от них зависит безопасность, занятость и технологическая самостоятельность.
</a:t>
            </a:r>
            <a:endParaRPr lang="en-US" sz="1400" dirty="0"/>
          </a:p>
        </p:txBody>
      </p:sp>
      <p:sp>
        <p:nvSpPr>
          <p:cNvPr id="11" name="Text 4"/>
          <p:cNvSpPr txBox="1"/>
          <p:nvPr/>
        </p:nvSpPr>
        <p:spPr>
          <a:xfrm>
            <a:off x="777100" y="3634475"/>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Глобальная конкуренция усиливает значение промышленной политики, развития собственных технологий и устойчивых цепочек поставок, особенно в кризисные периоды.
</a:t>
            </a:r>
            <a:endParaRPr lang="en-US" sz="1400" dirty="0"/>
          </a:p>
        </p:txBody>
      </p:sp>
      <p:sp>
        <p:nvSpPr>
          <p:cNvPr id="12" name="Text 5"/>
          <p:cNvSpPr txBox="1"/>
          <p:nvPr/>
        </p:nvSpPr>
        <p:spPr>
          <a:xfrm>
            <a:off x="5086250" y="3634475"/>
            <a:ext cx="3548400" cy="1021800"/>
          </a:xfrm>
          <a:prstGeom prst="rect">
            <a:avLst/>
          </a:prstGeom>
          <a:noFill/>
          <a:ln/>
        </p:spPr>
        <p:txBody>
          <a:bodyPr wrap="square" lIns="0" tIns="0" rIns="0" bIns="0" rtlCol="0" anchor="t"/>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Санкции, торговые ограничения и международные соглашения показывают, что экономическая политика всё чаще связана не только с рынком, но и с геополитикой.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59149" y="1345518"/>
            <a:ext cx="4116600" cy="343526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9150" y="360000"/>
            <a:ext cx="8109900" cy="985200"/>
          </a:xfrm>
          <a:prstGeom prst="rect">
            <a:avLst/>
          </a:prstGeom>
          <a:noFill/>
          <a:ln/>
        </p:spPr>
        <p:txBody>
          <a:bodyPr wrap="square" lIns="0" tIns="0" rIns="0" bIns="0" rtlCol="0" anchor="ctr"/>
          <a:lstStyle/>
          <a:p>
            <a:pPr algn="l" indent="0" marL="0">
              <a:lnSpc>
                <a:spcPct val="100000"/>
              </a:lnSpc>
              <a:buNone/>
            </a:pPr>
            <a:r>
              <a:rPr lang="en-US" sz="2700" b="1" dirty="0">
                <a:solidFill>
                  <a:srgbClr val="9B3BEF"/>
                </a:solidFill>
                <a:latin typeface="Arial" pitchFamily="34" charset="0"/>
                <a:ea typeface="Arial" pitchFamily="34" charset="-122"/>
                <a:cs typeface="Arial" pitchFamily="34" charset="-120"/>
              </a:rPr>
              <a:t>Модели участия государства в экономике
</a:t>
            </a:r>
            <a:endParaRPr lang="en-US" sz="2700" dirty="0"/>
          </a:p>
        </p:txBody>
      </p:sp>
      <p:sp>
        <p:nvSpPr>
          <p:cNvPr id="6" name="Text 1"/>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7" name="Text 2"/>
          <p:cNvSpPr txBox="1"/>
          <p:nvPr/>
        </p:nvSpPr>
        <p:spPr>
          <a:xfrm>
            <a:off x="4668300" y="13452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На практике страны редко следуют одной модели в чистом виде: они сочетают рыночные стимулы, социальные гарантии и государственное регулирование.
</a:t>
            </a:r>
            <a:endParaRPr lang="en-US" sz="1400" dirty="0"/>
          </a:p>
        </p:txBody>
      </p:sp>
      <p:sp>
        <p:nvSpPr>
          <p:cNvPr id="8" name="Text 3"/>
          <p:cNvSpPr txBox="1"/>
          <p:nvPr/>
        </p:nvSpPr>
        <p:spPr>
          <a:xfrm>
            <a:off x="4668300" y="4524900"/>
            <a:ext cx="4116600" cy="258600"/>
          </a:xfrm>
          <a:prstGeom prst="rect">
            <a:avLst/>
          </a:prstGeom>
          <a:noFill/>
          <a:ln/>
        </p:spPr>
        <p:txBody>
          <a:bodyPr wrap="square" lIns="0" tIns="0" rIns="0" bIns="0" rtlCol="0" anchor="t"/>
          <a:lstStyle/>
          <a:p>
            <a:pPr algn="l" indent="0" marL="0">
              <a:lnSpc>
                <a:spcPct val="90000"/>
              </a:lnSpc>
              <a:buNone/>
            </a:pPr>
            <a:r>
              <a:rPr lang="en-US" sz="1000" dirty="0">
                <a:solidFill>
                  <a:srgbClr val="9B3BEF"/>
                </a:solidFill>
                <a:latin typeface="Arial" pitchFamily="34" charset="0"/>
                <a:ea typeface="Arial" pitchFamily="34" charset="-122"/>
                <a:cs typeface="Arial" pitchFamily="34" charset="-120"/>
              </a:rPr>
              <a:t>Сравнительная схема по материалам школьного курса обществознания; условная оценка
</a:t>
            </a:r>
            <a:endParaRPr lang="en-US" sz="1000" dirty="0"/>
          </a:p>
        </p:txBody>
      </p:sp>
      <p:sp>
        <p:nvSpPr>
          <p:cNvPr id="9" name="Text 4"/>
          <p:cNvSpPr txBox="1"/>
          <p:nvPr/>
        </p:nvSpPr>
        <p:spPr>
          <a:xfrm>
            <a:off x="4668300" y="2772700"/>
            <a:ext cx="4116600" cy="1226700"/>
          </a:xfrm>
          <a:prstGeom prst="rect">
            <a:avLst/>
          </a:prstGeom>
          <a:noFill/>
          <a:ln/>
        </p:spPr>
        <p:txBody>
          <a:bodyPr wrap="square" lIns="0" tIns="0" rIns="0" bIns="0" rtlCol="0" anchor="ctr"/>
          <a:lstStyle/>
          <a:p>
            <a:pPr algn="l" indent="0" marL="0">
              <a:lnSpc>
                <a:spcPct val="90000"/>
              </a:lnSpc>
              <a:buNone/>
            </a:pPr>
            <a:r>
              <a:rPr lang="en-US" sz="1400" dirty="0">
                <a:solidFill>
                  <a:srgbClr val="FFFFFF"/>
                </a:solidFill>
                <a:latin typeface="Arial" pitchFamily="34" charset="0"/>
                <a:ea typeface="Arial" pitchFamily="34" charset="-122"/>
                <a:cs typeface="Arial" pitchFamily="34" charset="-120"/>
              </a:rPr>
              <a:t>Выбор модели зависит от исторического опыта, уровня развития и политических целей, а не только от экономической теории.
</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57800" y="360000"/>
            <a:ext cx="8428500" cy="1007700"/>
          </a:xfrm>
          <a:prstGeom prst="rect">
            <a:avLst/>
          </a:prstGeom>
          <a:noFill/>
          <a:ln/>
        </p:spPr>
        <p:txBody>
          <a:bodyPr wrap="square" lIns="0" tIns="0" rIns="0" bIns="0" rtlCol="0" anchor="ctr"/>
          <a:lstStyle/>
          <a:p>
            <a:pPr algn="l" indent="0" marL="0">
              <a:lnSpc>
                <a:spcPct val="100000"/>
              </a:lnSpc>
              <a:buNone/>
            </a:pPr>
            <a:r>
              <a:rPr lang="en-US" sz="2700" b="1" dirty="0">
                <a:solidFill>
                  <a:srgbClr val="FFFFFF"/>
                </a:solidFill>
                <a:latin typeface="Arial" pitchFamily="34" charset="0"/>
                <a:ea typeface="Arial" pitchFamily="34" charset="-122"/>
                <a:cs typeface="Arial" pitchFamily="34" charset="-120"/>
              </a:rPr>
              <a:t>Как оценивать эффективность государственной политики
</a:t>
            </a:r>
            <a:endParaRPr lang="en-US" sz="2700" dirty="0"/>
          </a:p>
        </p:txBody>
      </p:sp>
      <p:sp>
        <p:nvSpPr>
          <p:cNvPr id="5" name="Text 1"/>
          <p:cNvSpPr txBox="1"/>
          <p:nvPr/>
        </p:nvSpPr>
        <p:spPr>
          <a:xfrm>
            <a:off x="516112" y="2038087"/>
            <a:ext cx="2349571" cy="2548624"/>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Первый шаг — сравнить фактические результаты с заявленными целями: рост экономики, занятость, контроль инфляции, снижение бедности и улучшение доступа к услугам.
</a:t>
            </a:r>
            <a:endParaRPr lang="en-US" sz="1400" dirty="0"/>
          </a:p>
        </p:txBody>
      </p:sp>
      <p:sp>
        <p:nvSpPr>
          <p:cNvPr id="6" name="Text 2"/>
          <p:cNvSpPr txBox="1"/>
          <p:nvPr/>
        </p:nvSpPr>
        <p:spPr>
          <a:xfrm>
            <a:off x="3397650" y="1827250"/>
            <a:ext cx="2349600" cy="2548500"/>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Второй шаг — учитывать цену результата: даже успешная мера может оказаться слишком дорогой, если приводит к дефициту бюджета, долгу или ослаблению конкуренции.
</a:t>
            </a:r>
            <a:endParaRPr lang="en-US" sz="1400" dirty="0"/>
          </a:p>
        </p:txBody>
      </p:sp>
      <p:sp>
        <p:nvSpPr>
          <p:cNvPr id="7" name="Text 3"/>
          <p:cNvSpPr txBox="1"/>
          <p:nvPr/>
        </p:nvSpPr>
        <p:spPr>
          <a:xfrm>
            <a:off x="6278163" y="2038033"/>
            <a:ext cx="2349501" cy="2548543"/>
          </a:xfrm>
          <a:prstGeom prst="rect">
            <a:avLst/>
          </a:prstGeom>
          <a:noFill/>
          <a:ln/>
        </p:spPr>
        <p:txBody>
          <a:bodyPr wrap="square" lIns="0" tIns="0" rIns="0" bIns="0" rtlCol="0" anchor="t"/>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Третий шаг — смотреть на долгосрочные последствия: доверие к власти, качество институтов и устойчивость экономики важнее кратковременного улучшения отдельных показателей.
</a:t>
            </a:r>
            <a:endParaRPr lang="en-US" sz="1400" dirty="0"/>
          </a:p>
        </p:txBody>
      </p:sp>
      <p:sp>
        <p:nvSpPr>
          <p:cNvPr id="8" name="Text 4"/>
          <p:cNvSpPr txBox="1"/>
          <p:nvPr/>
        </p:nvSpPr>
        <p:spPr>
          <a:xfrm>
            <a:off x="8786050" y="4781050"/>
            <a:ext cx="358200" cy="362400"/>
          </a:xfrm>
          <a:prstGeom prst="rect">
            <a:avLst/>
          </a:prstGeom>
          <a:noFill/>
          <a:ln/>
        </p:spPr>
        <p:txBody>
          <a:bodyPr wrap="square" lIns="0" tIns="0" rIns="0" bIns="0" rtlCol="0" anchor="ctr"/>
          <a:lstStyle/>
          <a:p>
            <a:pPr algn="ctr" indent="0" marL="0">
              <a:lnSpc>
                <a:spcPct val="100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50500" y="1177075"/>
            <a:ext cx="3561900" cy="2811000"/>
          </a:xfrm>
          <a:prstGeom prst="rect">
            <a:avLst/>
          </a:prstGeom>
          <a:noFill/>
          <a:ln/>
        </p:spPr>
        <p:txBody>
          <a:bodyPr wrap="square" lIns="0" tIns="0" rIns="0" bIns="0" rtlCol="0" anchor="ctr"/>
          <a:lstStyle/>
          <a:p>
            <a:pPr algn="l" indent="0" marL="0">
              <a:lnSpc>
                <a:spcPct val="90000"/>
              </a:lnSpc>
              <a:buNone/>
            </a:pPr>
            <a:r>
              <a:rPr lang="en-US" sz="3500" b="1" dirty="0">
                <a:solidFill>
                  <a:srgbClr val="9B3BEF"/>
                </a:solidFill>
                <a:latin typeface="Arial" pitchFamily="34" charset="0"/>
                <a:ea typeface="Arial" pitchFamily="34" charset="-122"/>
                <a:cs typeface="Arial" pitchFamily="34" charset="-120"/>
              </a:rPr>
              <a:t>Государство в экономике: баланс свободы и ответственности
</a:t>
            </a:r>
            <a:endParaRPr lang="en-US" sz="3500" dirty="0"/>
          </a:p>
        </p:txBody>
      </p:sp>
      <p:sp>
        <p:nvSpPr>
          <p:cNvPr id="4" name="Text 1"/>
          <p:cNvSpPr txBox="1"/>
          <p:nvPr/>
        </p:nvSpPr>
        <p:spPr>
          <a:xfrm>
            <a:off x="5193900" y="1436550"/>
            <a:ext cx="3591000" cy="22704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Государство нужно экономике не вместо рынка, а рядом с ним: оно задаёт правила, поддерживает людей, финансирует общественные блага и помогает стране развиваться без лишних потрясений.
</a:t>
            </a:r>
            <a:endParaRPr lang="en-US"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2026-05-25T10:55:39Z</dcterms:created>
  <dcterms:modified xsi:type="dcterms:W3CDTF">2026-05-25T10:55:39Z</dcterms:modified>
</cp:coreProperties>
</file>