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43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Предупреждение и лечение наследственных болезней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45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наследственные болезни вовремя и помочь пациенту?
</a:t>
            </a:r>
            <a:endParaRPr lang="en-US" sz="364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болезни показывают, как изменения ДНК влияют на признаки, здоровье и развитие организма. Их изучение связывает биологию, генетику и клиническую практику, а понимание типов наследования помогает оценивать риск для семьи и будущих детей.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Наследственность, болезнь и медицина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978" y="1453774"/>
            <a:ext cx="258038" cy="294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23728" y="1453774"/>
            <a:ext cx="258038" cy="294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92147" y="1458874"/>
            <a:ext cx="284700" cy="28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73897" y="1458874"/>
            <a:ext cx="284700" cy="2847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8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наследственных заболеваний
</a:t>
            </a:r>
            <a:endParaRPr lang="en-US" sz="2678" dirty="0"/>
          </a:p>
        </p:txBody>
      </p:sp>
      <p:sp>
        <p:nvSpPr>
          <p:cNvPr id="13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5455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Возникают при мутации одного гена и часто нарушают синтез белка или работу фермента. Их проявления зависят от того, насколько важен поврежденный ген для обмена веществ и развития организма.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12961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Генные болезни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26273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Связаны с изменением числа или строения хромосом и затрагивают сразу многие гены. Поэтому такие нарушения нередко вызывают комплексные особенности развития, заметные уже в детском возрасте.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33779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Хромосомные болезни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47090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Формируются при совместном действии нескольких генов и факторов среды. Для них особенно важно, что одинаковая наследственная основа может по-разному проявляться в зависимости от условий жизни.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54596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Мультифакториальные болезни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67908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Генотип, фенотип, пенетрантность и экспрессивность объясняют, почему одна и та же мутация не всегда приводит к одинаковой картине болезни. Эти термины помогают понимать разнообразие наследственных нарушений.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75414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понятия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299672"/>
            <a:ext cx="4151400" cy="24481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частых примера показывают, как различаются механизм наследования и клинические проявления.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наследования помогает прогнозировать риск в семье, а клинические признаки отражают, какие системы организма затронуты в первую очередь.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1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наследственных болезней и тип наследования
</a:t>
            </a:r>
            <a:endParaRPr lang="en-US" sz="2291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общепринятые клинико-генетические сведения
</a:t>
            </a:r>
            <a:endParaRPr lang="en-US" sz="116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изменение ДНК приводит к болезни
</a:t>
            </a:r>
            <a:endParaRPr lang="en-US" sz="2104" dirty="0"/>
          </a:p>
        </p:txBody>
      </p:sp>
      <p:sp>
        <p:nvSpPr>
          <p:cNvPr id="10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799442" y="1657685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последовательности ДНК может заменить аминокислоту, укоротить белок или сделать его нефункциональным. Тогда клетка теряет важный механизм работы, а болезнь проявляется на уровне тканей и органов.
</a:t>
            </a:r>
            <a:endParaRPr lang="en-US" sz="1113" dirty="0"/>
          </a:p>
        </p:txBody>
      </p:sp>
      <p:sp>
        <p:nvSpPr>
          <p:cNvPr id="12" name="Text 3"/>
          <p:cNvSpPr txBox="1"/>
          <p:nvPr/>
        </p:nvSpPr>
        <p:spPr>
          <a:xfrm>
            <a:off x="3799442" y="1044462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белка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3799274" y="3371252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мутация снижает активность фермента, в клетке накапливаются одни вещества и не образуются другие. Это особенно опасно для обмена веществ, где даже небольшой дефект способен вызвать тяжелые последствия.
</a:t>
            </a:r>
            <a:endParaRPr lang="en-US" sz="1128" dirty="0"/>
          </a:p>
        </p:txBody>
      </p:sp>
      <p:sp>
        <p:nvSpPr>
          <p:cNvPr id="14" name="Text 5"/>
          <p:cNvSpPr txBox="1"/>
          <p:nvPr/>
        </p:nvSpPr>
        <p:spPr>
          <a:xfrm>
            <a:off x="3799274" y="2758029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Сбой ферментов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6356296" y="1657685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гены управляют ростом и развитием организма. Их повреждение нарушает тонкую настройку клеточного деления и созревания тканей, поэтому симптомы могут затрагивать сразу несколько систем.
</a:t>
            </a:r>
            <a:endParaRPr lang="en-US" sz="1159" dirty="0"/>
          </a:p>
        </p:txBody>
      </p:sp>
      <p:sp>
        <p:nvSpPr>
          <p:cNvPr id="16" name="Text 7"/>
          <p:cNvSpPr txBox="1"/>
          <p:nvPr/>
        </p:nvSpPr>
        <p:spPr>
          <a:xfrm>
            <a:off x="6356296" y="1044462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регуляции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6356128" y="3371252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Точечные замены и делеции — распространенные варианты изменений наследственного материала. Они по-разному влияют на белок, но оба типа способны нарушить нормальную работу гена и вызвать заболевание.
</a:t>
            </a:r>
            <a:endParaRPr lang="en-US" sz="1113" dirty="0"/>
          </a:p>
        </p:txBody>
      </p:sp>
      <p:sp>
        <p:nvSpPr>
          <p:cNvPr id="18" name="Text 9"/>
          <p:cNvSpPr txBox="1"/>
          <p:nvPr/>
        </p:nvSpPr>
        <p:spPr>
          <a:xfrm>
            <a:off x="6356128" y="2758029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мутаций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болезнь обнаружена, тем больше возможностей предотвратить необратимые изменения и подобрать щадящую терапию для ребенка.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диагностика дает максимальный профилактический эффект; после появления симптомов часть нарушений уже может стать необратимой.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клинической логике раннего выявления наследственных болезней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9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раннее выявление болезни особенно важно
</a:t>
            </a:r>
            <a:endParaRPr lang="en-US" sz="249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7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консультирование как способ профилактики
</a:t>
            </a:r>
            <a:endParaRPr lang="en-US" sz="2227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1216475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семейных данных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 анализирует родословную, уточняет случаи болезни у родственников и определяет, какой тип наследования вероятнее всего объясняет ситуацию в семье.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5460150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уточнения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точной оценки используют молекулярно-генетические тесты, а при необходимости — обследование нескольких членов семьи, чтобы подтвердить характер наследования и выявить скрытые риски.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460150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решений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консультации обсуждают пренатальную диагностику, преимплантационное тестирование, обследование родственников и сроки беременности, чтобы семья могла принять осознанное медицинское решение.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1216475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генетического риска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подтверждения диагноза рассчитывают вероятность передачи мутации будущим детям и обсуждают, кто из родственников может быть носителем без симптомов.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профилактика в семье с наследственным риском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показывает связь генетической диагностики, семейного консультирования и раннего педиатрического наблюдения.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49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9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Пренатальная диагностика: возможности и ограничения
</a:t>
            </a:r>
            <a:endParaRPr lang="en-US" sz="2329" dirty="0"/>
          </a:p>
        </p:txBody>
      </p:sp>
      <p:sp>
        <p:nvSpPr>
          <p:cNvPr id="9" name="Text 2"/>
          <p:cNvSpPr txBox="1"/>
          <p:nvPr/>
        </p:nvSpPr>
        <p:spPr>
          <a:xfrm>
            <a:off x="420316" y="1613935"/>
            <a:ext cx="4082054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УЗИ, биохимический скрининг и НИПТ помогают заподозрить часть хромосомных аномалий еще до рождения. Они полезны для раннего отбора групп риска и дальнейшего уточнения диагноза.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20316" y="1044452"/>
            <a:ext cx="4082054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выявляют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20026" y="3324508"/>
            <a:ext cx="4082054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Биопсия хориона и амниоцентез дают материал для точного анализа, но связаны с медицинскими рисками. Поэтому их назначают по строгим показаниям после оценки пользы и возможного вреда.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20026" y="2755024"/>
            <a:ext cx="4082054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Инвазивные методы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4686441" y="1613935"/>
            <a:ext cx="4082054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Неинвазивный пренатальный тест основан на анализе ДНК плода в крови матери. Он удобен и безопасен, но не всегда заменяет окончательное подтверждение, особенно при сложных результатах.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4686441" y="1044452"/>
            <a:ext cx="4082054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НИПТ
</a:t>
            </a:r>
            <a:endParaRPr lang="en-US" sz="1600" dirty="0"/>
          </a:p>
        </p:txBody>
      </p:sp>
      <p:sp>
        <p:nvSpPr>
          <p:cNvPr id="15" name="Text 8"/>
          <p:cNvSpPr txBox="1"/>
          <p:nvPr/>
        </p:nvSpPr>
        <p:spPr>
          <a:xfrm>
            <a:off x="4686151" y="3324508"/>
            <a:ext cx="4082054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Пренатальная диагностика не охватывает все наследственные болезни и не отменяет необходимости генетического консультирования. Интерпретация результатов должна учитывать клиническую картину и семейный риск.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4686151" y="2755024"/>
            <a:ext cx="4082054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Пределы метода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Неонатальный скрининг: выявление болезней в первые дни жизни
</a:t>
            </a:r>
            <a:endParaRPr lang="en-US" sz="2104" dirty="0"/>
          </a:p>
        </p:txBody>
      </p:sp>
      <p:sp>
        <p:nvSpPr>
          <p:cNvPr id="9" name="Text 2"/>
          <p:cNvSpPr txBox="1"/>
          <p:nvPr/>
        </p:nvSpPr>
        <p:spPr>
          <a:xfrm>
            <a:off x="50127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новорожденного берут образец крови для массового скрининга. Это позволяет найти болезни, которые еще не дают заметных симптомов, но требуют немедленного лечения.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127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3–5-й день жизни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052450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анализ показывает отклонение, ребенка быстро направляют на подтверждающее обследование. Так уточняют диагноз и не теряют время, когда лечение наиболее эффективно.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052451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Положительный результат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560362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фенилкетонурии, врожденном гипотиреозе, муковисцидозе и СМА лечение начинают как можно раньше, чтобы предупредить поражение мозга, мышц и внутренних органов.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560362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начало терапии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метода зависит от того, какой уровень нарушен: обмен веществ, работа белка, функция органа или развитие клетки.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болезни требуют разных подходов, но общая цель одна — снизить проявления и сохранить качество жизни.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материалам школьной биологии и клинической практики; точных статистических данных не приводится.
</a:t>
            </a:r>
            <a:endParaRPr lang="en-US" sz="1151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9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методы лечения наследственных болезней
</a:t>
            </a:r>
            <a:endParaRPr lang="en-US" sz="239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9458" y="1068000"/>
            <a:ext cx="4900383" cy="196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15900" y="3198677"/>
            <a:ext cx="6907500" cy="10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терапия подбирается не по названию болезни, а по механизму нарушения и ожидаемому клиническому эффекту.
</a:t>
            </a:r>
            <a:pPr algn="l" indent="0" marL="0">
              <a:lnSpc>
                <a:spcPct val="100000"/>
              </a:lnSpc>
              <a:buNone/>
            </a:pPr>
            <a:r>
              <a:rPr lang="en-US" sz="150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разных диагнозах используют разные технологии, но все они направлены на предупреждение осложнений и сохранение функций органов.
</a:t>
            </a:r>
            <a:endParaRPr lang="en-US" sz="1505" dirty="0"/>
          </a:p>
        </p:txBody>
      </p:sp>
      <p:sp>
        <p:nvSpPr>
          <p:cNvPr id="7" name="Text 2"/>
          <p:cNvSpPr txBox="1"/>
          <p:nvPr/>
        </p:nvSpPr>
        <p:spPr>
          <a:xfrm>
            <a:off x="1815900" y="342050"/>
            <a:ext cx="69075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лечения при разных наследственных болезнях
</a:t>
            </a:r>
            <a:endParaRPr lang="en-US" sz="2104" dirty="0"/>
          </a:p>
        </p:txBody>
      </p:sp>
      <p:sp>
        <p:nvSpPr>
          <p:cNvPr id="8" name="Text 3"/>
          <p:cNvSpPr txBox="1"/>
          <p:nvPr/>
        </p:nvSpPr>
        <p:spPr>
          <a:xfrm>
            <a:off x="1815900" y="4433975"/>
            <a:ext cx="6057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учебным материалам и современным подходам к лечению наследственных болезней.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3348" y="1203150"/>
            <a:ext cx="1727746" cy="1654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1231" y="1203150"/>
            <a:ext cx="1727746" cy="1654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9106" y="1203150"/>
            <a:ext cx="1727746" cy="1654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 как переносчик гена
</a:t>
            </a:r>
            <a:pPr algn="ctr" indent="0" marL="0">
              <a:lnSpc>
                <a:spcPct val="100000"/>
              </a:lnSpc>
              <a:buNone/>
            </a:pPr>
            <a:r>
              <a:rPr lang="en-US" sz="108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генной терапии вирусный вектор доставляет в клетку рабочую копию нужного гена. Такой подход особенно важен, когда собственный ген поврежден и не может синтезировать полноценный белок. Задача лечения — вернуть клетке недостающую функцию без лишнего вмешательства в другие участки генома.
</a:t>
            </a:r>
            <a:endParaRPr lang="en-US" sz="1081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Точечное исправление ДНК
</a:t>
            </a:r>
            <a:pPr algn="ctr" indent="0" marL="0">
              <a:lnSpc>
                <a:spcPct val="100000"/>
              </a:lnSpc>
              <a:buNone/>
            </a:pPr>
            <a:r>
              <a:rPr lang="en-US" sz="110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CRISPR-Cas9 позволяет «разрезать» ДНК в заданном месте и изменить проблемный участок. Это не универсальное решение, но оно открывает путь к более точной терапии наследственных заболеваний. На схеме можно показать переход от дефектного гена к исправленному фрагменту.
</a:t>
            </a:r>
            <a:endParaRPr lang="en-US" sz="1108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лаборатории к пациенту
</a:t>
            </a:r>
            <a:pPr algn="ctr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наследственные болезни уже лечат с помощью новых биотехнологий, включая отдельные формы наследственной слепоты, СМА и гемофилии. Иллюстрация может показать последовательность: вектор, клетка-мишень и восстановленный ген. Такой сюжет подчеркивает, что медицина переходит от симптомов к причине болезни.
</a:t>
            </a:r>
            <a:endParaRPr lang="en-US" sz="1013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работают новые методы лечения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7900" y="1205853"/>
            <a:ext cx="541500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6275" y="1248003"/>
            <a:ext cx="571500" cy="45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04650" y="1205853"/>
            <a:ext cx="541500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03025" y="1248003"/>
            <a:ext cx="571500" cy="457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требует постоянного контроля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485606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Анализы и показатели
</a:t>
            </a:r>
            <a:pPr algn="l" indent="0" marL="0">
              <a:lnSpc>
                <a:spcPct val="100000"/>
              </a:lnSpc>
              <a:buNone/>
            </a:pPr>
            <a:r>
              <a:rPr lang="en-US" sz="120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исследования помогают вовремя заметить осложнения, оценить эффективность терапии и скорректировать лечение. Особенно это важно при болезнях крови, обмена веществ и состояниях, где изменения долго могут протекать незаметно.
</a:t>
            </a:r>
            <a:endParaRPr lang="en-US" sz="1203" dirty="0"/>
          </a:p>
        </p:txBody>
      </p:sp>
      <p:sp>
        <p:nvSpPr>
          <p:cNvPr id="14" name="Text 3"/>
          <p:cNvSpPr txBox="1"/>
          <p:nvPr/>
        </p:nvSpPr>
        <p:spPr>
          <a:xfrm>
            <a:off x="2598981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и инфекции
</a:t>
            </a:r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муковисцидозе необходимы дыхательная реабилитация, ингаляции и профилактика инфекций. Наблюдение позволяет сохранить функцию легких дольше и уменьшить число обострений, которые быстро ухудшают состояние ребенка.
</a:t>
            </a:r>
            <a:endParaRPr lang="en-US" sz="1280" dirty="0"/>
          </a:p>
        </p:txBody>
      </p:sp>
      <p:sp>
        <p:nvSpPr>
          <p:cNvPr id="15" name="Text 4"/>
          <p:cNvSpPr txBox="1"/>
          <p:nvPr/>
        </p:nvSpPr>
        <p:spPr>
          <a:xfrm>
            <a:off x="4712356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и обмен
</a:t>
            </a:r>
            <a:pPr algn="l" indent="0" marL="0">
              <a:lnSpc>
                <a:spcPct val="100000"/>
              </a:lnSpc>
              <a:buNone/>
            </a:pPr>
            <a:r>
              <a:rPr lang="en-US" sz="12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талассемии, болезни Гоше и других хронических состояниях важно следить за сердцем, печенью, кровью и перегрузкой железом. Контроль снижает риск необратимых повреждений и делает терапию более безопасной.
</a:t>
            </a:r>
            <a:endParaRPr lang="en-US" sz="1250" dirty="0"/>
          </a:p>
        </p:txBody>
      </p:sp>
      <p:sp>
        <p:nvSpPr>
          <p:cNvPr id="16" name="Text 5"/>
          <p:cNvSpPr txBox="1"/>
          <p:nvPr/>
        </p:nvSpPr>
        <p:spPr>
          <a:xfrm>
            <a:off x="6825731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 адаптация
</a:t>
            </a:r>
            <a:pPr algn="l" indent="0" marL="0">
              <a:lnSpc>
                <a:spcPct val="100000"/>
              </a:lnSpc>
              <a:buNone/>
            </a:pPr>
            <a:r>
              <a:rPr lang="en-US" sz="123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Лечебная физкультура, логопедическая помощь и психологическая поддержка помогают ребенку сохранять навыки общения, движения и обучения. При хронической болезни это так же важно, как и медикаментозное лечение.
</a:t>
            </a:r>
            <a:endParaRPr lang="en-US" sz="123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начато лечение, тем выше шанс сохранить функции органов и избежать необратимых изменений в нервной системе и мышцах.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подтверждает: ранняя диагностика дает лучший прогноз, а промедление резко снижает эффект терапии.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модель, отражающая клинический принцип раннего начала терапии; точные числовые значения условны.
</a:t>
            </a:r>
            <a:endParaRPr lang="en-US" sz="1151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начала терапии и исход болезни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13251" y="342050"/>
            <a:ext cx="6810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8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ограничения диагностики и лечения
</a:t>
            </a:r>
            <a:endParaRPr lang="en-US" sz="2358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1915015" y="1613937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точный генетический тест не всегда показывает тяжесть болезни. На проявления влияют другие гены, образ жизни и среда, поэтому один и тот же диагноз может протекать по-разному.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915015" y="1044450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полный прогноз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914779" y="3380549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обнаруживаются варианты неопределенного значения, и тогда результат анализа не дает однозначного ответа. В таких случаях требуются повторная оценка, сопоставление с клиникой и консультация специалиста.
</a:t>
            </a:r>
            <a:endParaRPr lang="en-US" sz="1256" dirty="0"/>
          </a:p>
        </p:txBody>
      </p:sp>
      <p:sp>
        <p:nvSpPr>
          <p:cNvPr id="13" name="Text 5"/>
          <p:cNvSpPr txBox="1"/>
          <p:nvPr/>
        </p:nvSpPr>
        <p:spPr>
          <a:xfrm>
            <a:off x="1914779" y="2811062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Сложная интерпретация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5405715" y="1613937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терапия и некоторые современные препараты остаются дорогостоящими и доступны не всем пациентам. Кроме того, эффект лечения может быть неполным или не сохраняться пожизненно.
</a:t>
            </a:r>
            <a:endParaRPr lang="en-US" sz="1310" dirty="0"/>
          </a:p>
        </p:txBody>
      </p:sp>
      <p:sp>
        <p:nvSpPr>
          <p:cNvPr id="15" name="Text 7"/>
          <p:cNvSpPr txBox="1"/>
          <p:nvPr/>
        </p:nvSpPr>
        <p:spPr>
          <a:xfrm>
            <a:off x="5405715" y="1044450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Доступность терапии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5405479" y="3380549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информация требует строгой конфиденциальности, добровольного согласия и недопущения дискриминации. Эти правила защищают человека и его семью от неправомерного использования результатов исследований.
</a:t>
            </a:r>
            <a:endParaRPr lang="en-US" sz="1256" dirty="0"/>
          </a:p>
        </p:txBody>
      </p:sp>
      <p:sp>
        <p:nvSpPr>
          <p:cNvPr id="17" name="Text 9"/>
          <p:cNvSpPr txBox="1"/>
          <p:nvPr/>
        </p:nvSpPr>
        <p:spPr>
          <a:xfrm>
            <a:off x="5405479" y="2811062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Этика и защита данных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5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на уровне семьи и общества
</a:t>
            </a:r>
            <a:endParaRPr lang="en-US" sz="2985" dirty="0"/>
          </a:p>
        </p:txBody>
      </p:sp>
      <p:sp>
        <p:nvSpPr>
          <p:cNvPr id="9" name="Text 2"/>
          <p:cNvSpPr txBox="1"/>
          <p:nvPr/>
        </p:nvSpPr>
        <p:spPr>
          <a:xfrm>
            <a:off x="1216475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Просвещение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Информирование школьников и родителей помогает раньше замечать признаки наследственного риска, понимать значение скрининга и обращаться за консультацией до планирования беременности или при первых подозрениях на болезнь.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460150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семей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Семьи с высоким риском нуждаются в регулярном сопровождении генетика, педиатра и неонатолога. Такое наблюдение помогает уточнять риск для будущих детей и заранее готовиться к возможной терапии.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5460150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Командная 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работает лучше всего, когда разные специалисты действуют согласованно. Генетики, реабилитологи, педиатры и неонатологи вместе обеспечивают раннее выявление, лечение и поддержку развития ребенка.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1216475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Скрининг и центры
</a:t>
            </a:r>
            <a:pPr algn="l" indent="0" marL="0">
              <a:lnSpc>
                <a:spcPct val="100000"/>
              </a:lnSpc>
              <a:buNone/>
            </a:pPr>
            <a:r>
              <a:rPr lang="en-US" sz="2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Доступные генетические исследования, неонатальный скрининг и специализированные центры позволяют выявлять болезни раньше, чем появятся тяжелые симптомы. Это особенно важно для состояний, где лечение наиболее эффективно в первые недели жизни.
</a:t>
            </a:r>
            <a:endParaRPr lang="en-US" sz="153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623237"/>
            <a:ext cx="4151400" cy="18009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последовательность показывает, что профилактика начинается до рождения ребенка и продолжается после него: от оценки риска до раннего наблюдения и лечения.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Последовательные шаги позволяют снизить неопределенность, вовремя обнаружить болезнь и подготовить семью к медицинскому сопровождению.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3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семья при высоком генетическом риске
</a:t>
            </a:r>
            <a:endParaRPr lang="en-US" sz="2534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принципам медико-генетического консультирования и скрининга новорожденных.
</a:t>
            </a:r>
            <a:endParaRPr lang="en-US" sz="116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825" y="1101574"/>
            <a:ext cx="2916900" cy="11280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2309630"/>
            <a:ext cx="2916900" cy="11280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825" y="3517680"/>
            <a:ext cx="2916900" cy="11280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483425" y="1153406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Фенилкетонурия: диета вместо поражения мозга
</a:t>
            </a:r>
            <a:pPr algn="l" indent="0" marL="0">
              <a:lnSpc>
                <a:spcPct val="100000"/>
              </a:lnSpc>
              <a:buNone/>
            </a:pPr>
            <a:r>
              <a:rPr lang="en-US" sz="12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фенилкетонурию выявить сразу после рождения и быстро назначить диету с ограничением фенилаланина, удается предотвратить тяжелое поражение нервной системы. Ребенок развивается значительно лучше, чем при позднем начале лечения, когда изменения уже становятся необратимыми.
</a:t>
            </a:r>
            <a:endParaRPr lang="en-US" sz="1247" dirty="0"/>
          </a:p>
        </p:txBody>
      </p:sp>
      <p:sp>
        <p:nvSpPr>
          <p:cNvPr id="9" name="Text 2"/>
          <p:cNvSpPr txBox="1"/>
          <p:nvPr/>
        </p:nvSpPr>
        <p:spPr>
          <a:xfrm>
            <a:off x="3483425" y="236146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Гемофилия: контроль вместо кровоизлияний
</a:t>
            </a:r>
            <a:pPr algn="l" indent="0" marL="0">
              <a:lnSpc>
                <a:spcPct val="100000"/>
              </a:lnSpc>
              <a:buNone/>
            </a:pPr>
            <a:r>
              <a:rPr lang="en-US" sz="125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введение факторов свертывания помогает человеку с гемофилией избегать опасных кровотечений в суставы и внутренние органы. На иллюстрации «до» и «после» хорошо видно, как профилактика уменьшает боль, ограничение движений и число экстренных обращений к врачу.
</a:t>
            </a:r>
            <a:endParaRPr lang="en-US" sz="1256" dirty="0"/>
          </a:p>
        </p:txBody>
      </p:sp>
      <p:sp>
        <p:nvSpPr>
          <p:cNvPr id="10" name="Text 3"/>
          <p:cNvSpPr txBox="1"/>
          <p:nvPr/>
        </p:nvSpPr>
        <p:spPr>
          <a:xfrm>
            <a:off x="3483425" y="356951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СМА: сохранение движений и самостоятельности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спинальной мышечной атрофии современные препараты могут заметно замедлить прогрессирование болезни и сохранить двигательную активность. Ранний старт терапии особенно важен, потому что именно в детстве формируется максимальный запас двигательных функций и возможностей для развития.
</a:t>
            </a:r>
            <a:endParaRPr lang="en-US" sz="1214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7200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3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ранняя помощь меняет судьбу ребенка
</a:t>
            </a:r>
            <a:endParaRPr lang="en-US" sz="249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болезни нельзя полностью исключить, но их можно раньше выявлять, предупреждать осложнения и улучшать прогноз. Генетическое консультирование, скрининг и ранняя терапия делают помощь действительно эффективной.
</a:t>
            </a:r>
            <a:endParaRPr lang="en-US" sz="4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2026-06-01T16:34:24Z</dcterms:created>
  <dcterms:modified xsi:type="dcterms:W3CDTF">2026-06-01T16:34:24Z</dcterms:modified>
</cp:coreProperties>
</file>