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jpeg"/><Relationship Id="rId4" Type="http://schemas.openxmlformats.org/officeDocument/2006/relationships/image" Target="../media/image-8-4.png"/><Relationship Id="rId5" Type="http://schemas.openxmlformats.org/officeDocument/2006/relationships/image" Target="../media/image-8-5.jpeg"/><Relationship Id="rId6" Type="http://schemas.openxmlformats.org/officeDocument/2006/relationships/image" Target="../media/image-8-6.png"/><Relationship Id="rId7" Type="http://schemas.openxmlformats.org/officeDocument/2006/relationships/image" Target="../media/image-8-7.jpe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image" Target="../media/image-10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jpeg"/><Relationship Id="rId4" Type="http://schemas.openxmlformats.org/officeDocument/2006/relationships/image" Target="../media/image-11-4.jpe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jpe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1775" y="167187"/>
            <a:ext cx="4271400" cy="393352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29100" y="1335200"/>
            <a:ext cx="3779400" cy="229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«Каша из топора»: хитрая сказка о смекалке и жадности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Солдат, топор и каша: смешная хитрость с добрым финалом.
</a:t>
            </a:r>
            <a:endParaRPr lang="en-US" sz="2900" dirty="0"/>
          </a:p>
        </p:txBody>
      </p:sp>
      <p:sp>
        <p:nvSpPr>
          <p:cNvPr id="7" name="Text 1"/>
          <p:cNvSpPr txBox="1"/>
          <p:nvPr/>
        </p:nvSpPr>
        <p:spPr>
          <a:xfrm>
            <a:off x="629100" y="4581200"/>
            <a:ext cx="4761900" cy="369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i="1" dirty="0">
                <a:solidFill>
                  <a:srgbClr val="E6E9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281" y="0"/>
            <a:ext cx="4639039" cy="5141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492100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6E9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4874675" y="905675"/>
            <a:ext cx="4090500" cy="341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эту сказку легко читать во 2 классе
</a:t>
            </a:r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бытовая народная сказка с короткими репликами, понятными поступками и быстрым развитием событий. Детям легко следить за сюжетом: всё ясно без длинных объяснений, а смысл раскрывается через действия героев.
</a:t>
            </a:r>
            <a:endParaRPr lang="en-US" sz="25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2000" y="1621129"/>
            <a:ext cx="376800" cy="376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68969" y="1617079"/>
            <a:ext cx="240563" cy="384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2000" y="3416603"/>
            <a:ext cx="376800" cy="30144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23750" y="510900"/>
            <a:ext cx="76965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герои сказки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1134675" y="1617075"/>
            <a:ext cx="32799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D26A7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Солдат
</a:t>
            </a:r>
            <a:endParaRPr lang="en-US" sz="1600" dirty="0"/>
          </a:p>
        </p:txBody>
      </p:sp>
      <p:sp>
        <p:nvSpPr>
          <p:cNvPr id="9" name="Text 3"/>
          <p:cNvSpPr txBox="1"/>
          <p:nvPr/>
        </p:nvSpPr>
        <p:spPr>
          <a:xfrm>
            <a:off x="577225" y="2240449"/>
            <a:ext cx="3674700" cy="77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спокоен, не спорит и не грубит. Герой быстро понимает, как разговором и терпением добиться своего, поэтому вызывает симпатию и улыбку у читателя.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5363525" y="1617075"/>
            <a:ext cx="32799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D26A7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Хозяйка
</a:t>
            </a:r>
            <a:endParaRPr lang="en-US" sz="1600" dirty="0"/>
          </a:p>
        </p:txBody>
      </p:sp>
      <p:sp>
        <p:nvSpPr>
          <p:cNvPr id="11" name="Text 5"/>
          <p:cNvSpPr txBox="1"/>
          <p:nvPr/>
        </p:nvSpPr>
        <p:spPr>
          <a:xfrm>
            <a:off x="4806075" y="2240450"/>
            <a:ext cx="3674700" cy="77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Старуха сначала бережёт свои запасы и не хочет делиться едой. Но любопытство оказывается сильнее скупости, и она постепенно сама помогает готовить ужин.
</a:t>
            </a:r>
            <a:endParaRPr lang="en-US" sz="1200" dirty="0"/>
          </a:p>
        </p:txBody>
      </p:sp>
      <p:sp>
        <p:nvSpPr>
          <p:cNvPr id="12" name="Text 6"/>
          <p:cNvSpPr txBox="1"/>
          <p:nvPr/>
        </p:nvSpPr>
        <p:spPr>
          <a:xfrm>
            <a:off x="1134675" y="3374825"/>
            <a:ext cx="32799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D26A7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Топор
</a:t>
            </a:r>
            <a:endParaRPr lang="en-US" sz="1600" dirty="0"/>
          </a:p>
        </p:txBody>
      </p:sp>
      <p:sp>
        <p:nvSpPr>
          <p:cNvPr id="13" name="Text 7"/>
          <p:cNvSpPr txBox="1"/>
          <p:nvPr/>
        </p:nvSpPr>
        <p:spPr>
          <a:xfrm>
            <a:off x="577225" y="4001479"/>
            <a:ext cx="3674700" cy="77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Топор в сказке выглядит почти волшебным, хотя сам ничего не варит. Он становится поводом для шутки и помогает солдату начать хитрый разговор о каше.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06266" y="199975"/>
            <a:ext cx="4555644" cy="45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117525" y="768150"/>
            <a:ext cx="3851100" cy="350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Бедная изба и дорожная усталость солдата
</a:t>
            </a:r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События разворачиваются в простой деревенской избе, где мало еды и всё выглядит скромно. Такая обстановка сразу показывает, почему солдату нужен не только ночлег, но и ужин.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Солдат приходит с дороги уставший, но держится бодро и даже весело. Этот контраст делает сцену живой: голодный путник не унывает, а ищет выход с помощью смекалки.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8495196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6E9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4934" y="1412700"/>
            <a:ext cx="8510981" cy="33606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292825" y="401025"/>
            <a:ext cx="8515200" cy="81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солдат добивается каши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Цепочка событий показывает, как из шутки про топор рождается настоящий ужин.
</a:t>
            </a:r>
            <a:endParaRPr lang="en-US" sz="2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200" dirty="0"/>
          </a:p>
        </p:txBody>
      </p:sp>
      <p:sp>
        <p:nvSpPr>
          <p:cNvPr id="4" name="Text 1"/>
          <p:cNvSpPr txBox="1"/>
          <p:nvPr/>
        </p:nvSpPr>
        <p:spPr>
          <a:xfrm>
            <a:off x="4897200" y="1297800"/>
            <a:ext cx="3869700" cy="273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Повторяющиеся просьбы звучат неожиданно и смешно: каждый новый шаг приближает не выдуманную, а настоящую кашу.
</a:t>
            </a:r>
            <a:endParaRPr lang="en-US" sz="1500" dirty="0"/>
          </a:p>
        </p:txBody>
      </p:sp>
      <p:sp>
        <p:nvSpPr>
          <p:cNvPr id="5" name="Text 2"/>
          <p:cNvSpPr txBox="1"/>
          <p:nvPr/>
        </p:nvSpPr>
        <p:spPr>
          <a:xfrm>
            <a:off x="646925" y="1463850"/>
            <a:ext cx="3782700" cy="239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20004"/>
              </a:lnSpc>
              <a:buNone/>
            </a:pPr>
            <a:r>
              <a:rPr lang="en-US" sz="4000" b="1" dirty="0">
                <a:solidFill>
                  <a:srgbClr val="D26A7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
</a:t>
            </a:r>
            <a:pPr algn="ctr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раза солдат просит продукты, и именно это делает его хитрый план таким забавным.
</a:t>
            </a:r>
            <a:endParaRPr lang="en-US" sz="4000" dirty="0"/>
          </a:p>
        </p:txBody>
      </p:sp>
      <p:sp>
        <p:nvSpPr>
          <p:cNvPr id="6" name="Text 3"/>
          <p:cNvSpPr txBox="1"/>
          <p:nvPr/>
        </p:nvSpPr>
        <p:spPr>
          <a:xfrm>
            <a:off x="493025" y="4105800"/>
            <a:ext cx="4090500" cy="36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40014"/>
              </a:lnSpc>
              <a:buNone/>
            </a:pPr>
            <a:r>
              <a:rPr lang="en-US" sz="1200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 русской народной сказки в обработке А. Нечаева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41950" y="580350"/>
            <a:ext cx="8486400" cy="1202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Смекалка как главная сила героя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200250" y="2383325"/>
            <a:ext cx="2690400" cy="179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Солдат не спорит и не требует силой. Он внимательно смотрит на хозяйку и понимает: если говорить спокойно, она сама начнёт помогать.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3226800" y="2383325"/>
            <a:ext cx="2690400" cy="179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Герой действует терпеливо и по шагам. Сначала он вызывает интерес, затем просит всё нужное для каши, и хозяйка постепенно сдаётся.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6253350" y="2383325"/>
            <a:ext cx="2690400" cy="179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Сказка показывает простую народную мысль: умный и наблюдательный человек может выйти из трудной ситуации без ссоры и без богатства.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2902" y="1204051"/>
            <a:ext cx="2455500" cy="152269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43840" y="1204051"/>
            <a:ext cx="2455500" cy="1522698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394827" y="1204051"/>
            <a:ext cx="2455500" cy="1522698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92825" y="212825"/>
            <a:ext cx="8557500" cy="85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Особенности обработки А. Нечаева
</a:t>
            </a:r>
            <a:endParaRPr lang="en-US" sz="3000" dirty="0"/>
          </a:p>
        </p:txBody>
      </p:sp>
      <p:sp>
        <p:nvSpPr>
          <p:cNvPr id="10" name="Text 1"/>
          <p:cNvSpPr txBox="1"/>
          <p:nvPr/>
        </p:nvSpPr>
        <p:spPr>
          <a:xfrm>
            <a:off x="104375" y="4866200"/>
            <a:ext cx="5517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200" dirty="0"/>
          </a:p>
        </p:txBody>
      </p:sp>
      <p:sp>
        <p:nvSpPr>
          <p:cNvPr id="11" name="Text 2"/>
          <p:cNvSpPr txBox="1"/>
          <p:nvPr/>
        </p:nvSpPr>
        <p:spPr>
          <a:xfrm>
            <a:off x="488229" y="3504175"/>
            <a:ext cx="2064900" cy="64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5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обработке короткие реплики звучат естественно и понятно. Благодаря этому сказка легко читается вслух, а дети быстро улавливают, кто что задумал и почему герои ведут себя именно так.
</a:t>
            </a:r>
            <a:endParaRPr lang="en-US" sz="853" dirty="0"/>
          </a:p>
        </p:txBody>
      </p:sp>
      <p:sp>
        <p:nvSpPr>
          <p:cNvPr id="12" name="Text 3"/>
          <p:cNvSpPr txBox="1"/>
          <p:nvPr/>
        </p:nvSpPr>
        <p:spPr>
          <a:xfrm>
            <a:off x="488230" y="2964825"/>
            <a:ext cx="20649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C62F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Живой разговор у печи
</a:t>
            </a:r>
            <a:endParaRPr lang="en-US" sz="1300" dirty="0"/>
          </a:p>
        </p:txBody>
      </p:sp>
      <p:sp>
        <p:nvSpPr>
          <p:cNvPr id="13" name="Text 4"/>
          <p:cNvSpPr txBox="1"/>
          <p:nvPr/>
        </p:nvSpPr>
        <p:spPr>
          <a:xfrm>
            <a:off x="3539167" y="3504175"/>
            <a:ext cx="2064900" cy="64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5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События идут быстро, без длинных отступлений. Каждая сцена сразу подводит к следующей, поэтому второклассникам удобно следить за историей и пересказывать её по порядку.
</a:t>
            </a:r>
            <a:endParaRPr lang="en-US" sz="852" dirty="0"/>
          </a:p>
        </p:txBody>
      </p:sp>
      <p:sp>
        <p:nvSpPr>
          <p:cNvPr id="14" name="Text 5"/>
          <p:cNvSpPr txBox="1"/>
          <p:nvPr/>
        </p:nvSpPr>
        <p:spPr>
          <a:xfrm>
            <a:off x="3539167" y="2964825"/>
            <a:ext cx="20649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C62F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Сюжет без лишних деталей
</a:t>
            </a:r>
            <a:endParaRPr lang="en-US" sz="1300" dirty="0"/>
          </a:p>
        </p:txBody>
      </p:sp>
      <p:sp>
        <p:nvSpPr>
          <p:cNvPr id="15" name="Text 6"/>
          <p:cNvSpPr txBox="1"/>
          <p:nvPr/>
        </p:nvSpPr>
        <p:spPr>
          <a:xfrm>
            <a:off x="6590154" y="3504175"/>
            <a:ext cx="2064900" cy="64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 сохраняет простые слова и ритм устного рассказа. Он звучит так, будто сказку передают от человека к человеку, а не читают как сложный литературный текст.
</a:t>
            </a:r>
            <a:endParaRPr lang="en-US" sz="1000" dirty="0"/>
          </a:p>
        </p:txBody>
      </p:sp>
      <p:sp>
        <p:nvSpPr>
          <p:cNvPr id="16" name="Text 7"/>
          <p:cNvSpPr txBox="1"/>
          <p:nvPr/>
        </p:nvSpPr>
        <p:spPr>
          <a:xfrm>
            <a:off x="6590155" y="2964825"/>
            <a:ext cx="20649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C62F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Народная простота речи
</a:t>
            </a:r>
            <a:endParaRPr lang="en-US" sz="13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35550" y="475796"/>
            <a:ext cx="8115300" cy="80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Повторы и ритм сказочной речи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603850" y="1859650"/>
            <a:ext cx="2334300" cy="96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1E39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Просьба о ночлеге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1E39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Солдат начинает с обычной просьбы: пустить его переночевать. Так запускается разговор, в котором хозяйка сначала не ждёт ничего необычного.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2192550" y="3540375"/>
            <a:ext cx="2334300" cy="96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1E39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Каша из топора
</a:t>
            </a:r>
            <a:pPr algn="l" indent="0" marL="0">
              <a:lnSpc>
                <a:spcPct val="130040"/>
              </a:lnSpc>
              <a:buNone/>
            </a:pPr>
            <a:r>
              <a:rPr lang="en-US" sz="600" b="1" dirty="0">
                <a:solidFill>
                  <a:srgbClr val="1E39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C33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Герой говорит, что может сварить кашу из топора. Эта фраза сразу задаёт шутливый тон и вызывает у хозяйки любопытство.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3783200" y="1859675"/>
            <a:ext cx="2334300" cy="96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Появляются продукты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нужны крупа, потом масло, затем соль. Повторяющийся порядок делает действие понятным и помогает запомнить ход событий.
</a:t>
            </a:r>
            <a:endParaRPr lang="en-US" sz="1300" dirty="0"/>
          </a:p>
        </p:txBody>
      </p:sp>
      <p:sp>
        <p:nvSpPr>
          <p:cNvPr id="13" name="Text 5"/>
          <p:cNvSpPr txBox="1"/>
          <p:nvPr/>
        </p:nvSpPr>
        <p:spPr>
          <a:xfrm>
            <a:off x="5401400" y="3540375"/>
            <a:ext cx="2334300" cy="96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1E39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Сытный финал
</a:t>
            </a:r>
            <a:pPr algn="l" indent="0" marL="0">
              <a:lnSpc>
                <a:spcPct val="130040"/>
              </a:lnSpc>
              <a:buNone/>
            </a:pPr>
            <a:r>
              <a:rPr lang="en-US" sz="600" b="1" dirty="0">
                <a:solidFill>
                  <a:srgbClr val="1E39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C33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каша готова, история заканчивается добрым и весёлым ужином. Повторы приводят к ясному результату, который легко пересказать своими словами.
</a:t>
            </a:r>
            <a:endParaRPr lang="en-US" sz="13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A1BBD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38556" y="1345868"/>
            <a:ext cx="336788" cy="384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18550" y="2269158"/>
            <a:ext cx="376800" cy="33493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662612" y="3166899"/>
            <a:ext cx="288675" cy="3849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618550" y="4137580"/>
            <a:ext cx="376800" cy="3768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200" dirty="0"/>
          </a:p>
        </p:txBody>
      </p:sp>
      <p:sp>
        <p:nvSpPr>
          <p:cNvPr id="11" name="Text 1"/>
          <p:cNvSpPr txBox="1"/>
          <p:nvPr/>
        </p:nvSpPr>
        <p:spPr>
          <a:xfrm>
            <a:off x="723750" y="358475"/>
            <a:ext cx="7696500" cy="69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Признаки народной сказки
</a:t>
            </a:r>
            <a:endParaRPr lang="en-US" sz="2500" dirty="0"/>
          </a:p>
        </p:txBody>
      </p:sp>
      <p:sp>
        <p:nvSpPr>
          <p:cNvPr id="12" name="Text 2"/>
          <p:cNvSpPr txBox="1"/>
          <p:nvPr/>
        </p:nvSpPr>
        <p:spPr>
          <a:xfrm>
            <a:off x="2445325" y="1237475"/>
            <a:ext cx="53856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Простой герой
</a:t>
            </a:r>
            <a:pPr algn="l" indent="0" marL="0">
              <a:lnSpc>
                <a:spcPct val="90000"/>
              </a:lnSpc>
              <a:buNone/>
            </a:pPr>
            <a:r>
              <a:rPr lang="en-US" sz="6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0046"/>
              </a:lnSpc>
              <a:buNone/>
            </a:pPr>
            <a:r>
              <a:rPr lang="en-US" sz="10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центре сюжета обычный солдат, который попадает в знакомую жизненную ситуацию. Он действует без чуда, а благодаря находчивости и спокойствию.
</a:t>
            </a:r>
            <a:endParaRPr lang="en-US" sz="1300" dirty="0"/>
          </a:p>
        </p:txBody>
      </p:sp>
      <p:sp>
        <p:nvSpPr>
          <p:cNvPr id="13" name="Text 3"/>
          <p:cNvSpPr txBox="1"/>
          <p:nvPr/>
        </p:nvSpPr>
        <p:spPr>
          <a:xfrm>
            <a:off x="2445325" y="2147991"/>
            <a:ext cx="53856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Бытовая обстановка
</a:t>
            </a:r>
            <a:pPr algn="l" indent="0" marL="0">
              <a:lnSpc>
                <a:spcPct val="90000"/>
              </a:lnSpc>
              <a:buNone/>
            </a:pPr>
            <a:r>
              <a:rPr lang="en-US" sz="6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0046"/>
              </a:lnSpc>
              <a:buNone/>
            </a:pPr>
            <a:r>
              <a:rPr lang="en-US" sz="10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Дело происходит в избе, за столом и у печи. Обычные детали делают сказку близкой к жизни и понятной младшим школьникам.
</a:t>
            </a:r>
            <a:endParaRPr lang="en-US" sz="1300" dirty="0"/>
          </a:p>
        </p:txBody>
      </p:sp>
      <p:sp>
        <p:nvSpPr>
          <p:cNvPr id="14" name="Text 4"/>
          <p:cNvSpPr txBox="1"/>
          <p:nvPr/>
        </p:nvSpPr>
        <p:spPr>
          <a:xfrm>
            <a:off x="2445325" y="3079832"/>
            <a:ext cx="53856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Хитрое решение
</a:t>
            </a:r>
            <a:pPr algn="l" indent="0" marL="0">
              <a:lnSpc>
                <a:spcPct val="90000"/>
              </a:lnSpc>
              <a:buNone/>
            </a:pPr>
            <a:r>
              <a:rPr lang="en-US" sz="6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0046"/>
              </a:lnSpc>
              <a:buNone/>
            </a:pPr>
            <a:r>
              <a:rPr lang="en-US" sz="10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Проблема решается не силой, а смекалкой. Герой находит выход из трудной ситуации и добивается своего без ссоры и грубости.
</a:t>
            </a:r>
            <a:endParaRPr lang="en-US" sz="1300" dirty="0"/>
          </a:p>
        </p:txBody>
      </p:sp>
      <p:sp>
        <p:nvSpPr>
          <p:cNvPr id="15" name="Text 5"/>
          <p:cNvSpPr txBox="1"/>
          <p:nvPr/>
        </p:nvSpPr>
        <p:spPr>
          <a:xfrm>
            <a:off x="2445325" y="4023598"/>
            <a:ext cx="53856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73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Добрый финал
</a:t>
            </a:r>
            <a:pPr algn="l" indent="0" marL="0">
              <a:lnSpc>
                <a:spcPct val="90000"/>
              </a:lnSpc>
              <a:buNone/>
            </a:pPr>
            <a:r>
              <a:rPr lang="en-US" sz="588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0046"/>
              </a:lnSpc>
              <a:buNone/>
            </a:pPr>
            <a:r>
              <a:rPr lang="en-US" sz="979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заканчивается сытым ужином и хорошим настроением. Такой финал характерен для народной сказки: справедливость восстановлена, а читателю легко радоваться вместе с героями.
</a:t>
            </a:r>
            <a:endParaRPr lang="en-US" sz="1273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2900" y="1203816"/>
            <a:ext cx="2455500" cy="237636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43838" y="1203816"/>
            <a:ext cx="2455500" cy="237636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94825" y="1203816"/>
            <a:ext cx="2455500" cy="2376368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04375" y="4866200"/>
            <a:ext cx="5517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292900" y="4007825"/>
            <a:ext cx="2455500" cy="3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63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Хозяйка встречает солдата настороженно и думает прежде всего о своих запасах. Ей жаль даже самой простой еды, поэтому она не спешит помогать гостю. В избе сразу чувствуется её скупость и осторожность.
</a:t>
            </a:r>
            <a:endParaRPr lang="en-US" sz="630" dirty="0"/>
          </a:p>
        </p:txBody>
      </p:sp>
      <p:sp>
        <p:nvSpPr>
          <p:cNvPr id="9" name="Text 2"/>
          <p:cNvSpPr txBox="1"/>
          <p:nvPr/>
        </p:nvSpPr>
        <p:spPr>
          <a:xfrm>
            <a:off x="292900" y="3658200"/>
            <a:ext cx="24555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3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— «не дам ни крошки»
</a:t>
            </a:r>
            <a:endParaRPr lang="en-US" sz="1233" dirty="0"/>
          </a:p>
        </p:txBody>
      </p:sp>
      <p:sp>
        <p:nvSpPr>
          <p:cNvPr id="10" name="Text 3"/>
          <p:cNvSpPr txBox="1"/>
          <p:nvPr/>
        </p:nvSpPr>
        <p:spPr>
          <a:xfrm>
            <a:off x="3343850" y="4007825"/>
            <a:ext cx="2455500" cy="3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63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солдат уверенно обещает кашу из топора, хозяйка начинает прислушиваться. Ей хочется узнать, как это возможно, и она уже не так строго охраняет свои припасы. Любопытство постепенно вытесняет жадность.
</a:t>
            </a:r>
            <a:endParaRPr lang="en-US" sz="630" dirty="0"/>
          </a:p>
        </p:txBody>
      </p:sp>
      <p:sp>
        <p:nvSpPr>
          <p:cNvPr id="11" name="Text 4"/>
          <p:cNvSpPr txBox="1"/>
          <p:nvPr/>
        </p:nvSpPr>
        <p:spPr>
          <a:xfrm>
            <a:off x="3343850" y="3658200"/>
            <a:ext cx="24555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Любопытство берёт верх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6394825" y="4007825"/>
            <a:ext cx="2455500" cy="3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63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ходу приготовления хозяйка приносит крупу, масло и соль, а потом уже не только наблюдает, но и участвует в деле. В доме появляется тёплое движение, и скупость отступает перед общим ужином.
</a:t>
            </a:r>
            <a:endParaRPr lang="en-US" sz="630" dirty="0"/>
          </a:p>
        </p:txBody>
      </p:sp>
      <p:sp>
        <p:nvSpPr>
          <p:cNvPr id="13" name="Text 6"/>
          <p:cNvSpPr txBox="1"/>
          <p:nvPr/>
        </p:nvSpPr>
        <p:spPr>
          <a:xfrm>
            <a:off x="6394825" y="3658200"/>
            <a:ext cx="24555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1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Общее дело меняет настроение
</a:t>
            </a:r>
            <a:endParaRPr lang="en-US" sz="1215" dirty="0"/>
          </a:p>
        </p:txBody>
      </p:sp>
      <p:sp>
        <p:nvSpPr>
          <p:cNvPr id="14" name="Text 7"/>
          <p:cNvSpPr txBox="1"/>
          <p:nvPr/>
        </p:nvSpPr>
        <p:spPr>
          <a:xfrm>
            <a:off x="292825" y="212825"/>
            <a:ext cx="8557500" cy="85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Скупость хозяйки и её изменение
</a:t>
            </a:r>
            <a:endParaRPr lang="en-US" sz="3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71525" y="298825"/>
            <a:ext cx="8377800" cy="99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Каша в русской культуре
</a:t>
            </a:r>
            <a:endParaRPr lang="en-US" sz="2500" dirty="0"/>
          </a:p>
        </p:txBody>
      </p:sp>
      <p:sp>
        <p:nvSpPr>
          <p:cNvPr id="9" name="Text 1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590539" y="1724875"/>
            <a:ext cx="3702000" cy="121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Каша в русской традиции — это простая и сытная еда, которую легко приготовить из обычных продуктов. Она всегда связывалась с домашним теплом, заботой и ощущением достатка.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5047176" y="1724825"/>
            <a:ext cx="3693600" cy="121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сказке каша становится больше, чем просто ужином. Она показывает, что даже в бедном доме можно создать уют, если есть желание поделиться и приготовить еду для другого человека.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5038700" y="3435000"/>
            <a:ext cx="3693600" cy="121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поэтому история о каше так близка детям. В ней обычное блюдо превращается в знак домашнего тепла, а смешная история — в рассказ о доброте и щедрости.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590459" y="3435000"/>
            <a:ext cx="3702000" cy="121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 общим столом каша объединяет людей: её едят не в спешке, а вместе, как часть спокойного семейного или гостевого угощения. Поэтому она напоминает о гостеприимстве и добрых отношениях.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4934" y="1412700"/>
            <a:ext cx="8510981" cy="33606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292825" y="401025"/>
            <a:ext cx="8515200" cy="81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меняются события в сказке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событий в бытовой народной сказке показывает, как из жадности, любопытства и хитрости рождается сытный ужин.
</a:t>
            </a:r>
            <a:endParaRPr lang="en-US" sz="2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2000" y="1621129"/>
            <a:ext cx="376800" cy="376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00850" y="1642063"/>
            <a:ext cx="376800" cy="33493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2000" y="3378923"/>
            <a:ext cx="376800" cy="3768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23750" y="510900"/>
            <a:ext cx="76965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сказки: короткий, живой, понятный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1134675" y="1617075"/>
            <a:ext cx="32799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D26A7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реплики
</a:t>
            </a:r>
            <a:endParaRPr lang="en-US" sz="1600" dirty="0"/>
          </a:p>
        </p:txBody>
      </p:sp>
      <p:sp>
        <p:nvSpPr>
          <p:cNvPr id="9" name="Text 3"/>
          <p:cNvSpPr txBox="1"/>
          <p:nvPr/>
        </p:nvSpPr>
        <p:spPr>
          <a:xfrm>
            <a:off x="577225" y="2240449"/>
            <a:ext cx="3674700" cy="77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Герои говорят недлинными фразами, поэтому текст легко слушать и читать вслух. Каждая реплика быстро двигает действие вперёд и не перегружает младших школьников.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5363525" y="1617075"/>
            <a:ext cx="32799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D26A7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Простые слова
</a:t>
            </a:r>
            <a:endParaRPr lang="en-US" sz="1600" dirty="0"/>
          </a:p>
        </p:txBody>
      </p:sp>
      <p:sp>
        <p:nvSpPr>
          <p:cNvPr id="11" name="Text 5"/>
          <p:cNvSpPr txBox="1"/>
          <p:nvPr/>
        </p:nvSpPr>
        <p:spPr>
          <a:xfrm>
            <a:off x="4806075" y="2240450"/>
            <a:ext cx="3674700" cy="77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сказке используются привычные слова, связанные с дорогой, едой и домом. Благодаря этому смысл становится понятен без долгих объяснений и сложных комментариев.
</a:t>
            </a:r>
            <a:endParaRPr lang="en-US" sz="1200" dirty="0"/>
          </a:p>
        </p:txBody>
      </p:sp>
      <p:sp>
        <p:nvSpPr>
          <p:cNvPr id="12" name="Text 6"/>
          <p:cNvSpPr txBox="1"/>
          <p:nvPr/>
        </p:nvSpPr>
        <p:spPr>
          <a:xfrm>
            <a:off x="1134675" y="3374825"/>
            <a:ext cx="32799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D26A7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Характеры через речь
</a:t>
            </a:r>
            <a:endParaRPr lang="en-US" sz="1600" dirty="0"/>
          </a:p>
        </p:txBody>
      </p:sp>
      <p:sp>
        <p:nvSpPr>
          <p:cNvPr id="13" name="Text 7"/>
          <p:cNvSpPr txBox="1"/>
          <p:nvPr/>
        </p:nvSpPr>
        <p:spPr>
          <a:xfrm>
            <a:off x="577225" y="4001479"/>
            <a:ext cx="3674700" cy="77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тому, как говорит солдат и как отвечает хозяйка, сразу видно их настроение. Уверенная речь одного героя и осторожные слова другого делают образ живым и запоминающимся.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06266" y="199975"/>
            <a:ext cx="4555644" cy="45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117525" y="768150"/>
            <a:ext cx="3851100" cy="350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солдата в русских сказках
</a:t>
            </a:r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Солдат в этой истории не спорит и не грубит. Он спокойно шутит, наблюдает за хозяйкой и находит выход из трудного положения без лишнего шума.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народных сказках такой герой вызывает уважение, потому что побеждает не силой, а сообразительностью. Его образ напоминает: ум, терпение и добрый нрав ценятся выше богатства.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8495196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6E9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20000" y="254325"/>
            <a:ext cx="7704000" cy="85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Чему учит сказка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1779225" y="3535375"/>
            <a:ext cx="2876700" cy="149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Сказка напоминает о гостеприимстве и доверии. Когда люди готовы делиться и участвовать в общем деле, в доме появляется тепло, а настроение становится лучше.
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1779225" y="1740575"/>
            <a:ext cx="2876700" cy="149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Жадность делает человека замкнутым и лишает его радости. Хозяйка сначала боится потерять еду, но в итоге сама помогает приготовить общий ужин.
</a:t>
            </a:r>
            <a:endParaRPr lang="en-US" sz="1300" dirty="0"/>
          </a:p>
        </p:txBody>
      </p:sp>
      <p:sp>
        <p:nvSpPr>
          <p:cNvPr id="7" name="Text 3"/>
          <p:cNvSpPr txBox="1"/>
          <p:nvPr/>
        </p:nvSpPr>
        <p:spPr>
          <a:xfrm>
            <a:off x="6013325" y="1711000"/>
            <a:ext cx="2876700" cy="149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Смекалка помогает выйти из трудной ситуации без ссоры и обмана в прямом смысле. Солдат добивается цели спокойно, потому что умеет разговаривать и наблюдать.
</a:t>
            </a:r>
            <a:endParaRPr lang="en-US" sz="1300" dirty="0"/>
          </a:p>
        </p:txBody>
      </p:sp>
      <p:sp>
        <p:nvSpPr>
          <p:cNvPr id="8" name="Text 4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28800" y="195098"/>
            <a:ext cx="8486400" cy="80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сказка нравится детям
</a:t>
            </a:r>
            <a:endParaRPr lang="en-US" sz="2500" dirty="0"/>
          </a:p>
        </p:txBody>
      </p:sp>
      <p:sp>
        <p:nvSpPr>
          <p:cNvPr id="9" name="Text 1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6E9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617125" y="1661263"/>
            <a:ext cx="3485100" cy="80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начинается с неожиданного обещания: кашу будто бы можно сварить из топора. Такой поворот сразу вызывает любопытство и заставляет ждать продолжения.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5112500" y="1661263"/>
            <a:ext cx="3485400" cy="80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Детям смешно наблюдать, как серьёзно солдат говорит о невозможном. Шутка получается доброй и понятной, без злости и насмешки.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617125" y="2909788"/>
            <a:ext cx="3485100" cy="80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сюжете есть движение и маленькая интрига: продукты появляются по очереди, а каша становится всё настоящей. Это похоже на маленькое чудо, которое складывается прямо на глазах.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5112500" y="2909788"/>
            <a:ext cx="3498000" cy="80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Финал радует: все понимают, что хитрость сработала, а герой остался сытым и довольным. Такой конец легко запоминается и вызывает улыбку.
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A1BBD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35550" y="168500"/>
            <a:ext cx="8115300" cy="85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 чтением вслух и работой в классе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352300" y="1047486"/>
            <a:ext cx="3291300" cy="103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1E39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Чтение по ролям
</a:t>
            </a:r>
            <a:pPr algn="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1E39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реплики удобно распределить между учениками. Сказка звучит живо, а роли помогают детям лучше почувствовать характеры героев.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5546950" y="1968897"/>
            <a:ext cx="3207600" cy="103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1E39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Следим за повтором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1E39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Повторяющиеся просьбы солдата помогают не потерять нить сюжета. Ученики быстро замечают порядок событий и легче удерживают его в памяти.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352225" y="2966799"/>
            <a:ext cx="3291300" cy="103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1E39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Пересказ по эпизодам
</a:t>
            </a:r>
            <a:pPr algn="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1E39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Историю удобно делить на небольшие части: встреча, разговор, приготовление каши и финал. Так детям проще пересказывать сказку по порядку.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5546950" y="3922672"/>
            <a:ext cx="3207600" cy="103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1E39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Работа на уроке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1E39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этой сказке можно тренировать внимание, память и умение отвечать на вопросы по тексту. Простая последовательность событий помогает без труда восстановить сюжет.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12566" y="245300"/>
            <a:ext cx="4357969" cy="4648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92825" y="839850"/>
            <a:ext cx="4131900" cy="378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детали, которые важно запомнить
</a:t>
            </a:r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Опорные элементы сюжета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Топор, голодный солдат и жадная хозяйка сразу задают характер сказки. Потом появляются крупа, масло и соль, а вместе с ними — вкусная каша и радостный финал.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они помогают понять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детали легко собрать в короткий пересказ. Они показывают, что находчивость помогает добиться цели, а скупость мешает человеку быть добрее и щедрее.
</a:t>
            </a:r>
            <a:endParaRPr lang="en-US" sz="2300" dirty="0"/>
          </a:p>
        </p:txBody>
      </p:sp>
      <p:sp>
        <p:nvSpPr>
          <p:cNvPr id="7" name="Text 1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9475" y="1432950"/>
            <a:ext cx="8112000" cy="208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Маленькая сказка, которую легко запомнить
</a:t>
            </a:r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«Каша из топора» в обработке А. Нечаева — это смешная и мудрая история о смекалке, жадности и добром финале, который особенно нравится младшим школьникам.
</a:t>
            </a:r>
            <a:endParaRPr lang="en-US" sz="3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2026-05-24T07:05:51Z</dcterms:created>
  <dcterms:modified xsi:type="dcterms:W3CDTF">2026-05-24T07:05:51Z</dcterms:modified>
</cp:coreProperties>
</file>