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jpe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jpe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jpeg"/><Relationship Id="rId3" Type="http://schemas.openxmlformats.org/officeDocument/2006/relationships/image" Target="../media/image-6-3.jpeg"/><Relationship Id="rId4" Type="http://schemas.openxmlformats.org/officeDocument/2006/relationships/image" Target="../media/image-6-4.jpe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jpe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image" Target="../media/image-11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jpe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image" Target="../media/image-17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2684218"/>
            <a:ext cx="9144000" cy="2455664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61600" y="578625"/>
            <a:ext cx="6468300" cy="81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Биоценоз и биотоп: как устроены живые сообщества
</a:t>
            </a:r>
            <a:endParaRPr lang="en-US" sz="2212" dirty="0"/>
          </a:p>
        </p:txBody>
      </p:sp>
      <p:sp>
        <p:nvSpPr>
          <p:cNvPr id="5" name="Text 1"/>
          <p:cNvSpPr txBox="1"/>
          <p:nvPr/>
        </p:nvSpPr>
        <p:spPr>
          <a:xfrm>
            <a:off x="261600" y="1789455"/>
            <a:ext cx="4638600" cy="531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Среда и живые организмы образуют единую систему взаимодействий.
</a:t>
            </a:r>
            <a:endParaRPr lang="en-US" sz="886" dirty="0"/>
          </a:p>
        </p:txBody>
      </p:sp>
      <p:sp>
        <p:nvSpPr>
          <p:cNvPr id="6" name="Text 2"/>
          <p:cNvSpPr txBox="1"/>
          <p:nvPr/>
        </p:nvSpPr>
        <p:spPr>
          <a:xfrm>
            <a:off x="261600" y="258888"/>
            <a:ext cx="3246300" cy="19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4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746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78091" y="75"/>
            <a:ext cx="4063566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61600" y="258900"/>
            <a:ext cx="4562400" cy="1298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Экология живых сообществ
</a:t>
            </a:r>
            <a:endParaRPr lang="en-US" sz="2212" dirty="0"/>
          </a:p>
        </p:txBody>
      </p:sp>
      <p:sp>
        <p:nvSpPr>
          <p:cNvPr id="5" name="Text 1"/>
          <p:cNvSpPr txBox="1"/>
          <p:nvPr/>
        </p:nvSpPr>
        <p:spPr>
          <a:xfrm>
            <a:off x="261600" y="1824550"/>
            <a:ext cx="3509100" cy="196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Разберём, чем биотоп отличается от биоценоза, как они связаны и почему именно их взаимодействие определяет устойчивость экосистемы и изменение численности видов во времени.
</a:t>
            </a:r>
            <a:endParaRPr lang="en-US" sz="986" dirty="0"/>
          </a:p>
        </p:txBody>
      </p:sp>
      <p:sp>
        <p:nvSpPr>
          <p:cNvPr id="6" name="Text 2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622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261600" y="258900"/>
            <a:ext cx="8620800" cy="61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Биотоп как абиотическая основа жизни сообществ
</a:t>
            </a:r>
            <a:endParaRPr lang="en-US" sz="2012" dirty="0"/>
          </a:p>
        </p:txBody>
      </p:sp>
      <p:sp>
        <p:nvSpPr>
          <p:cNvPr id="8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622" dirty="0"/>
          </a:p>
        </p:txBody>
      </p:sp>
      <p:sp>
        <p:nvSpPr>
          <p:cNvPr id="9" name="Text 2"/>
          <p:cNvSpPr txBox="1"/>
          <p:nvPr/>
        </p:nvSpPr>
        <p:spPr>
          <a:xfrm>
            <a:off x="559275" y="1278700"/>
            <a:ext cx="4785600" cy="84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8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Набор условий
</a:t>
            </a:r>
            <a:pPr algn="l" indent="0" marL="0">
              <a:lnSpc>
                <a:spcPct val="115000"/>
              </a:lnSpc>
              <a:buNone/>
            </a:pPr>
            <a:r>
              <a:rPr lang="en-US" sz="118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Биотоп задаёт свет, температуру, влажность, солёность, кислотность и другие физико-химические параметры, которые определяют, какие организмы смогут здесь выжить и размножаться.
</a:t>
            </a:r>
            <a:endParaRPr lang="en-US" sz="1381" dirty="0"/>
          </a:p>
        </p:txBody>
      </p:sp>
      <p:sp>
        <p:nvSpPr>
          <p:cNvPr id="10" name="Text 3"/>
          <p:cNvSpPr txBox="1"/>
          <p:nvPr/>
        </p:nvSpPr>
        <p:spPr>
          <a:xfrm>
            <a:off x="559275" y="2200905"/>
            <a:ext cx="4785600" cy="84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Разные среды — разные сообщества
</a:t>
            </a:r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Лес, степь, болото, озеро и море отличаются сочетанием факторов среды, поэтому каждый биотоп формирует собственный набор видов, приспособленных к конкретным условиям.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559275" y="3123107"/>
            <a:ext cx="4785600" cy="84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Чувствительность к изменениям
</a:t>
            </a:r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Даже небольшое колебание влажности, температуры или содержания кислорода способно изменить состав сообщества, сократить одни популяции и создать преимущества для других.
</a:t>
            </a:r>
            <a:endParaRPr lang="en-US" sz="1400" dirty="0"/>
          </a:p>
        </p:txBody>
      </p:sp>
      <p:sp>
        <p:nvSpPr>
          <p:cNvPr id="12" name="Text 5"/>
          <p:cNvSpPr txBox="1"/>
          <p:nvPr/>
        </p:nvSpPr>
        <p:spPr>
          <a:xfrm>
            <a:off x="559275" y="4045307"/>
            <a:ext cx="4785600" cy="84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Сезонная динамика
</a:t>
            </a:r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Биотоп не остаётся неизменным: в течение года меняются освещённость, промерзание почвы, уровень воды и другие факторы, влияя на активность и численность организмов.
</a:t>
            </a:r>
            <a:endParaRPr lang="en-US" sz="14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261600" y="258900"/>
            <a:ext cx="8620800" cy="794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Биоценоз как система взаимосвязанных популяций
</a:t>
            </a:r>
            <a:endParaRPr lang="en-US" sz="2212" dirty="0"/>
          </a:p>
        </p:txBody>
      </p:sp>
      <p:sp>
        <p:nvSpPr>
          <p:cNvPr id="8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622" dirty="0"/>
          </a:p>
        </p:txBody>
      </p:sp>
      <p:sp>
        <p:nvSpPr>
          <p:cNvPr id="9" name="Text 2"/>
          <p:cNvSpPr txBox="1"/>
          <p:nvPr/>
        </p:nvSpPr>
        <p:spPr>
          <a:xfrm>
            <a:off x="261600" y="1318500"/>
            <a:ext cx="4678500" cy="839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Живое сообщество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Биоценоз объединяет популяции растений, животных, грибов и микроорганизмов, которые совместно обитают на одной территории и связаны общими условиями существования.
</a:t>
            </a:r>
            <a:endParaRPr lang="en-US" sz="1300" dirty="0"/>
          </a:p>
        </p:txBody>
      </p:sp>
      <p:sp>
        <p:nvSpPr>
          <p:cNvPr id="10" name="Text 3"/>
          <p:cNvSpPr txBox="1"/>
          <p:nvPr/>
        </p:nvSpPr>
        <p:spPr>
          <a:xfrm>
            <a:off x="261600" y="2227395"/>
            <a:ext cx="4678500" cy="839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Признаки организации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 биоценоза характерны видовое разнообразие, численность и плотность популяций, ярусность, пищевые цепи и сети, а также пространственная и временная упорядоченность.
</a:t>
            </a:r>
            <a:endParaRPr lang="en-US" sz="1300" dirty="0"/>
          </a:p>
        </p:txBody>
      </p:sp>
      <p:sp>
        <p:nvSpPr>
          <p:cNvPr id="11" name="Text 4"/>
          <p:cNvSpPr txBox="1"/>
          <p:nvPr/>
        </p:nvSpPr>
        <p:spPr>
          <a:xfrm>
            <a:off x="261600" y="3136286"/>
            <a:ext cx="4678500" cy="839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Доминирующие и редкие виды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Доминирующие виды сильнее влияют на структуру сообщества, а редкие нередко выполняют узкие функции, поддерживая отдельные звенья обмена веществ и связей.
</a:t>
            </a:r>
            <a:endParaRPr lang="en-US" sz="1300" dirty="0"/>
          </a:p>
        </p:txBody>
      </p:sp>
      <p:sp>
        <p:nvSpPr>
          <p:cNvPr id="12" name="Text 5"/>
          <p:cNvSpPr txBox="1"/>
          <p:nvPr/>
        </p:nvSpPr>
        <p:spPr>
          <a:xfrm>
            <a:off x="261600" y="4045199"/>
            <a:ext cx="4678500" cy="839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Система, а не случайность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Биоценоз удерживается не простым соседством организмов, а устойчивыми взаимодействиями, которые определяют распределение ресурсов, выживание видов и общую стабильность сообщества.
</a:t>
            </a:r>
            <a:endParaRPr lang="en-US" sz="13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008875" y="2181323"/>
            <a:ext cx="4873500" cy="1103704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65800" y="258900"/>
            <a:ext cx="8612400" cy="54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Биотоп и биоценоз: сходства и различия
</a:t>
            </a:r>
            <a:endParaRPr lang="en-US" sz="2212" dirty="0"/>
          </a:p>
        </p:txBody>
      </p:sp>
      <p:sp>
        <p:nvSpPr>
          <p:cNvPr id="5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622" dirty="0"/>
          </a:p>
        </p:txBody>
      </p:sp>
      <p:sp>
        <p:nvSpPr>
          <p:cNvPr id="6" name="Text 2"/>
          <p:cNvSpPr txBox="1"/>
          <p:nvPr/>
        </p:nvSpPr>
        <p:spPr>
          <a:xfrm>
            <a:off x="261600" y="1324825"/>
            <a:ext cx="3465000" cy="1328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помогает увидеть, как неживая среда и живое сообщество вместе образуют экосистему.
</a:t>
            </a:r>
            <a:endParaRPr lang="en-US" sz="1022" dirty="0"/>
          </a:p>
        </p:txBody>
      </p:sp>
      <p:sp>
        <p:nvSpPr>
          <p:cNvPr id="7" name="Text 3"/>
          <p:cNvSpPr txBox="1"/>
          <p:nvPr/>
        </p:nvSpPr>
        <p:spPr>
          <a:xfrm>
            <a:off x="261600" y="2812936"/>
            <a:ext cx="3465000" cy="132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Биотоп задаёт условия, а биоценоз формирует систему взаимодействий, от которой зависит устойчивость и продуктивность экосистемы.
</a:t>
            </a:r>
            <a:endParaRPr lang="en-US" sz="1022" dirty="0"/>
          </a:p>
        </p:txBody>
      </p:sp>
      <p:sp>
        <p:nvSpPr>
          <p:cNvPr id="8" name="Text 4"/>
          <p:cNvSpPr txBox="1"/>
          <p:nvPr/>
        </p:nvSpPr>
        <p:spPr>
          <a:xfrm>
            <a:off x="4008875" y="4268400"/>
            <a:ext cx="4873500" cy="21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22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Школьный курс биологии и экологии, 11 класс
</a:t>
            </a:r>
            <a:endParaRPr lang="en-US" sz="722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901160" y="1097437"/>
            <a:ext cx="4981200" cy="1186927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901198" y="2396601"/>
            <a:ext cx="4981200" cy="1186927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901173" y="3695752"/>
            <a:ext cx="4981200" cy="1186927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261600" y="258900"/>
            <a:ext cx="8620800" cy="52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Лесной биоценоз: ярусы и связи
</a:t>
            </a:r>
            <a:endParaRPr lang="en-US" sz="2012" dirty="0"/>
          </a:p>
        </p:txBody>
      </p:sp>
      <p:sp>
        <p:nvSpPr>
          <p:cNvPr id="7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622" dirty="0"/>
          </a:p>
        </p:txBody>
      </p:sp>
      <p:sp>
        <p:nvSpPr>
          <p:cNvPr id="8" name="Text 2"/>
          <p:cNvSpPr txBox="1"/>
          <p:nvPr/>
        </p:nvSpPr>
        <p:spPr>
          <a:xfrm>
            <a:off x="261600" y="1095400"/>
            <a:ext cx="3493200" cy="119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Верхний ярус ловит свет
</a:t>
            </a:r>
            <a:pPr algn="l" indent="0" marL="0">
              <a:lnSpc>
                <a:spcPct val="115000"/>
              </a:lnSpc>
              <a:buNone/>
            </a:pPr>
            <a:r>
              <a:rPr lang="en-US" sz="60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4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Кроны деревьев образуют самый освещённый уровень леса и перехватывают основную часть солнечной энергии. Здесь обитают птицы, насекомые и многие древесные виды, а под пологом создаются тень и влажность для нижних ярусов.
</a:t>
            </a:r>
            <a:endParaRPr lang="en-US" sz="1002" dirty="0"/>
          </a:p>
        </p:txBody>
      </p:sp>
      <p:sp>
        <p:nvSpPr>
          <p:cNvPr id="9" name="Text 3"/>
          <p:cNvSpPr txBox="1"/>
          <p:nvPr/>
        </p:nvSpPr>
        <p:spPr>
          <a:xfrm>
            <a:off x="261638" y="2394564"/>
            <a:ext cx="3493200" cy="119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Подлесок и травяной покров
</a:t>
            </a:r>
            <a:pPr algn="l" indent="0" marL="0">
              <a:lnSpc>
                <a:spcPct val="115000"/>
              </a:lnSpc>
              <a:buNone/>
            </a:pPr>
            <a:r>
              <a:rPr lang="en-US" sz="60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4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Ниже располагаются кустарники, травы и теневыносливые растения, которые используют рассеянный свет и защищены от прямого пересыхания. Их соседство показывает, как один биотоп распределяет ресурсы по вертикали.
</a:t>
            </a:r>
            <a:endParaRPr lang="en-US" sz="1002" dirty="0"/>
          </a:p>
        </p:txBody>
      </p:sp>
      <p:sp>
        <p:nvSpPr>
          <p:cNvPr id="10" name="Text 4"/>
          <p:cNvSpPr txBox="1"/>
          <p:nvPr/>
        </p:nvSpPr>
        <p:spPr>
          <a:xfrm>
            <a:off x="261613" y="3693715"/>
            <a:ext cx="3493200" cy="119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Подстилка как зона разложения
</a:t>
            </a:r>
            <a:pPr algn="l" indent="0" marL="0">
              <a:lnSpc>
                <a:spcPct val="115000"/>
              </a:lnSpc>
              <a:buNone/>
            </a:pPr>
            <a:r>
              <a:rPr lang="en-US" sz="60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4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лесной подстилке скапливаются листья, ветки и отмершие остатки организмов. Грибы, бактерии и почвенные животные разлагают этот материал, возвращая вещества в круговорот и поддерживая жизнь всего сообщества.
</a:t>
            </a:r>
            <a:endParaRPr lang="en-US" sz="1002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61550" y="1481832"/>
            <a:ext cx="8612400" cy="3401136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61550" y="258900"/>
            <a:ext cx="8612400" cy="39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формируется биоценоз
</a:t>
            </a:r>
            <a:endParaRPr lang="en-US" sz="2212" dirty="0"/>
          </a:p>
        </p:txBody>
      </p:sp>
      <p:sp>
        <p:nvSpPr>
          <p:cNvPr id="5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622" dirty="0"/>
          </a:p>
        </p:txBody>
      </p:sp>
      <p:sp>
        <p:nvSpPr>
          <p:cNvPr id="6" name="Text 2"/>
          <p:cNvSpPr txBox="1"/>
          <p:nvPr/>
        </p:nvSpPr>
        <p:spPr>
          <a:xfrm>
            <a:off x="261550" y="710475"/>
            <a:ext cx="8612400" cy="32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11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отражает заселение территории, установление связей и отбор устойчивой структуры сообщества.
</a:t>
            </a:r>
            <a:endParaRPr lang="en-US" sz="1112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66875" y="1789450"/>
            <a:ext cx="239400" cy="2394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518100" y="1789450"/>
            <a:ext cx="239400" cy="2394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769350" y="1789450"/>
            <a:ext cx="239400" cy="2394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7015325" y="1809190"/>
            <a:ext cx="249900" cy="19992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622" dirty="0"/>
          </a:p>
        </p:txBody>
      </p:sp>
      <p:sp>
        <p:nvSpPr>
          <p:cNvPr id="8" name="Text 1"/>
          <p:cNvSpPr txBox="1"/>
          <p:nvPr/>
        </p:nvSpPr>
        <p:spPr>
          <a:xfrm>
            <a:off x="261625" y="258900"/>
            <a:ext cx="8620800" cy="54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Трофические связи и цепи питания в биоценозе
</a:t>
            </a:r>
            <a:endParaRPr lang="en-US" sz="2012" dirty="0"/>
          </a:p>
        </p:txBody>
      </p:sp>
      <p:sp>
        <p:nvSpPr>
          <p:cNvPr id="9" name="Text 2"/>
          <p:cNvSpPr txBox="1"/>
          <p:nvPr/>
        </p:nvSpPr>
        <p:spPr>
          <a:xfrm>
            <a:off x="261625" y="2348150"/>
            <a:ext cx="1867200" cy="192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Продуценты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Зелёные растения и водоросли создают органическое вещество из неорганических соединений. Они образуют начальное звено любой пищевой цепи и обеспечивают энергией остальные уровни сообщества.
</a:t>
            </a:r>
            <a:endParaRPr lang="en-US" sz="1000" dirty="0"/>
          </a:p>
        </p:txBody>
      </p:sp>
      <p:sp>
        <p:nvSpPr>
          <p:cNvPr id="10" name="Text 3"/>
          <p:cNvSpPr txBox="1"/>
          <p:nvPr/>
        </p:nvSpPr>
        <p:spPr>
          <a:xfrm>
            <a:off x="2512862" y="2348150"/>
            <a:ext cx="1867200" cy="192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Консументы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Животные питаются готовым органическим веществом и передают энергию по уровням питания. Одни виды поедают растения, другие — животных, а третьи занимают несколько трофических уровней.
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4764095" y="2348150"/>
            <a:ext cx="1867200" cy="192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Редуценты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Грибы и бактерии разлагают остатки организмов до минеральных веществ. Благодаря им элементы снова становятся доступными растениям, а круговорот веществ не прерывается.
</a:t>
            </a:r>
            <a:endParaRPr lang="en-US" sz="1000" dirty="0"/>
          </a:p>
        </p:txBody>
      </p:sp>
      <p:sp>
        <p:nvSpPr>
          <p:cNvPr id="12" name="Text 5"/>
          <p:cNvSpPr txBox="1"/>
          <p:nvPr/>
        </p:nvSpPr>
        <p:spPr>
          <a:xfrm>
            <a:off x="7015330" y="2348150"/>
            <a:ext cx="1867200" cy="192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Пищевые сети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природе цепи питания переплетаются в сеть, где один вид связан с несколькими источниками пищи и потребителями. Поэтому исчезновение даже одного звена затрагивает многие популяции.
</a:t>
            </a:r>
            <a:endParaRPr lang="en-US" sz="10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62030" y="1258050"/>
            <a:ext cx="4408541" cy="28167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61600" y="258900"/>
            <a:ext cx="8616600" cy="54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типы связей между популяциями
</a:t>
            </a:r>
            <a:endParaRPr lang="en-US" sz="2212" dirty="0"/>
          </a:p>
        </p:txBody>
      </p:sp>
      <p:sp>
        <p:nvSpPr>
          <p:cNvPr id="5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622" dirty="0"/>
          </a:p>
        </p:txBody>
      </p:sp>
      <p:sp>
        <p:nvSpPr>
          <p:cNvPr id="6" name="Text 2"/>
          <p:cNvSpPr txBox="1"/>
          <p:nvPr/>
        </p:nvSpPr>
        <p:spPr>
          <a:xfrm>
            <a:off x="4953725" y="1257999"/>
            <a:ext cx="3589200" cy="1328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Диаграмма показывает, что в сообществах наиболее заметны связи, связанные с ресурсами и выживанием видов.
</a:t>
            </a:r>
            <a:endParaRPr lang="en-US" sz="1022" dirty="0"/>
          </a:p>
        </p:txBody>
      </p:sp>
      <p:sp>
        <p:nvSpPr>
          <p:cNvPr id="7" name="Text 3"/>
          <p:cNvSpPr txBox="1"/>
          <p:nvPr/>
        </p:nvSpPr>
        <p:spPr>
          <a:xfrm>
            <a:off x="4953725" y="2746103"/>
            <a:ext cx="3589200" cy="132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Конкуренция и трофические отношения задают структуру биоценоза, а взаимовыгодные связи повышают его устойчивость.
</a:t>
            </a:r>
            <a:endParaRPr lang="en-US" sz="1022" dirty="0"/>
          </a:p>
        </p:txBody>
      </p:sp>
      <p:sp>
        <p:nvSpPr>
          <p:cNvPr id="8" name="Text 4"/>
          <p:cNvSpPr txBox="1"/>
          <p:nvPr/>
        </p:nvSpPr>
        <p:spPr>
          <a:xfrm>
            <a:off x="261600" y="4138275"/>
            <a:ext cx="4409400" cy="21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22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Схематическая учебная модель по курсу биологии 11 класса
</a:t>
            </a:r>
            <a:endParaRPr lang="en-US" sz="722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622" dirty="0"/>
          </a:p>
        </p:txBody>
      </p:sp>
      <p:sp>
        <p:nvSpPr>
          <p:cNvPr id="8" name="Text 1"/>
          <p:cNvSpPr txBox="1"/>
          <p:nvPr/>
        </p:nvSpPr>
        <p:spPr>
          <a:xfrm>
            <a:off x="261600" y="258900"/>
            <a:ext cx="8620800" cy="65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Конкуренция как способ распределения ресурсов
</a:t>
            </a:r>
            <a:endParaRPr lang="en-US" sz="2212" dirty="0"/>
          </a:p>
        </p:txBody>
      </p:sp>
      <p:sp>
        <p:nvSpPr>
          <p:cNvPr id="9" name="Text 2"/>
          <p:cNvSpPr txBox="1"/>
          <p:nvPr/>
        </p:nvSpPr>
        <p:spPr>
          <a:xfrm>
            <a:off x="261600" y="2009961"/>
            <a:ext cx="2080500" cy="1511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57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возникает
</a:t>
            </a:r>
            <a:pPr algn="l" indent="0" marL="0">
              <a:lnSpc>
                <a:spcPct val="115000"/>
              </a:lnSpc>
              <a:buNone/>
            </a:pPr>
            <a:r>
              <a:rPr lang="en-US" sz="56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6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Конкуренция появляется при нехватке света, пищи, воды, пространства или партнёров для размножения. В таких условиях организмы вынуждены делить ограниченные ресурсы и снижать взаимное перекрывание потребностей.
</a:t>
            </a:r>
            <a:endParaRPr lang="en-US" sz="1257" dirty="0"/>
          </a:p>
        </p:txBody>
      </p:sp>
      <p:sp>
        <p:nvSpPr>
          <p:cNvPr id="10" name="Text 3"/>
          <p:cNvSpPr txBox="1"/>
          <p:nvPr/>
        </p:nvSpPr>
        <p:spPr>
          <a:xfrm>
            <a:off x="2441651" y="2011061"/>
            <a:ext cx="2080500" cy="1511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57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Два уровня конкуренции
</a:t>
            </a:r>
            <a:pPr algn="l" indent="0" marL="0">
              <a:lnSpc>
                <a:spcPct val="115000"/>
              </a:lnSpc>
              <a:buNone/>
            </a:pPr>
            <a:r>
              <a:rPr lang="en-US" sz="56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6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Внутривидовая конкуренция происходит между особями одного вида и обычно наиболее остра. Межвидовая конкуренция возникает между разными видами, если они используют сходные ресурсы или занимают одинаковые участки среды.
</a:t>
            </a:r>
            <a:endParaRPr lang="en-US" sz="1257" dirty="0"/>
          </a:p>
        </p:txBody>
      </p:sp>
      <p:sp>
        <p:nvSpPr>
          <p:cNvPr id="11" name="Text 4"/>
          <p:cNvSpPr txBox="1"/>
          <p:nvPr/>
        </p:nvSpPr>
        <p:spPr>
          <a:xfrm>
            <a:off x="4621701" y="2011074"/>
            <a:ext cx="2080500" cy="1511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3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уменьшается соперничество
</a:t>
            </a:r>
            <a:pPr algn="l" indent="0" marL="0">
              <a:lnSpc>
                <a:spcPct val="115000"/>
              </a:lnSpc>
              <a:buNone/>
            </a:pPr>
            <a:r>
              <a:rPr lang="en-US" sz="55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4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Чтобы снизить давление конкуренции, виды могут разделять экологические ниши, переходить на разную пищу, менять время активности или использовать разные ярусы и микроместа обитания.
</a:t>
            </a:r>
            <a:endParaRPr lang="en-US" sz="1235" dirty="0"/>
          </a:p>
        </p:txBody>
      </p:sp>
      <p:sp>
        <p:nvSpPr>
          <p:cNvPr id="12" name="Text 5"/>
          <p:cNvSpPr txBox="1"/>
          <p:nvPr/>
        </p:nvSpPr>
        <p:spPr>
          <a:xfrm>
            <a:off x="6801758" y="2010524"/>
            <a:ext cx="2080500" cy="1511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5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Эволюционный результат
</a:t>
            </a:r>
            <a:pPr algn="l" indent="0" marL="0">
              <a:lnSpc>
                <a:spcPct val="115000"/>
              </a:lnSpc>
              <a:buNone/>
            </a:pPr>
            <a:r>
              <a:rPr lang="en-US" sz="56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6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Длительная конкуренция приводит к более узкой специализации и вытеснению менее приспособленных организмов. Так формируется более чёткое распределение ролей внутри сообщества.
</a:t>
            </a:r>
            <a:endParaRPr lang="en-US" sz="1252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2755737"/>
            <a:ext cx="9144000" cy="2384227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261600" y="258900"/>
            <a:ext cx="8620800" cy="65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Хищничество и паразитизм как регуляторы численности
</a:t>
            </a:r>
            <a:endParaRPr lang="en-US" sz="2212" dirty="0"/>
          </a:p>
        </p:txBody>
      </p:sp>
      <p:sp>
        <p:nvSpPr>
          <p:cNvPr id="9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622" dirty="0"/>
          </a:p>
        </p:txBody>
      </p:sp>
      <p:sp>
        <p:nvSpPr>
          <p:cNvPr id="10" name="Text 2"/>
          <p:cNvSpPr txBox="1"/>
          <p:nvPr/>
        </p:nvSpPr>
        <p:spPr>
          <a:xfrm>
            <a:off x="261600" y="1261125"/>
            <a:ext cx="2118300" cy="121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4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Хищник и жертва
</a:t>
            </a:r>
            <a:pPr algn="l" indent="0" marL="0">
              <a:lnSpc>
                <a:spcPct val="115000"/>
              </a:lnSpc>
              <a:buNone/>
            </a:pPr>
            <a:r>
              <a:rPr lang="en-US" sz="53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5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Хищничество напрямую связывает судьбы двух популяций: хищник добывает пищу, а жертва становится источником энергии. Благодаря этому отношение помогает удерживать численность видов в пределах, допустимых для среды.
</a:t>
            </a:r>
            <a:endParaRPr lang="en-US" sz="1143" dirty="0"/>
          </a:p>
        </p:txBody>
      </p:sp>
      <p:sp>
        <p:nvSpPr>
          <p:cNvPr id="11" name="Text 3"/>
          <p:cNvSpPr txBox="1"/>
          <p:nvPr/>
        </p:nvSpPr>
        <p:spPr>
          <a:xfrm>
            <a:off x="2429112" y="1261125"/>
            <a:ext cx="2118300" cy="121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9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Защита от перенаселения
</a:t>
            </a:r>
            <a:pPr algn="l" indent="0" marL="0">
              <a:lnSpc>
                <a:spcPct val="115000"/>
              </a:lnSpc>
              <a:buNone/>
            </a:pPr>
            <a:r>
              <a:rPr lang="en-US" sz="55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9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хищников достаточно, они сдерживают чрезмерный рост добычи и уменьшают конкуренцию внутри её популяции. Это особенно важно в сообществах, где ресурсы ограничены и быстро истощаются.
</a:t>
            </a:r>
            <a:endParaRPr lang="en-US" sz="1195" dirty="0"/>
          </a:p>
        </p:txBody>
      </p:sp>
      <p:sp>
        <p:nvSpPr>
          <p:cNvPr id="12" name="Text 4"/>
          <p:cNvSpPr txBox="1"/>
          <p:nvPr/>
        </p:nvSpPr>
        <p:spPr>
          <a:xfrm>
            <a:off x="4596627" y="1261125"/>
            <a:ext cx="2118300" cy="121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4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Паразит и хозяин
</a:t>
            </a:r>
            <a:pPr algn="l" indent="0" marL="0">
              <a:lnSpc>
                <a:spcPct val="115000"/>
              </a:lnSpc>
              <a:buNone/>
            </a:pPr>
            <a:r>
              <a:rPr lang="en-US" sz="53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5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Паразитизм отличается длительным использованием организма-хозяина: паразит получает питание и условия для жизни, а хозяин ослабевает, хуже растёт и размножается. При этом гибель обычно наступает не сразу.
</a:t>
            </a:r>
            <a:endParaRPr lang="en-US" sz="1143" dirty="0"/>
          </a:p>
        </p:txBody>
      </p:sp>
      <p:sp>
        <p:nvSpPr>
          <p:cNvPr id="13" name="Text 5"/>
          <p:cNvSpPr txBox="1"/>
          <p:nvPr/>
        </p:nvSpPr>
        <p:spPr>
          <a:xfrm>
            <a:off x="6764122" y="1261125"/>
            <a:ext cx="2118300" cy="121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4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 в природе
</a:t>
            </a:r>
            <a:pPr algn="l" indent="0" marL="0">
              <a:lnSpc>
                <a:spcPct val="115000"/>
              </a:lnSpc>
              <a:buNone/>
            </a:pPr>
            <a:r>
              <a:rPr lang="en-US" sz="53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5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Волк и заяц, клещ и млекопитающее, ленточный червь и человек — классические примеры таких связей. Во всех случаях взаимодействие влияет не только на отдельные особи, но и на всю популяцию.
</a:t>
            </a:r>
            <a:endParaRPr lang="en-US" sz="1146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61600" y="1414670"/>
            <a:ext cx="233700" cy="18696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61600" y="3066545"/>
            <a:ext cx="233700" cy="18696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398750" y="1405400"/>
            <a:ext cx="205500" cy="205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622" dirty="0"/>
          </a:p>
        </p:txBody>
      </p:sp>
      <p:sp>
        <p:nvSpPr>
          <p:cNvPr id="7" name="Text 1"/>
          <p:cNvSpPr txBox="1"/>
          <p:nvPr/>
        </p:nvSpPr>
        <p:spPr>
          <a:xfrm>
            <a:off x="261600" y="258900"/>
            <a:ext cx="8620800" cy="52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Ключевые формы взаимовыгодных и односторонних связей
</a:t>
            </a:r>
            <a:endParaRPr lang="en-US" sz="2012" dirty="0"/>
          </a:p>
        </p:txBody>
      </p:sp>
      <p:sp>
        <p:nvSpPr>
          <p:cNvPr id="8" name="Text 2"/>
          <p:cNvSpPr txBox="1"/>
          <p:nvPr/>
        </p:nvSpPr>
        <p:spPr>
          <a:xfrm>
            <a:off x="660800" y="1405250"/>
            <a:ext cx="3452100" cy="147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37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Мутуализм
</a:t>
            </a:r>
            <a:pPr algn="l" indent="0" marL="0">
              <a:lnSpc>
                <a:spcPct val="115000"/>
              </a:lnSpc>
              <a:buNone/>
            </a:pPr>
            <a:r>
              <a:rPr lang="en-US" sz="46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Оба вида получают пользу: растения и насекомые при опылении, грибы и корни в микоризе, бобовые и клубеньковые бактерии. Такие связи повышают выживаемость и эффективность использования ресурсов.
</a:t>
            </a:r>
            <a:endParaRPr lang="en-US" sz="1137" dirty="0"/>
          </a:p>
        </p:txBody>
      </p:sp>
      <p:sp>
        <p:nvSpPr>
          <p:cNvPr id="9" name="Text 3"/>
          <p:cNvSpPr txBox="1"/>
          <p:nvPr/>
        </p:nvSpPr>
        <p:spPr>
          <a:xfrm>
            <a:off x="660800" y="3057125"/>
            <a:ext cx="3452100" cy="147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37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Комменсализм
</a:t>
            </a:r>
            <a:pPr algn="l" indent="0" marL="0">
              <a:lnSpc>
                <a:spcPct val="115000"/>
              </a:lnSpc>
              <a:buNone/>
            </a:pPr>
            <a:r>
              <a:rPr lang="en-US" sz="56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Один вид получает выгоду, а другой почти не испытывает влияния. Так живые организмы используют убежища, остатки пищи или транспорт, не нарушая заметно жизнь хозяина или соседнего вида.
</a:t>
            </a:r>
            <a:endParaRPr lang="en-US" sz="1137" dirty="0"/>
          </a:p>
        </p:txBody>
      </p:sp>
      <p:sp>
        <p:nvSpPr>
          <p:cNvPr id="10" name="Text 4"/>
          <p:cNvSpPr txBox="1"/>
          <p:nvPr/>
        </p:nvSpPr>
        <p:spPr>
          <a:xfrm>
            <a:off x="4783850" y="1405250"/>
            <a:ext cx="3452100" cy="147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37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Симбиоз в питании
</a:t>
            </a:r>
            <a:pPr algn="l" indent="0" marL="0">
              <a:lnSpc>
                <a:spcPct val="115000"/>
              </a:lnSpc>
              <a:buNone/>
            </a:pPr>
            <a:r>
              <a:rPr lang="en-US" sz="46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Взаимодействие часто помогает добывать или усваивать вещества, которые поодиночке были бы недоступны. Поэтому симбиотические отношения особенно важны в бедных или изменчивых условиях среды.
</a:t>
            </a:r>
            <a:endParaRPr lang="en-US" sz="1137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261600" y="258900"/>
            <a:ext cx="8620800" cy="61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Редуценты и круговорот веществ
</a:t>
            </a:r>
            <a:endParaRPr lang="en-US" sz="2012" dirty="0"/>
          </a:p>
        </p:txBody>
      </p:sp>
      <p:sp>
        <p:nvSpPr>
          <p:cNvPr id="8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622" dirty="0"/>
          </a:p>
        </p:txBody>
      </p:sp>
      <p:sp>
        <p:nvSpPr>
          <p:cNvPr id="9" name="Text 2"/>
          <p:cNvSpPr txBox="1"/>
          <p:nvPr/>
        </p:nvSpPr>
        <p:spPr>
          <a:xfrm>
            <a:off x="559275" y="1278700"/>
            <a:ext cx="4785600" cy="84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Разложение остатков
</a:t>
            </a:r>
            <a:pPr algn="l" indent="0" marL="0">
              <a:lnSpc>
                <a:spcPct val="115000"/>
              </a:lnSpc>
              <a:buNone/>
            </a:pPr>
            <a:r>
              <a:rPr lang="en-US" sz="111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Грибы и бактерии перерабатывают мёртвые организмы, опавшие листья и другие остатки органики. Они превращают сложные вещества в более простые соединения, доступные для повторного использования в экосистеме.
</a:t>
            </a:r>
            <a:endParaRPr lang="en-US" sz="1303" dirty="0"/>
          </a:p>
        </p:txBody>
      </p:sp>
      <p:sp>
        <p:nvSpPr>
          <p:cNvPr id="10" name="Text 3"/>
          <p:cNvSpPr txBox="1"/>
          <p:nvPr/>
        </p:nvSpPr>
        <p:spPr>
          <a:xfrm>
            <a:off x="559275" y="2200905"/>
            <a:ext cx="4785600" cy="84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Возврат элементов
</a:t>
            </a:r>
            <a:pPr algn="l" indent="0" marL="0">
              <a:lnSpc>
                <a:spcPct val="115000"/>
              </a:lnSpc>
              <a:buNone/>
            </a:pPr>
            <a:r>
              <a:rPr lang="en-US" sz="112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разложения в среду возвращаются азот, фосфор, калий, углерод и другие элементы. Именно поэтому почва и вода остаются источником веществ, необходимых для роста новых поколений растений.
</a:t>
            </a:r>
            <a:endParaRPr lang="en-US" sz="1308" dirty="0"/>
          </a:p>
        </p:txBody>
      </p:sp>
      <p:sp>
        <p:nvSpPr>
          <p:cNvPr id="11" name="Text 4"/>
          <p:cNvSpPr txBox="1"/>
          <p:nvPr/>
        </p:nvSpPr>
        <p:spPr>
          <a:xfrm>
            <a:off x="559275" y="3123107"/>
            <a:ext cx="4785600" cy="84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Поддержание чистоты среды
</a:t>
            </a:r>
            <a:pPr algn="l" indent="0" marL="0">
              <a:lnSpc>
                <a:spcPct val="115000"/>
              </a:lnSpc>
              <a:buNone/>
            </a:pPr>
            <a:r>
              <a:rPr lang="en-US" sz="111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бы редуцентов не существовало, органические остатки накапливались бы, а обмен веществ в сообществе замедлялся. Их работа предотвращает «засорение» экосистемы и поддерживает её функционирование.
</a:t>
            </a:r>
            <a:endParaRPr lang="en-US" sz="1303" dirty="0"/>
          </a:p>
        </p:txBody>
      </p:sp>
      <p:sp>
        <p:nvSpPr>
          <p:cNvPr id="12" name="Text 5"/>
          <p:cNvSpPr txBox="1"/>
          <p:nvPr/>
        </p:nvSpPr>
        <p:spPr>
          <a:xfrm>
            <a:off x="559275" y="4045307"/>
            <a:ext cx="4785600" cy="84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6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Связь биотопа и биоценоза
</a:t>
            </a:r>
            <a:pPr algn="l" indent="0" marL="0">
              <a:lnSpc>
                <a:spcPct val="115000"/>
              </a:lnSpc>
              <a:buNone/>
            </a:pPr>
            <a:r>
              <a:rPr lang="en-US" sz="117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Редуценты замыкают круговорот веществ, соединяя живую часть сообщества с неживой средой. Благодаря им экосистема сохраняет непрерывность процессов и может существовать длительное время.
</a:t>
            </a:r>
            <a:endParaRPr lang="en-US" sz="1364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62030" y="1258050"/>
            <a:ext cx="4408541" cy="28167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61600" y="258900"/>
            <a:ext cx="8616600" cy="54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Пищевые сети и устойчивость биоценоза
</a:t>
            </a:r>
            <a:endParaRPr lang="en-US" sz="2212" dirty="0"/>
          </a:p>
        </p:txBody>
      </p:sp>
      <p:sp>
        <p:nvSpPr>
          <p:cNvPr id="5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622" dirty="0"/>
          </a:p>
        </p:txBody>
      </p:sp>
      <p:sp>
        <p:nvSpPr>
          <p:cNvPr id="6" name="Text 2"/>
          <p:cNvSpPr txBox="1"/>
          <p:nvPr/>
        </p:nvSpPr>
        <p:spPr>
          <a:xfrm>
            <a:off x="4953725" y="1257999"/>
            <a:ext cx="3589200" cy="1328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Сложная сеть связей создаёт запас прочности: исчезновение одного вида не обрушивает сразу всю систему, если у остальных есть несколько альтернативных источников пищи.
</a:t>
            </a:r>
            <a:endParaRPr lang="en-US" sz="1022" dirty="0"/>
          </a:p>
        </p:txBody>
      </p:sp>
      <p:sp>
        <p:nvSpPr>
          <p:cNvPr id="7" name="Text 3"/>
          <p:cNvSpPr txBox="1"/>
          <p:nvPr/>
        </p:nvSpPr>
        <p:spPr>
          <a:xfrm>
            <a:off x="4953725" y="2746103"/>
            <a:ext cx="3589200" cy="132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больше трофических связей, тем выше устойчивость биоценоза и тем слабее последствия потери отдельного вида.
</a:t>
            </a:r>
            <a:endParaRPr lang="en-US" sz="1022" dirty="0"/>
          </a:p>
        </p:txBody>
      </p:sp>
      <p:sp>
        <p:nvSpPr>
          <p:cNvPr id="8" name="Text 4"/>
          <p:cNvSpPr txBox="1"/>
          <p:nvPr/>
        </p:nvSpPr>
        <p:spPr>
          <a:xfrm>
            <a:off x="261600" y="4138275"/>
            <a:ext cx="4409400" cy="21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22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Схематические данные, составленные по материалам школьного курса экологии
</a:t>
            </a:r>
            <a:endParaRPr lang="en-US" sz="722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070" y="62"/>
            <a:ext cx="3651684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940575" y="258900"/>
            <a:ext cx="4941900" cy="1298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Экологическая ниша и разделение ресурсов
</a:t>
            </a:r>
            <a:endParaRPr lang="en-US" sz="2212" dirty="0"/>
          </a:p>
        </p:txBody>
      </p:sp>
      <p:sp>
        <p:nvSpPr>
          <p:cNvPr id="8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622" dirty="0"/>
          </a:p>
        </p:txBody>
      </p:sp>
      <p:sp>
        <p:nvSpPr>
          <p:cNvPr id="9" name="Text 2"/>
          <p:cNvSpPr txBox="1"/>
          <p:nvPr/>
        </p:nvSpPr>
        <p:spPr>
          <a:xfrm>
            <a:off x="3940575" y="1747975"/>
            <a:ext cx="4165200" cy="975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включает ниша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Экологическая ниша описывает не только место обитания, но и роль вида в сообществе: питание, время активности, способы размножения, отношение к факторам среды и связи с другими организмами.
</a:t>
            </a:r>
            <a:endParaRPr lang="en-US" sz="1300" dirty="0"/>
          </a:p>
        </p:txBody>
      </p:sp>
      <p:sp>
        <p:nvSpPr>
          <p:cNvPr id="10" name="Text 3"/>
          <p:cNvSpPr txBox="1"/>
          <p:nvPr/>
        </p:nvSpPr>
        <p:spPr>
          <a:xfrm>
            <a:off x="3940575" y="2828738"/>
            <a:ext cx="4165200" cy="975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Снижение конкуренции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Близкие виды могут сосуществовать, если используют разные корма, охотятся в разное время или занимают разные ярусы среды. Такое разделение ресурсов уменьшает прямое соперничество.
</a:t>
            </a:r>
            <a:endParaRPr lang="en-US" sz="1300" dirty="0"/>
          </a:p>
        </p:txBody>
      </p:sp>
      <p:sp>
        <p:nvSpPr>
          <p:cNvPr id="11" name="Text 4"/>
          <p:cNvSpPr txBox="1"/>
          <p:nvPr/>
        </p:nvSpPr>
        <p:spPr>
          <a:xfrm>
            <a:off x="3940575" y="3909500"/>
            <a:ext cx="4165200" cy="975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Пространство и функция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Один и тот же биотоп может быть заселён видами с разными нишами. Поэтому важно различать физическое пространство, где живёт организм, и его экологическую «профессию» в сообществе.
</a:t>
            </a:r>
            <a:endParaRPr lang="en-US" sz="13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59525" y="1283033"/>
            <a:ext cx="8625000" cy="1953309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65813" y="258900"/>
            <a:ext cx="8612400" cy="54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 межвидовых взаимодействий
</a:t>
            </a:r>
            <a:endParaRPr lang="en-US" sz="2212" dirty="0"/>
          </a:p>
        </p:txBody>
      </p:sp>
      <p:sp>
        <p:nvSpPr>
          <p:cNvPr id="5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622" dirty="0"/>
          </a:p>
        </p:txBody>
      </p:sp>
      <p:sp>
        <p:nvSpPr>
          <p:cNvPr id="6" name="Text 2"/>
          <p:cNvSpPr txBox="1"/>
          <p:nvPr/>
        </p:nvSpPr>
        <p:spPr>
          <a:xfrm>
            <a:off x="265825" y="4000500"/>
            <a:ext cx="4201200" cy="884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показывает, как разные пары видов по-разному влияют друг на друга и на структуру биоценоза.
</a:t>
            </a:r>
            <a:endParaRPr lang="en-US" sz="1022" dirty="0"/>
          </a:p>
        </p:txBody>
      </p:sp>
      <p:sp>
        <p:nvSpPr>
          <p:cNvPr id="7" name="Text 3"/>
          <p:cNvSpPr txBox="1"/>
          <p:nvPr/>
        </p:nvSpPr>
        <p:spPr>
          <a:xfrm>
            <a:off x="4689510" y="4000500"/>
            <a:ext cx="4201200" cy="884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Одна территория объединяет разные типы отношений, а их совокупность определяет устойчивость и организацию биоценоза.
</a:t>
            </a:r>
            <a:endParaRPr lang="en-US" sz="1022" dirty="0"/>
          </a:p>
        </p:txBody>
      </p:sp>
      <p:sp>
        <p:nvSpPr>
          <p:cNvPr id="8" name="Text 4"/>
          <p:cNvSpPr txBox="1"/>
          <p:nvPr/>
        </p:nvSpPr>
        <p:spPr>
          <a:xfrm>
            <a:off x="259525" y="3715950"/>
            <a:ext cx="4405200" cy="162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22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Школьный курс биологии и экологии 11 класса
</a:t>
            </a:r>
            <a:endParaRPr lang="en-US" sz="722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265813" y="258900"/>
            <a:ext cx="8612400" cy="54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Сукцессия как изменение биоценоза во времени
</a:t>
            </a:r>
            <a:endParaRPr lang="en-US" sz="2212" dirty="0"/>
          </a:p>
        </p:txBody>
      </p:sp>
      <p:sp>
        <p:nvSpPr>
          <p:cNvPr id="9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622" dirty="0"/>
          </a:p>
        </p:txBody>
      </p:sp>
      <p:sp>
        <p:nvSpPr>
          <p:cNvPr id="10" name="Text 2"/>
          <p:cNvSpPr txBox="1"/>
          <p:nvPr/>
        </p:nvSpPr>
        <p:spPr>
          <a:xfrm>
            <a:off x="265850" y="1491950"/>
            <a:ext cx="2015400" cy="1573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Нарушение сообщества
</a:t>
            </a:r>
            <a:pPr algn="ctr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Пожар, вырубка, засуха или паводок резко меняют условия жизни. Часть видов исчезает, а структура биоценоза становится более простой и менее устойчивой.
</a:t>
            </a:r>
            <a:endParaRPr lang="en-US" sz="1000" dirty="0"/>
          </a:p>
        </p:txBody>
      </p:sp>
      <p:sp>
        <p:nvSpPr>
          <p:cNvPr id="11" name="Text 3"/>
          <p:cNvSpPr txBox="1"/>
          <p:nvPr/>
        </p:nvSpPr>
        <p:spPr>
          <a:xfrm>
            <a:off x="4672025" y="1491950"/>
            <a:ext cx="2015400" cy="1573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Усложнение связей
</a:t>
            </a:r>
            <a:pPr algn="ctr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 мере восстановления увеличиваются видовой состав, ярусность и число пищевых связей. Возрастает конкуренция, но одновременно усиливается специализация видов.
</a:t>
            </a:r>
            <a:endParaRPr lang="en-US" sz="1000" dirty="0"/>
          </a:p>
        </p:txBody>
      </p:sp>
      <p:sp>
        <p:nvSpPr>
          <p:cNvPr id="12" name="Text 4"/>
          <p:cNvSpPr txBox="1"/>
          <p:nvPr/>
        </p:nvSpPr>
        <p:spPr>
          <a:xfrm>
            <a:off x="2468947" y="1491950"/>
            <a:ext cx="2015400" cy="1573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Пионерные виды
</a:t>
            </a:r>
            <a:pPr algn="ctr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Первыми поселяются неприхотливые организмы, способные быстро освоить свободное пространство. Они подготавливают среду для более требовательных видов.
</a:t>
            </a:r>
            <a:endParaRPr lang="en-US" sz="1000" dirty="0"/>
          </a:p>
        </p:txBody>
      </p:sp>
      <p:sp>
        <p:nvSpPr>
          <p:cNvPr id="13" name="Text 5"/>
          <p:cNvSpPr txBox="1"/>
          <p:nvPr/>
        </p:nvSpPr>
        <p:spPr>
          <a:xfrm>
            <a:off x="6875113" y="1491950"/>
            <a:ext cx="2015400" cy="1573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Новое равновесие
</a:t>
            </a:r>
            <a:pPr algn="ctr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Сообщество приходит к относительно устойчивому состоянию, в котором биотоп и биоценоз согласуются между собой, хотя состав видов может заметно отличаться от исходного.
</a:t>
            </a:r>
            <a:endParaRPr lang="en-US" sz="10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61550" y="1481832"/>
            <a:ext cx="8612400" cy="3401136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61550" y="258900"/>
            <a:ext cx="8612400" cy="39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нарушается равновесие биоценоза
</a:t>
            </a:r>
            <a:endParaRPr lang="en-US" sz="2212" dirty="0"/>
          </a:p>
        </p:txBody>
      </p:sp>
      <p:sp>
        <p:nvSpPr>
          <p:cNvPr id="5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622" dirty="0"/>
          </a:p>
        </p:txBody>
      </p:sp>
      <p:sp>
        <p:nvSpPr>
          <p:cNvPr id="6" name="Text 2"/>
          <p:cNvSpPr txBox="1"/>
          <p:nvPr/>
        </p:nvSpPr>
        <p:spPr>
          <a:xfrm>
            <a:off x="261550" y="710475"/>
            <a:ext cx="8612400" cy="32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11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причин и последствий по материалам школьного курса экологии
</a:t>
            </a:r>
            <a:endParaRPr lang="en-US" sz="1112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62030" y="1258050"/>
            <a:ext cx="4408541" cy="28167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61600" y="258900"/>
            <a:ext cx="8616600" cy="54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Биоразнообразие и устойчивость экосистем
</a:t>
            </a:r>
            <a:endParaRPr lang="en-US" sz="2212" dirty="0"/>
          </a:p>
        </p:txBody>
      </p:sp>
      <p:sp>
        <p:nvSpPr>
          <p:cNvPr id="5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622" dirty="0"/>
          </a:p>
        </p:txBody>
      </p:sp>
      <p:sp>
        <p:nvSpPr>
          <p:cNvPr id="6" name="Text 2"/>
          <p:cNvSpPr txBox="1"/>
          <p:nvPr/>
        </p:nvSpPr>
        <p:spPr>
          <a:xfrm>
            <a:off x="4953725" y="1257999"/>
            <a:ext cx="3589200" cy="1328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Большее число видов создаёт резерв функций: при изменении условий часть организмов может заменить исчезнувшие звенья без резкого обрушения сообщества.
</a:t>
            </a:r>
            <a:endParaRPr lang="en-US" sz="1022" dirty="0"/>
          </a:p>
        </p:txBody>
      </p:sp>
      <p:sp>
        <p:nvSpPr>
          <p:cNvPr id="7" name="Text 3"/>
          <p:cNvSpPr txBox="1"/>
          <p:nvPr/>
        </p:nvSpPr>
        <p:spPr>
          <a:xfrm>
            <a:off x="4953725" y="2746103"/>
            <a:ext cx="3589200" cy="132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Высокое биоразнообразие связано с большей саморегуляцией, лучшей устойчивостью и более быстрым восстановлением после нарушений.
</a:t>
            </a:r>
            <a:endParaRPr lang="en-US" sz="1022" dirty="0"/>
          </a:p>
        </p:txBody>
      </p:sp>
      <p:sp>
        <p:nvSpPr>
          <p:cNvPr id="8" name="Text 4"/>
          <p:cNvSpPr txBox="1"/>
          <p:nvPr/>
        </p:nvSpPr>
        <p:spPr>
          <a:xfrm>
            <a:off x="261600" y="4138275"/>
            <a:ext cx="4409400" cy="21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22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Схематические данные, составленные по материалам школьного курса экологии
</a:t>
            </a:r>
            <a:endParaRPr lang="en-US" sz="722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61600" y="1100350"/>
            <a:ext cx="6155400" cy="12984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Биоценоз и биотоп: система, а не набор организмов
</a:t>
            </a:r>
            <a:endParaRPr lang="en-US" sz="2412" dirty="0"/>
          </a:p>
        </p:txBody>
      </p:sp>
      <p:sp>
        <p:nvSpPr>
          <p:cNvPr id="4" name="Text 1"/>
          <p:cNvSpPr txBox="1"/>
          <p:nvPr/>
        </p:nvSpPr>
        <p:spPr>
          <a:xfrm>
            <a:off x="261600" y="2615925"/>
            <a:ext cx="4551300" cy="118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Биоценоз существует только в определённом биотопе, а его устойчивость создают конкуренция, симбиоз, хищничество и работа редуцентов. Чем сложнее связи и богаче видовой состав, тем надёжнее экосистема.
</a:t>
            </a:r>
            <a:endParaRPr lang="en-US" sz="986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2026-06-02T01:47:59Z</dcterms:created>
  <dcterms:modified xsi:type="dcterms:W3CDTF">2026-06-02T01:47:59Z</dcterms:modified>
</cp:coreProperties>
</file>