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0000" y="294300"/>
            <a:ext cx="6853200" cy="14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3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Holiday Activities: Vocabulary, Speaking and Real-Life Examples
</a:t>
            </a:r>
            <a:endParaRPr lang="en-US" sz="3380" dirty="0"/>
          </a:p>
        </p:txBody>
      </p:sp>
      <p:sp>
        <p:nvSpPr>
          <p:cNvPr id="4" name="Text 1"/>
          <p:cNvSpPr txBox="1"/>
          <p:nvPr/>
        </p:nvSpPr>
        <p:spPr>
          <a:xfrm>
            <a:off x="5379725" y="2956550"/>
            <a:ext cx="3584100" cy="14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Лексика, разговорные модели и реальные примеры о каникулах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5380042" y="4674300"/>
            <a:ext cx="3584100" cy="289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0025" y="1264148"/>
            <a:ext cx="4991400" cy="39239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87906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2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7 классу говорить о holiday activities
</a:t>
            </a:r>
            <a:endParaRPr lang="en-US" sz="3207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956175"/>
            <a:ext cx="3942900" cy="20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помогает описывать каникулы, выходные и привычные занятия простыми английскими фразами. Ученики учатся использовать Past Simple и Present Simple, расширяют словарь и уверенно строят короткие рассказы и диалоги.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8790600" cy="6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лексика по теме отдыха и праздников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80000" y="4305948"/>
            <a:ext cx="2210100" cy="65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коротких текстов
</a:t>
            </a:r>
            <a:pPr algn="l" indent="0" marL="0">
              <a:lnSpc>
                <a:spcPct val="115000"/>
              </a:lnSpc>
              <a:buNone/>
            </a:pPr>
            <a:r>
              <a:rPr lang="en-US" sz="5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помогают составлять простые монологи о том, как прошли каникулы, что понравилось больше всего и какие планы есть на holiday break.
</a:t>
            </a:r>
            <a:endParaRPr lang="en-US" sz="853" dirty="0"/>
          </a:p>
        </p:txBody>
      </p:sp>
      <p:sp>
        <p:nvSpPr>
          <p:cNvPr id="11" name="Text 3"/>
          <p:cNvSpPr txBox="1"/>
          <p:nvPr/>
        </p:nvSpPr>
        <p:spPr>
          <a:xfrm>
            <a:off x="1538107" y="3583656"/>
            <a:ext cx="2210100" cy="65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выражения
</a:t>
            </a:r>
            <a:pPr algn="l" indent="0" marL="0">
              <a:lnSpc>
                <a:spcPct val="115000"/>
              </a:lnSpc>
              <a:buNone/>
            </a:pPr>
            <a:r>
              <a:rPr lang="en-US" sz="5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have a great time, stay at home, go outside, celebrate at home, enjoy the holiday и spend time with family делают рассказ более естественным и связным.
</a:t>
            </a:r>
            <a:endParaRPr lang="en-US" sz="853" dirty="0"/>
          </a:p>
        </p:txBody>
      </p:sp>
      <p:sp>
        <p:nvSpPr>
          <p:cNvPr id="12" name="Text 4"/>
          <p:cNvSpPr txBox="1"/>
          <p:nvPr/>
        </p:nvSpPr>
        <p:spPr>
          <a:xfrm>
            <a:off x="3112267" y="2861396"/>
            <a:ext cx="2210100" cy="65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6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snow, skate, sing, dance и craft особенно полезна зимой, когда легко говорить о прогулках, домашних занятиях и праздничной атмосфере.
</a:t>
            </a:r>
            <a:endParaRPr lang="en-US" sz="859" dirty="0"/>
          </a:p>
        </p:txBody>
      </p:sp>
      <p:sp>
        <p:nvSpPr>
          <p:cNvPr id="13" name="Text 5"/>
          <p:cNvSpPr txBox="1"/>
          <p:nvPr/>
        </p:nvSpPr>
        <p:spPr>
          <a:xfrm>
            <a:off x="4670163" y="2141150"/>
            <a:ext cx="2210100" cy="65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Действия и занятия
</a:t>
            </a:r>
            <a:pPr algn="l" indent="0" marL="0">
              <a:lnSpc>
                <a:spcPct val="115000"/>
              </a:lnSpc>
              <a:buNone/>
            </a:pPr>
            <a:r>
              <a:rPr lang="en-US" sz="5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spend time, meet friends, go skating, make decorations, watch films, play board games, visit relatives и take photos описывают, чем школьники занимались во время каникул.
</a:t>
            </a:r>
            <a:endParaRPr lang="en-US" sz="853" dirty="0"/>
          </a:p>
        </p:txBody>
      </p:sp>
      <p:sp>
        <p:nvSpPr>
          <p:cNvPr id="14" name="Text 6"/>
          <p:cNvSpPr txBox="1"/>
          <p:nvPr/>
        </p:nvSpPr>
        <p:spPr>
          <a:xfrm>
            <a:off x="6293085" y="1413405"/>
            <a:ext cx="2210100" cy="65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существительные
</a:t>
            </a:r>
            <a:pPr algn="l" indent="0" marL="0">
              <a:lnSpc>
                <a:spcPct val="115000"/>
              </a:lnSpc>
              <a:buNone/>
            </a:pPr>
            <a:r>
              <a:rPr lang="en-US" sz="5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holiday, vacation, break, celebration, party, trip, visit, game, hobby, decoration и gift помогают назвать события, места и предметы, связанные с отдыхом и праздниками.
</a:t>
            </a:r>
            <a:endParaRPr lang="en-US" sz="85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50900" y="994349"/>
            <a:ext cx="5838600" cy="42250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180000"/>
            <a:ext cx="8790600" cy="6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Праздничные занятия дома и их описание на английском
</a:t>
            </a:r>
            <a:endParaRPr lang="en-US" sz="2410" dirty="0"/>
          </a:p>
        </p:txBody>
      </p:sp>
      <p:sp>
        <p:nvSpPr>
          <p:cNvPr id="11" name="Text 2"/>
          <p:cNvSpPr txBox="1"/>
          <p:nvPr/>
        </p:nvSpPr>
        <p:spPr>
          <a:xfrm>
            <a:off x="180000" y="1549725"/>
            <a:ext cx="3271800" cy="6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Готовим вместе
</a:t>
            </a:r>
            <a:pPr algn="l" indent="0" marL="0">
              <a:lnSpc>
                <a:spcPct val="115000"/>
              </a:lnSpc>
              <a:buNone/>
            </a:pPr>
            <a:r>
              <a:rPr lang="en-US" sz="6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Cooking with family помогает назвать привычные домашние дела. Подходят фразы We baked cookies и We had dinner with our family, когда нужно описать общий праздник дома.
</a:t>
            </a:r>
            <a:endParaRPr lang="en-US" sz="1052" dirty="0"/>
          </a:p>
        </p:txBody>
      </p:sp>
      <p:sp>
        <p:nvSpPr>
          <p:cNvPr id="12" name="Text 3"/>
          <p:cNvSpPr txBox="1"/>
          <p:nvPr/>
        </p:nvSpPr>
        <p:spPr>
          <a:xfrm>
            <a:off x="180000" y="2246175"/>
            <a:ext cx="3690300" cy="6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Украшаем комнату
</a:t>
            </a:r>
            <a:pPr algn="l" indent="0" marL="0">
              <a:lnSpc>
                <a:spcPct val="115000"/>
              </a:lnSpc>
              <a:buNone/>
            </a:pPr>
            <a:r>
              <a:rPr lang="en-US" sz="6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Decorating the house связано с уютом и подготовкой к празднику. В рассказе можно сказать We decorated the room, We made paper decorations и We listened to music.
</a:t>
            </a:r>
            <a:endParaRPr lang="en-US" sz="1052" dirty="0"/>
          </a:p>
        </p:txBody>
      </p:sp>
      <p:sp>
        <p:nvSpPr>
          <p:cNvPr id="13" name="Text 4"/>
          <p:cNvSpPr txBox="1"/>
          <p:nvPr/>
        </p:nvSpPr>
        <p:spPr>
          <a:xfrm>
            <a:off x="180000" y="2942636"/>
            <a:ext cx="3914100" cy="6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Семейный вечер
</a:t>
            </a:r>
            <a:pPr algn="l" indent="0" marL="0">
              <a:lnSpc>
                <a:spcPct val="115000"/>
              </a:lnSpc>
              <a:buNone/>
            </a:pPr>
            <a:r>
              <a:rPr lang="en-US" sz="6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Watching Christmas or New Year films и playing board games хорошо подходят для спокойного вечера. Такие занятия легко описывать фразами We played together и We stayed at home.
</a:t>
            </a:r>
            <a:endParaRPr lang="en-US" sz="1052" dirty="0"/>
          </a:p>
        </p:txBody>
      </p:sp>
      <p:sp>
        <p:nvSpPr>
          <p:cNvPr id="14" name="Text 5"/>
          <p:cNvSpPr txBox="1"/>
          <p:nvPr/>
        </p:nvSpPr>
        <p:spPr>
          <a:xfrm>
            <a:off x="180000" y="3639073"/>
            <a:ext cx="3914100" cy="6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Открытки и подарки
</a:t>
            </a:r>
            <a:pPr algn="l" indent="0" marL="0">
              <a:lnSpc>
                <a:spcPct val="115000"/>
              </a:lnSpc>
              <a:buNone/>
            </a:pPr>
            <a:r>
              <a:rPr lang="en-US" sz="6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Making cards и exchanging small gifts развивают творческую лексику. Здесь часто нужны слова card, gift, bright, handmade, paper и ribbon.
</a:t>
            </a:r>
            <a:endParaRPr lang="en-US" sz="1163" dirty="0"/>
          </a:p>
        </p:txBody>
      </p:sp>
      <p:sp>
        <p:nvSpPr>
          <p:cNvPr id="15" name="Text 6"/>
          <p:cNvSpPr txBox="1"/>
          <p:nvPr/>
        </p:nvSpPr>
        <p:spPr>
          <a:xfrm>
            <a:off x="180000" y="4335526"/>
            <a:ext cx="3914100" cy="6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Тёплая атмосфера
</a:t>
            </a:r>
            <a:pPr algn="l" indent="0" marL="0">
              <a:lnSpc>
                <a:spcPct val="115000"/>
              </a:lnSpc>
              <a:buNone/>
            </a:pPr>
            <a:r>
              <a:rPr lang="en-US" sz="6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holiday activities удобно связывать с ощущением уюта: lights, table, family, music, cookies. Это помогает описать праздник не только как действие, но и как настроение.
</a:t>
            </a:r>
            <a:endParaRPr lang="en-US" sz="105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4900" y="1666010"/>
            <a:ext cx="3929100" cy="18812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4325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holiday activities выбирают чаще всего
</a:t>
            </a:r>
            <a:endParaRPr lang="en-US" sz="2601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примерный баланс занятий во время каникул у семиклассников.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714810" y="399570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времени обычно занимают домашние дела и прогулки, а творчество и поездки встречаются реже.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41500" y="3669950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для учебной презентации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1550" y="1527768"/>
            <a:ext cx="3929100" cy="13347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7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Holiday activities: слова, действия и примеры предложений
</a:t>
            </a:r>
            <a:endParaRPr lang="en-US" sz="2486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помогает запомнить активность, место, полезные слова и готовое предложение.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546764" y="399570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Связка activity + place + useful words помогает быстро строить предложения о каникулах без лишней сложности.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35075" y="3361042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для 7 класса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191" y="1606600"/>
            <a:ext cx="8777617" cy="2970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009300" cy="58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рассказать о своих каникулах на английском языке
</a:t>
            </a:r>
            <a:endParaRPr lang="en-US" sz="2006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834000"/>
            <a:ext cx="35463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устного рассказа для 7 класса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Творческие holiday activities и слова для них
</a:t>
            </a:r>
            <a:endParaRPr lang="en-US" sz="3094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96150" y="2161400"/>
            <a:ext cx="15954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каникул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выбирают drawing, making cards или crafting decorations и подбирают слова colourful, handmade, simple и creative для описания своей работы.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732345" y="2161400"/>
            <a:ext cx="15954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 материалами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занятий часто нужны paper, glue, ribbon и markers. Эти слова помогают точно назвать материалы и показать, как создаётся поделка или открытка.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850045" y="2161400"/>
            <a:ext cx="15954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и результат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сравнивать действие и готовую работу: I am making a card now. I made a snowflake yesterday. Так легче использовать Present Continuous и Past Simple.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6967745" y="2161400"/>
            <a:ext cx="15954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Праздничное оформление
</a:t>
            </a:r>
            <a:pPr algn="l" indent="0" marL="0">
              <a:lnSpc>
                <a:spcPct val="115000"/>
              </a:lnSpc>
              <a:buNone/>
            </a:pPr>
            <a:r>
              <a:rPr lang="en-US" sz="8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каникул можно создавать posters, писать wishes и делать festive photos, чтобы показать результат творчества и сохранить воспоминания о празднике.
</a:t>
            </a:r>
            <a:endParaRPr lang="en-US" sz="1018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2586" y="2132400"/>
            <a:ext cx="506363" cy="578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22131" y="1479290"/>
            <a:ext cx="690900" cy="5527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49258" y="2282400"/>
            <a:ext cx="578700" cy="578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38388" y="1479290"/>
            <a:ext cx="690900" cy="5527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613053" y="2192325"/>
            <a:ext cx="578700" cy="5787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87906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5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Outdoor holiday activities and winter fun
</a:t>
            </a:r>
            <a:endParaRPr lang="en-US" sz="3568" dirty="0"/>
          </a:p>
        </p:txBody>
      </p:sp>
      <p:sp>
        <p:nvSpPr>
          <p:cNvPr id="9" name="Text 1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87662" y="3197325"/>
            <a:ext cx="15474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Катание на коньках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Go skating — одно из самых популярных зимних занятий. Для описания подходят слова ice rink, skates, cold и safe, а также фразы It was fun и We went skating.
</a:t>
            </a:r>
            <a:endParaRPr lang="en-US" sz="1090" dirty="0"/>
          </a:p>
        </p:txBody>
      </p:sp>
      <p:sp>
        <p:nvSpPr>
          <p:cNvPr id="11" name="Text 3"/>
          <p:cNvSpPr txBox="1"/>
          <p:nvPr/>
        </p:nvSpPr>
        <p:spPr>
          <a:xfrm>
            <a:off x="2076313" y="3197325"/>
            <a:ext cx="15474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Санки и снег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Sledding и playing in the snow помогают говорить о подвижном отдыхе на улице. Можно сказать: It was cold but exciting, and we played in the snow for an hour.
</a:t>
            </a:r>
            <a:endParaRPr lang="en-US" sz="1090" dirty="0"/>
          </a:p>
        </p:txBody>
      </p:sp>
      <p:sp>
        <p:nvSpPr>
          <p:cNvPr id="12" name="Text 4"/>
          <p:cNvSpPr txBox="1"/>
          <p:nvPr/>
        </p:nvSpPr>
        <p:spPr>
          <a:xfrm>
            <a:off x="3764987" y="3197325"/>
            <a:ext cx="15474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Лыжи и прогулки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Skiing и taking a winter walk развивают лексику о погоде и одежде. Здесь полезны слова warm clothes, gloves, hat, boots и slippery.
</a:t>
            </a:r>
            <a:endParaRPr lang="en-US" sz="1090" dirty="0"/>
          </a:p>
        </p:txBody>
      </p:sp>
      <p:sp>
        <p:nvSpPr>
          <p:cNvPr id="13" name="Text 5"/>
          <p:cNvSpPr txBox="1"/>
          <p:nvPr/>
        </p:nvSpPr>
        <p:spPr>
          <a:xfrm>
            <a:off x="5483038" y="3197325"/>
            <a:ext cx="15474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с друзьями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Building a snowman и winter games показывают, что каникулы проходят не только активно, но и вместе. Подходят фразы We had a great time and We worked in a team.
</a:t>
            </a:r>
            <a:endParaRPr lang="en-US" sz="1090" dirty="0"/>
          </a:p>
        </p:txBody>
      </p:sp>
      <p:sp>
        <p:nvSpPr>
          <p:cNvPr id="14" name="Text 6"/>
          <p:cNvSpPr txBox="1"/>
          <p:nvPr/>
        </p:nvSpPr>
        <p:spPr>
          <a:xfrm>
            <a:off x="7155201" y="3197325"/>
            <a:ext cx="15474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на улице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Зимний отдых должен быть safe: важно выбирать подходящее место, надевать тёплую одежду и избегать опасных участков, где лёд или снег могут быть скользкими.
</a:t>
            </a:r>
            <a:endParaRPr lang="en-US" sz="109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4900" y="1666010"/>
            <a:ext cx="3929100" cy="18812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4325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Режим дня во время каникул: отдых и экранное время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примерный баланс между сном, движением, общением и личными интересами.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714810" y="399570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Лучший holiday day сочетает достаточный сон, активность на улице, семейное время и умеренное экранное время.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41500" y="3669950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для учебной презентации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885368"/>
            <a:ext cx="2877000" cy="20004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2625" y="884745"/>
            <a:ext cx="2216100" cy="19044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00950" y="1060314"/>
            <a:ext cx="3010200" cy="182552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0768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Поездка к бабушке и дедушке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семья садится в поезд и едет в другой город, где уже горят праздничные огни. Дети говорят, что travelled by train, stayed with relatives and took many photos. Вечером они гуляют по центру и видят музей и парк.
</a:t>
            </a:r>
            <a:endParaRPr lang="en-US" sz="1169" dirty="0"/>
          </a:p>
        </p:txBody>
      </p:sp>
      <p:sp>
        <p:nvSpPr>
          <p:cNvPr id="9" name="Text 2"/>
          <p:cNvSpPr txBox="1"/>
          <p:nvPr/>
        </p:nvSpPr>
        <p:spPr>
          <a:xfrm>
            <a:off x="3190525" y="30768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город на зимних каникулах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каникулы проходят не дома, а в поездке по новому месту. Ребята смотрят достопримечательности, заходят в кафе и пишут друзьям о том, what they saw. Такие поездки помогают запомнить holiday break как время открытий.
</a:t>
            </a:r>
            <a:endParaRPr lang="en-US" sz="1169" dirty="0"/>
          </a:p>
        </p:txBody>
      </p:sp>
      <p:sp>
        <p:nvSpPr>
          <p:cNvPr id="10" name="Text 3"/>
          <p:cNvSpPr txBox="1"/>
          <p:nvPr/>
        </p:nvSpPr>
        <p:spPr>
          <a:xfrm>
            <a:off x="6310450" y="30379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гости всей семьёй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визит к родственникам тоже может стать ярким событием каникул. В доме звучит смех, на столе стоят угощения, а дети рассказывают, how they spent the day. Потом все вместе рассматривают фотографии и делятся впечатлениями.
</a:t>
            </a:r>
            <a:endParaRPr lang="en-US" sz="1169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909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Путешествия и визиты к родственникам на каникулах
</a:t>
            </a:r>
            <a:endParaRPr lang="en-US" sz="257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2118864"/>
            <a:ext cx="3950100" cy="134187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3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7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взять с собой в зимнюю поездку
</a:t>
            </a:r>
            <a:endParaRPr lang="en-US" sz="3726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16834" y="2179300"/>
            <a:ext cx="30555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список слов помогает назвать вещи для безопасной и удобной зимней прогулки.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22375" y="3627125"/>
            <a:ext cx="30555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предметы связаны с теплом, комфортом и безопасностью на улице.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4785300"/>
            <a:ext cx="31119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лексика по теме winter holiday trip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6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Holiday safety: rules for winter activities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4101542"/>
            <a:ext cx="2781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Правильное поведение
</a:t>
            </a:r>
            <a:pPr algn="l" indent="0" marL="0">
              <a:lnSpc>
                <a:spcPct val="115000"/>
              </a:lnSpc>
              <a:buNone/>
            </a:pPr>
            <a:r>
              <a:rPr lang="en-US" sz="7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что-то кажется опасным, лучше остановиться и спросить взрослого. Фразы You must… и You mustn’t… удобно использовать, когда нужно объяснить правило коротко и ясно.
</a:t>
            </a:r>
            <a:endParaRPr lang="en-US" sz="1074" dirty="0"/>
          </a:p>
        </p:txBody>
      </p:sp>
      <p:sp>
        <p:nvSpPr>
          <p:cNvPr id="10" name="Text 3"/>
          <p:cNvSpPr txBox="1"/>
          <p:nvPr/>
        </p:nvSpPr>
        <p:spPr>
          <a:xfrm>
            <a:off x="1889558" y="3192341"/>
            <a:ext cx="2781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Тёплая одежда
</a:t>
            </a:r>
            <a:pPr algn="l" indent="0" marL="0">
              <a:lnSpc>
                <a:spcPct val="115000"/>
              </a:lnSpc>
              <a:buNone/>
            </a:pPr>
            <a:r>
              <a:rPr lang="en-US" sz="7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прогулкой нужно надеть warm clothes, шапку, шарф и перчатки. Это помогает не замёрзнуть и дольше оставаться на улице, не нарушая планы на праздник.
</a:t>
            </a:r>
            <a:endParaRPr lang="en-US" sz="1074" dirty="0"/>
          </a:p>
        </p:txBody>
      </p:sp>
      <p:sp>
        <p:nvSpPr>
          <p:cNvPr id="11" name="Text 4"/>
          <p:cNvSpPr txBox="1"/>
          <p:nvPr/>
        </p:nvSpPr>
        <p:spPr>
          <a:xfrm>
            <a:off x="3871079" y="2283180"/>
            <a:ext cx="2781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Огонь и свечи
</a:t>
            </a:r>
            <a:pPr algn="l" indent="0" marL="0">
              <a:lnSpc>
                <a:spcPct val="115000"/>
              </a:lnSpc>
              <a:buNone/>
            </a:pPr>
            <a:r>
              <a:rPr lang="en-US" sz="7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Фейерверки, свечи и гирлянды требуют внимания взрослых. Держите safe distance от огня и не трогайте неисправные украшения. Так дети учатся говорить о риске простыми английскими фразами.
</a:t>
            </a:r>
            <a:endParaRPr lang="en-US" sz="1050" dirty="0"/>
          </a:p>
        </p:txBody>
      </p:sp>
      <p:sp>
        <p:nvSpPr>
          <p:cNvPr id="12" name="Text 5"/>
          <p:cNvSpPr txBox="1"/>
          <p:nvPr/>
        </p:nvSpPr>
        <p:spPr>
          <a:xfrm>
            <a:off x="5832126" y="1376554"/>
            <a:ext cx="2781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Лёд и дороги
</a:t>
            </a:r>
            <a:pPr algn="l" indent="0" marL="0">
              <a:lnSpc>
                <a:spcPct val="115000"/>
              </a:lnSpc>
              <a:buNone/>
            </a:pPr>
            <a:r>
              <a:rPr lang="en-US" sz="7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выходите на тонкий лёд и не играйте рядом с проезжей частью. Зимой поверхность может быть slippery, а ошибка — опасной. Для правил подходят формы mustn’t и should.
</a:t>
            </a:r>
            <a:endParaRPr lang="en-US" sz="1074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191" y="1606600"/>
            <a:ext cx="8777617" cy="2970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009300" cy="58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Безопасная зимняя прогулка: последовательность действий
</a:t>
            </a:r>
            <a:endParaRPr lang="en-US" sz="2006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834000"/>
            <a:ext cx="35463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школьнику принять безопасное решение перед выходом на улицу зимой.
</a:t>
            </a:r>
            <a:endParaRPr lang="en-US" sz="909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8790600" cy="7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Дешёвые и простые занятия на каникулах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80000" y="2568103"/>
            <a:ext cx="16998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Открытки своими руками
</a:t>
            </a:r>
            <a:pPr algn="l" indent="0" marL="0">
              <a:lnSpc>
                <a:spcPct val="115000"/>
              </a:lnSpc>
              <a:buNone/>
            </a:pPr>
            <a:r>
              <a:rPr lang="en-US" sz="5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Сделать postcards можно из цветной бумаги, наклеек и фломастеров. Такое занятие дешёвое, но очень personal: дети пишут пожелания, украшают комнаты и обмениваются маленькими подарками.
</a:t>
            </a:r>
            <a:endParaRPr lang="en-US" sz="970" dirty="0"/>
          </a:p>
        </p:txBody>
      </p:sp>
      <p:sp>
        <p:nvSpPr>
          <p:cNvPr id="11" name="Text 3"/>
          <p:cNvSpPr txBox="1"/>
          <p:nvPr/>
        </p:nvSpPr>
        <p:spPr>
          <a:xfrm>
            <a:off x="1952642" y="2568103"/>
            <a:ext cx="16998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Домашний кино-вечер
</a:t>
            </a:r>
            <a:pPr algn="l" indent="0" marL="0">
              <a:lnSpc>
                <a:spcPct val="115000"/>
              </a:lnSpc>
              <a:buNone/>
            </a:pPr>
            <a:r>
              <a:rPr lang="en-US" sz="5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хочется провести time together, подойдёт home cinema evening. Достаточно выбрать фильм, приготовить чай или cocoa и обсудить сюжет после просмотра с семьёй или друзьями.
</a:t>
            </a:r>
            <a:endParaRPr lang="en-US" sz="1001" dirty="0"/>
          </a:p>
        </p:txBody>
      </p:sp>
      <p:sp>
        <p:nvSpPr>
          <p:cNvPr id="12" name="Text 4"/>
          <p:cNvSpPr txBox="1"/>
          <p:nvPr/>
        </p:nvSpPr>
        <p:spPr>
          <a:xfrm>
            <a:off x="3725361" y="2568103"/>
            <a:ext cx="16998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и игры
</a:t>
            </a:r>
            <a:pPr algn="l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Книга, charades или комнатный квест не требуют больших расходов. Эти занятия подходят, когда хочется чего-то simple, fun и cosy, а времени на долгие прогулки нет.
</a:t>
            </a:r>
            <a:endParaRPr lang="en-US" sz="1094" dirty="0"/>
          </a:p>
        </p:txBody>
      </p:sp>
      <p:sp>
        <p:nvSpPr>
          <p:cNvPr id="13" name="Text 5"/>
          <p:cNvSpPr txBox="1"/>
          <p:nvPr/>
        </p:nvSpPr>
        <p:spPr>
          <a:xfrm>
            <a:off x="5498081" y="2568103"/>
            <a:ext cx="16998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Творческая пауза
</a:t>
            </a:r>
            <a:pPr algn="l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Рисование, поделки и загадки помогают провести день спокойно и с пользой. Ребята могут сделать что-то friendly и creative, не покупая дорогие материалы.
</a:t>
            </a:r>
            <a:endParaRPr lang="en-US" sz="1094" dirty="0"/>
          </a:p>
        </p:txBody>
      </p:sp>
      <p:sp>
        <p:nvSpPr>
          <p:cNvPr id="14" name="Text 6"/>
          <p:cNvSpPr txBox="1"/>
          <p:nvPr/>
        </p:nvSpPr>
        <p:spPr>
          <a:xfrm>
            <a:off x="7270791" y="2568103"/>
            <a:ext cx="16998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Вместе и без спешки
</a:t>
            </a:r>
            <a:pPr algn="l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идеи удобны для каникул, потому что их легко организовать дома. Они показывают, что holiday time может быть enjoyable даже без больших трат.
</a:t>
            </a:r>
            <a:endParaRPr lang="en-US" sz="1094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4900" y="1666010"/>
            <a:ext cx="3929100" cy="18812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4325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каникулы enjoyable and memorable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короткие каникулы становятся лучше, если в них есть движение, общение и любимые занятия. Диаграмма показывает общий баланс, а не один главный фактор.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714810" y="399570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Самое сильное впечатление создаёт сочетание сна, активности и времени с близкими.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41500" y="3669950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для учебной визуализации по теме holiday activities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58940" y="869300"/>
            <a:ext cx="4683900" cy="129905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5075" y="2237695"/>
            <a:ext cx="4783800" cy="135011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98175" y="3662675"/>
            <a:ext cx="4683900" cy="12990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5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Праздничная еда и угощения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06200" y="1169042"/>
            <a:ext cx="26070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Семейный стол вечером
</a:t>
            </a:r>
            <a:pPr algn="l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 большим столом стоят salad, fruit, cake и warm pastries. Дети говорят: We ate together and shared sweets. Такой ужин помогает почувствовать праздник даже в обычный зимний день и делает family time особенно тёплым.
</a:t>
            </a:r>
            <a:endParaRPr lang="en-US" sz="1031" dirty="0"/>
          </a:p>
        </p:txBody>
      </p:sp>
      <p:sp>
        <p:nvSpPr>
          <p:cNvPr id="9" name="Text 2"/>
          <p:cNvSpPr txBox="1"/>
          <p:nvPr/>
        </p:nvSpPr>
        <p:spPr>
          <a:xfrm>
            <a:off x="506200" y="2479741"/>
            <a:ext cx="26070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Горячее какао после прогулки
</a:t>
            </a:r>
            <a:pPr algn="l" indent="0" marL="0">
              <a:lnSpc>
                <a:spcPct val="115000"/>
              </a:lnSpc>
              <a:buNone/>
            </a:pPr>
            <a:r>
              <a:rPr lang="en-US" sz="8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улицы приятно вернуться домой, снять boots и выпить hot cocoa. Ребята рассказывают, как they spent the day, а взрослые ставят на стол cookies и mandarins. Простая еда часто запоминается сильнее всего.
</a:t>
            </a:r>
            <a:endParaRPr lang="en-US" sz="1018" dirty="0"/>
          </a:p>
        </p:txBody>
      </p:sp>
      <p:sp>
        <p:nvSpPr>
          <p:cNvPr id="10" name="Text 3"/>
          <p:cNvSpPr txBox="1"/>
          <p:nvPr/>
        </p:nvSpPr>
        <p:spPr>
          <a:xfrm>
            <a:off x="506200" y="3790462"/>
            <a:ext cx="26070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на кухне
</a:t>
            </a:r>
            <a:pPr algn="l" indent="0" marL="0">
              <a:lnSpc>
                <a:spcPct val="115000"/>
              </a:lnSpc>
              <a:buNone/>
            </a:pPr>
            <a:r>
              <a:rPr lang="en-US" sz="8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праздником дети помогают in the kitchen: моют фрукты, раскладывают печенье и украшают стол. Потом все вместе ждут dinner и говорят, что праздник удался. Такие моменты легко описать на английском.
</a:t>
            </a:r>
            <a:endParaRPr lang="en-US" sz="1018" dirty="0"/>
          </a:p>
        </p:txBody>
      </p:sp>
      <p:sp>
        <p:nvSpPr>
          <p:cNvPr id="11" name="Text 4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9775" y="1622875"/>
            <a:ext cx="303450" cy="34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8100" y="3134175"/>
            <a:ext cx="346800" cy="346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23389" y="2363080"/>
            <a:ext cx="363000" cy="290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31489" y="4022121"/>
            <a:ext cx="346800" cy="346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874889" y="3135276"/>
            <a:ext cx="346800" cy="3468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87906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не скучать на каникулах: полезные English phrases
</a:t>
            </a:r>
            <a:endParaRPr lang="en-US" sz="2735" dirty="0"/>
          </a:p>
        </p:txBody>
      </p:sp>
      <p:sp>
        <p:nvSpPr>
          <p:cNvPr id="9" name="Text 1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724662" y="1625077"/>
            <a:ext cx="17544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
</a:t>
            </a:r>
            <a:pPr algn="l" indent="0" marL="0">
              <a:lnSpc>
                <a:spcPct val="115000"/>
              </a:lnSpc>
              <a:buNone/>
            </a:pPr>
            <a:r>
              <a:rPr lang="en-US" sz="7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хочется quiet time, подойдёт книга или короткий рассказ. Фраза I want to learn something new помогает выбрать полезное занятие и провести день спокойно.
</a:t>
            </a:r>
            <a:endParaRPr lang="en-US" sz="849" dirty="0"/>
          </a:p>
        </p:txBody>
      </p:sp>
      <p:sp>
        <p:nvSpPr>
          <p:cNvPr id="11" name="Text 3"/>
          <p:cNvSpPr txBox="1"/>
          <p:nvPr/>
        </p:nvSpPr>
        <p:spPr>
          <a:xfrm>
            <a:off x="724662" y="3136377"/>
            <a:ext cx="17544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Творчество
</a:t>
            </a:r>
            <a:pPr algn="l" indent="0" marL="0">
              <a:lnSpc>
                <a:spcPct val="115000"/>
              </a:lnSpc>
              <a:buNone/>
            </a:pPr>
            <a:r>
              <a:rPr lang="en-US" sz="7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Drawing or writing wishes is a good choice for a cosy holiday evening. Эти занятия дают повод использовать английские слова о цвете, форме и настроении.
</a:t>
            </a:r>
            <a:endParaRPr lang="en-US" sz="849" dirty="0"/>
          </a:p>
        </p:txBody>
      </p:sp>
      <p:sp>
        <p:nvSpPr>
          <p:cNvPr id="12" name="Text 4"/>
          <p:cNvSpPr txBox="1"/>
          <p:nvPr/>
        </p:nvSpPr>
        <p:spPr>
          <a:xfrm>
            <a:off x="3568051" y="2337082"/>
            <a:ext cx="17544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Идея для общения
</a:t>
            </a:r>
            <a:pPr algn="l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скучно, можно сказать I need a new idea. После этого легко предложить другу сделать что-то вместе: read, draw or go for a walk.
</a:t>
            </a:r>
            <a:endParaRPr lang="en-US" sz="948" dirty="0"/>
          </a:p>
        </p:txBody>
      </p:sp>
      <p:sp>
        <p:nvSpPr>
          <p:cNvPr id="13" name="Text 5"/>
          <p:cNvSpPr txBox="1"/>
          <p:nvPr/>
        </p:nvSpPr>
        <p:spPr>
          <a:xfrm>
            <a:off x="3568051" y="4024323"/>
            <a:ext cx="17544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и прогулка
</a:t>
            </a:r>
            <a:pPr algn="l" indent="0" marL="0">
              <a:lnSpc>
                <a:spcPct val="115000"/>
              </a:lnSpc>
              <a:buNone/>
            </a:pPr>
            <a:r>
              <a:rPr lang="en-US" sz="7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If you are bored, listen to songs in English or take a short walk. Движение и музыка быстро меняют настроение и помогают начать день заново.
</a:t>
            </a:r>
            <a:endParaRPr lang="en-US" sz="871" dirty="0"/>
          </a:p>
        </p:txBody>
      </p:sp>
      <p:sp>
        <p:nvSpPr>
          <p:cNvPr id="14" name="Text 6"/>
          <p:cNvSpPr txBox="1"/>
          <p:nvPr/>
        </p:nvSpPr>
        <p:spPr>
          <a:xfrm>
            <a:off x="6411450" y="3137478"/>
            <a:ext cx="17544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Головоломки и игры
</a:t>
            </a:r>
            <a:pPr algn="l" indent="0" marL="0">
              <a:lnSpc>
                <a:spcPct val="115000"/>
              </a:lnSpc>
              <a:buNone/>
            </a:pPr>
            <a:r>
              <a:rPr lang="en-US" sz="7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Puzzle, charades or board games помогают занять время и потренировать слова. Такие занятия подходят, когда хочется отдыха, но не хочется просто сидеть без дела.
</a:t>
            </a:r>
            <a:endParaRPr lang="en-US" sz="849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1550" y="1527768"/>
            <a:ext cx="3929100" cy="13347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7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плана каникул на неделю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план помогает повторить дни недели, действия и запасной вариант на случай изменения планов.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546764" y="399570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показывает, как чередовать активные и спокойные занятия в течение недели.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35075" y="3361042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для тренировки holiday vocabulary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03350" y="1307425"/>
            <a:ext cx="77373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30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урока: holiday activities in English
</a:t>
            </a:r>
            <a:endParaRPr lang="en-US" sz="3097" dirty="0"/>
          </a:p>
        </p:txBody>
      </p:sp>
      <p:sp>
        <p:nvSpPr>
          <p:cNvPr id="4" name="Text 1"/>
          <p:cNvSpPr txBox="1"/>
          <p:nvPr/>
        </p:nvSpPr>
        <p:spPr>
          <a:xfrm>
            <a:off x="2155750" y="2350100"/>
            <a:ext cx="4832400" cy="17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 повторили слова о прогулках, поездках, доме, творчестве и зимней безопасности. Теперь можно коротко рассказать о каникулах, используя Past Simple, Present Simple и must / should.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2026-05-30T21:33:07Z</dcterms:created>
  <dcterms:modified xsi:type="dcterms:W3CDTF">2026-05-30T21:33:07Z</dcterms:modified>
</cp:coreProperties>
</file>