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84218"/>
            <a:ext cx="9144000" cy="245566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78625"/>
            <a:ext cx="64683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 37–38. Знакомство с буквой О, о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178945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 звук [о] и круглую букву О.
</a:t>
            </a:r>
            <a:endParaRPr lang="en-US" sz="886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8091" y="75"/>
            <a:ext cx="406356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буква О нужна в чтении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О часто встречается в словах и помогает уверенно читать короткие и длинные тексты. Её легко узнать по круглой форме, а в уроке удобно учиться слышать звук, находить его в слове и читать слоги.
</a:t>
            </a:r>
            <a:endParaRPr lang="en-US" sz="9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625" y="1809190"/>
            <a:ext cx="249900" cy="1999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2850" y="1798083"/>
            <a:ext cx="249900" cy="222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69350" y="1789450"/>
            <a:ext cx="239400" cy="239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15325" y="1798083"/>
            <a:ext cx="249900" cy="222133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61625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 звуке [о]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261625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 слышится ясно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[о] произносится свободно, без преграды во рту. Его можно тянуть долго и ровно: о-о-о. Такой звук звучит звонко и легко узнаётся на слух.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512862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 бывает в разных местах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 [о] встречается в начале, середине и конце слова. Его можно услышать в словах Оля, окно и домино, а также в коротких словах кот и море.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764095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важно выделять в речи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слышит [о], он учится замечать его голосом и вниманием. Это помогает не пропускать звук при чтении и быстрее узнавать букву О в словах.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015330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 помогает читать точно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лучше слышится [о], тем легче читать слоги и целые слова без ошибок. Сначала слушаем звук, потом находим букву, а затем читаем слово целиком.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29547" y="75"/>
            <a:ext cx="4811985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3800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Округлая буква, которую легко запомнить
</a:t>
            </a:r>
            <a:endParaRPr lang="en-US" sz="18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927648"/>
            <a:ext cx="3800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Печатная форма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Печатная буква О выглядит как ровный круг или мягкий овал. Она простая и аккуратная, поэтому её легко заметить среди других букв. Строчная о тоже круглая, только маленькая.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3481426"/>
            <a:ext cx="3800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вокруг нас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запомнить форму, можно представить мяч, обруч, апельсин или солнце. Такие знакомые предметы сразу подсказывают образ буквы. Тогда О не путается с другими знаками и запоминается быстрее.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звук [о] в слове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слуха к букве: сначала слышим звук, затем находим его место в слове и читаем слово целиком.
</a:t>
            </a:r>
            <a:endParaRPr lang="en-US" sz="111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Печатная и письменная буква о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Печатная О нужна для чтения книг, карточек и учебников. Она помогает быстро узнавать слово на странице и не теряться среди строк.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225588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Письменная о нужна для работы в тетради. Строчная буква пишется маленьким округлым движением, без углов и резких линий, чтобы строка выглядела аккуратно.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189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Заглавная О пишется крупнее и встречается в именах, фамилиях и названиях. Различать большую и маленькую форму важно: так чтение и письмо становятся точнее.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70" y="62"/>
            <a:ext cx="3651684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40575" y="258900"/>
            <a:ext cx="4941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на разном месте в слове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3940575" y="1920523"/>
            <a:ext cx="3986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слова буква О хорошо слышится сразу, как в словах осень, облако и овощи. Ребёнок легко замечает первый звук и быстро называет букву.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940575" y="3474300"/>
            <a:ext cx="3986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середине и в конце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О может жить и в середине, и в конце слова: море, окно, корова, кино, домино, пальто. Она сохраняет своё звучание и помогает читать слово до конца.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Слоги с буквой О
</a:t>
            </a:r>
            <a:endParaRPr lang="en-US" sz="221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525150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О легко соединяется с согласными и образует слоги ко, но, ро, то, мо, по. В таких слогах гласный слышится особенно отчётливо и чисто.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481075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чтении слоги соединяются без паузы. Получаются плавные слова: кот, море, сова, дома. Так читать становится проще, а слова звучат естественно и спокойно.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3437000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читать слоги вслух несколько раз. Тогда буква О лучше запоминается, а ребёнок начинает читать увереннее и без лишних остановок, будто слово само идёт вперёд.
</a:t>
            </a:r>
            <a:endParaRPr lang="en-US" sz="98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856" y="1405400"/>
            <a:ext cx="231188" cy="205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8544" y="3057275"/>
            <a:ext cx="179813" cy="205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98750" y="1405400"/>
            <a:ext cx="205500" cy="205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Слова-помощники для запоминания О
</a:t>
            </a:r>
            <a:endParaRPr lang="en-US" sz="2012" dirty="0"/>
          </a:p>
        </p:txBody>
      </p:sp>
      <p:sp>
        <p:nvSpPr>
          <p:cNvPr id="8" name="Text 2"/>
          <p:cNvSpPr txBox="1"/>
          <p:nvPr/>
        </p:nvSpPr>
        <p:spPr>
          <a:xfrm>
            <a:off x="660800" y="1405250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и дома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слове дом буква О слышится чётко, а в форме дома она остаётся заметной. Такие близкие слова помогают увидеть общий звук и не потерять его при чтении.
</a:t>
            </a:r>
            <a:endParaRPr lang="en-US" sz="1137" dirty="0"/>
          </a:p>
        </p:txBody>
      </p:sp>
      <p:sp>
        <p:nvSpPr>
          <p:cNvPr id="9" name="Text 3"/>
          <p:cNvSpPr txBox="1"/>
          <p:nvPr/>
        </p:nvSpPr>
        <p:spPr>
          <a:xfrm>
            <a:off x="660800" y="3057125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 и соки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слова сок и соки хорошо подходят для тренировки. Они простые, знакомые и звучат дружелюбно, а буква О в них сразу бросается в глаза и на слух.
</a:t>
            </a:r>
            <a:endParaRPr lang="en-US" sz="1137" dirty="0"/>
          </a:p>
        </p:txBody>
      </p:sp>
      <p:sp>
        <p:nvSpPr>
          <p:cNvPr id="10" name="Text 4"/>
          <p:cNvSpPr txBox="1"/>
          <p:nvPr/>
        </p:nvSpPr>
        <p:spPr>
          <a:xfrm>
            <a:off x="4783850" y="1405250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Окно и окошко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окно и окошко легко представить по картинке. В них буква О звучит ясно, поэтому ребёнок быстрее замечает её в слове и связывает звук с написанием.
</a:t>
            </a:r>
            <a:endParaRPr lang="en-US" sz="113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62" y="1096135"/>
            <a:ext cx="4981200" cy="88533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9" y="2063591"/>
            <a:ext cx="4981200" cy="88533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01174" y="3031037"/>
            <a:ext cx="4981200" cy="88533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901174" y="3998476"/>
            <a:ext cx="4981200" cy="88533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Кого и что можно встретить на букву О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1600" y="1095400"/>
            <a:ext cx="3493200" cy="88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 у окна
</a:t>
            </a:r>
            <a:pPr algn="l" indent="0" marL="0">
              <a:lnSpc>
                <a:spcPct val="115000"/>
              </a:lnSpc>
              <a:buNone/>
            </a:pPr>
            <a:r>
              <a:rPr lang="en-US" sz="5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Маленькая оса прилетела к окну и будто поздоровалась с буквой О. Слово короткое, звонкое и очень удобное для чтения. Его легко представить на картинке, где насекомое аккуратно сидит на раме.
</a:t>
            </a:r>
            <a:endParaRPr lang="en-US" sz="902" dirty="0"/>
          </a:p>
        </p:txBody>
      </p:sp>
      <p:sp>
        <p:nvSpPr>
          <p:cNvPr id="10" name="Text 3"/>
          <p:cNvSpPr txBox="1"/>
          <p:nvPr/>
        </p:nvSpPr>
        <p:spPr>
          <a:xfrm>
            <a:off x="261638" y="2062856"/>
            <a:ext cx="3493200" cy="88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Олень в лесу
</a:t>
            </a:r>
            <a:pPr algn="l" indent="0" marL="0">
              <a:lnSpc>
                <a:spcPct val="115000"/>
              </a:lnSpc>
              <a:buNone/>
            </a:pPr>
            <a:r>
              <a:rPr lang="en-US" sz="5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Олень идёт по тихому лесу и внимательно слушает, что происходит вокруг. В этом слове буква О слышится сразу в начале, поэтому его удобно узнавать и читать вместе с изображением зверя.
</a:t>
            </a:r>
            <a:endParaRPr lang="en-US" sz="902" dirty="0"/>
          </a:p>
        </p:txBody>
      </p:sp>
      <p:sp>
        <p:nvSpPr>
          <p:cNvPr id="11" name="Text 4"/>
          <p:cNvSpPr txBox="1"/>
          <p:nvPr/>
        </p:nvSpPr>
        <p:spPr>
          <a:xfrm>
            <a:off x="261613" y="3030302"/>
            <a:ext cx="3493200" cy="88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Огурцы в корзине
</a:t>
            </a:r>
            <a:pPr algn="l" indent="0" marL="0">
              <a:lnSpc>
                <a:spcPct val="115000"/>
              </a:lnSpc>
              <a:buNone/>
            </a:pPr>
            <a:r>
              <a:rPr lang="en-US" sz="5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кухонном столе лежат огурцы, и каждый из них похож на длинную зелёную палочку с буквой О внутри слова. Картинка помогает вспомнить звук и запомнить само слово без скуки.
</a:t>
            </a:r>
            <a:endParaRPr lang="en-US" sz="902" dirty="0"/>
          </a:p>
        </p:txBody>
      </p:sp>
      <p:sp>
        <p:nvSpPr>
          <p:cNvPr id="12" name="Text 5"/>
          <p:cNvSpPr txBox="1"/>
          <p:nvPr/>
        </p:nvSpPr>
        <p:spPr>
          <a:xfrm>
            <a:off x="261613" y="3997742"/>
            <a:ext cx="3493200" cy="88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Ослик и облако
</a:t>
            </a:r>
            <a:pPr algn="l" indent="0" marL="0">
              <a:lnSpc>
                <a:spcPct val="115000"/>
              </a:lnSpc>
              <a:buNone/>
            </a:pPr>
            <a:r>
              <a:rPr lang="en-US" sz="5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Весёлый ослик смотрит на большое облако и будто удивляется его форме. Здесь сразу два слова с буквой О, а значит, рисунок получится заметным, добрым и очень полезным для запоминания.
</a:t>
            </a:r>
            <a:endParaRPr lang="en-US" sz="90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Пишем строчную букву о по шагам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для аккуратного написания строчной и заглавной буквы О
</a:t>
            </a:r>
            <a:endParaRPr lang="en-US" sz="111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Чего нельзя путать с буквой О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О должна оставаться круглой: без углов, острых линий и «ломаного» контура. Если форма напоминает квадрат или треугольник, это уже не наша буква.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2463596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чтении не пропускай звук [о] в словах. В словах окно, молоко, дорога он слышится ясно и помогает правильно узнать слово целиком.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4665597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путай букву О с цифрой 0: у них похожий вид, но разные роли. Буква нужна для чтения и письма, а цифра — для счёта и записей чисел.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6867599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Пиши букву одинаково аккуратно в тетради: следи за размером, высотой в строке и плавностью линии. Тогда буква будет красивой и легко узнаваемой.
</a:t>
            </a:r>
            <a:endParaRPr lang="en-US" sz="98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600" y="2634491"/>
            <a:ext cx="2832900" cy="22491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5574" y="2634491"/>
            <a:ext cx="2832900" cy="22491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9548" y="2634491"/>
            <a:ext cx="2832900" cy="224916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весёлые истории с буквой О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 у окна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 осторожно прилетела к окну и уселась рядом с цветком. В короткой фразе буква О встречается сразу несколько раз, поэтому её легко заметить и прочитать без спешки. Такое предложение помогает запомнить звук и форму буквы.
</a:t>
            </a:r>
            <a:endParaRPr lang="en-US" sz="1002" dirty="0"/>
          </a:p>
        </p:txBody>
      </p:sp>
      <p:sp>
        <p:nvSpPr>
          <p:cNvPr id="9" name="Text 3"/>
          <p:cNvSpPr txBox="1"/>
          <p:nvPr/>
        </p:nvSpPr>
        <p:spPr>
          <a:xfrm>
            <a:off x="3155574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Овощи в коробке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коробке лежали огурцы, помидоры и весёлые овощи. Ребёнок читает слова и сразу находит знакомую круглую букву О, будто маленькое солнышко среди букв. Образный сюжет делает чтение живым и понятным.
</a:t>
            </a:r>
            <a:endParaRPr lang="en-US" sz="1002" dirty="0"/>
          </a:p>
        </p:txBody>
      </p:sp>
      <p:sp>
        <p:nvSpPr>
          <p:cNvPr id="10" name="Text 4"/>
          <p:cNvSpPr txBox="1"/>
          <p:nvPr/>
        </p:nvSpPr>
        <p:spPr>
          <a:xfrm>
            <a:off x="6049548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Облако над озером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 тихим озером плыло белое облако, и в нём тоже пряталась буква О. Мягкая картинка помогает увидеть букву в словах и представить её не только в книге, но и в красивой природе.
</a:t>
            </a:r>
            <a:endParaRPr lang="en-US" sz="100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Заглавная буква О в именах
</a:t>
            </a:r>
            <a:endParaRPr lang="en-US" sz="2212" dirty="0"/>
          </a:p>
        </p:txBody>
      </p:sp>
      <p:sp>
        <p:nvSpPr>
          <p:cNvPr id="5" name="Text 2"/>
          <p:cNvSpPr txBox="1"/>
          <p:nvPr/>
        </p:nvSpPr>
        <p:spPr>
          <a:xfrm>
            <a:off x="261700" y="2688700"/>
            <a:ext cx="30060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О встречается и в названиях, если слово является именем собственным. Такая буква помогает сразу понять: перед нами особое слово, а не обычное название предмета.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3766805" y="2688700"/>
            <a:ext cx="30060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начале слова стоит заглавная О, её нельзя заменять маленькой. Это простое правило помогает писать без ошибок и уважать имена, как настоящие важные слова.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1382460"/>
            <a:ext cx="65112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именах людей заглавная О обязательно пишется большой: Оля, Олег, Оксана. Она показывает, что слово начинается с имени, а значит требует внимательного чтения и письма.
</a:t>
            </a:r>
            <a:endParaRPr lang="en-US" sz="98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отличить звук и букву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 услышанного звука [о] к его записи буквой О и чтению слова
</a:t>
            </a:r>
            <a:endParaRPr lang="en-US" sz="111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Чистоговорки и рифмы со звуком [о]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Повторяй чистоговорки медленно и чётко: о-о-о — в доме тепло и светло. Так звук [о] слышится ярко, а язык работает спокойно и уверенно.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225588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Попробуй весёлую рифму: ко-ко-ко — коту легко. Она звучит почти как маленькая песенка и помогает не терять внимание во время чтения и произношения.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189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Скажи ещё одну строку: мо-мо-мо — читаем письмо. Короткие ритмичные повторения делают урок живым, а букву О — заметной и дружелюбной.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62" y="1096135"/>
            <a:ext cx="4981200" cy="88533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9" y="2063591"/>
            <a:ext cx="4981200" cy="88533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01174" y="3031037"/>
            <a:ext cx="4981200" cy="88533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901174" y="3998476"/>
            <a:ext cx="4981200" cy="88533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О вокруг нас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1600" y="1095400"/>
            <a:ext cx="3493200" cy="88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Колесо на дороге
</a:t>
            </a:r>
            <a:pPr algn="l" indent="0" marL="0">
              <a:lnSpc>
                <a:spcPct val="115000"/>
              </a:lnSpc>
              <a:buNone/>
            </a:pPr>
            <a:r>
              <a:rPr lang="en-US" sz="5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Колесо похоже на букву О: оно круглое, ровное и хорошо заметное. Когда ребёнок смотрит на машину или велосипед, ему легче запомнить форму буквы и узнать её в словах и тетради.
</a:t>
            </a:r>
            <a:endParaRPr lang="en-US" sz="902" dirty="0"/>
          </a:p>
        </p:txBody>
      </p:sp>
      <p:sp>
        <p:nvSpPr>
          <p:cNvPr id="10" name="Text 3"/>
          <p:cNvSpPr txBox="1"/>
          <p:nvPr/>
        </p:nvSpPr>
        <p:spPr>
          <a:xfrm>
            <a:off x="261638" y="2062856"/>
            <a:ext cx="3493200" cy="88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Тарелка на столе
</a:t>
            </a:r>
            <a:pPr algn="l" indent="0" marL="0">
              <a:lnSpc>
                <a:spcPct val="115000"/>
              </a:lnSpc>
              <a:buNone/>
            </a:pPr>
            <a:r>
              <a:rPr lang="en-US" sz="5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Обычная тарелка тоже напоминает букву О. Она круглая, как аккуратная буква в букваре, поэтому зрительный образ быстро помогает запомнить знак и не перепутать его с другими фигурами.
</a:t>
            </a:r>
            <a:endParaRPr lang="en-US" sz="902" dirty="0"/>
          </a:p>
        </p:txBody>
      </p:sp>
      <p:sp>
        <p:nvSpPr>
          <p:cNvPr id="11" name="Text 4"/>
          <p:cNvSpPr txBox="1"/>
          <p:nvPr/>
        </p:nvSpPr>
        <p:spPr>
          <a:xfrm>
            <a:off x="261613" y="3030302"/>
            <a:ext cx="3493200" cy="88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Апельсин в корзине
</a:t>
            </a:r>
            <a:pPr algn="l" indent="0" marL="0">
              <a:lnSpc>
                <a:spcPct val="115000"/>
              </a:lnSpc>
              <a:buNone/>
            </a:pPr>
            <a:r>
              <a:rPr lang="en-US" sz="5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Апельсин радует глаз своей круглой формой, почти как большая О. Такие предметы из дома и кухни делают урок понятнее: буква перестаёт быть просто знаком и становится знакомой вещью из жизни.
</a:t>
            </a:r>
            <a:endParaRPr lang="en-US" sz="902" dirty="0"/>
          </a:p>
        </p:txBody>
      </p:sp>
      <p:sp>
        <p:nvSpPr>
          <p:cNvPr id="12" name="Text 5"/>
          <p:cNvSpPr txBox="1"/>
          <p:nvPr/>
        </p:nvSpPr>
        <p:spPr>
          <a:xfrm>
            <a:off x="261613" y="3997742"/>
            <a:ext cx="3493200" cy="88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Монета в ладони
</a:t>
            </a:r>
            <a:pPr algn="l" indent="0" marL="0">
              <a:lnSpc>
                <a:spcPct val="115000"/>
              </a:lnSpc>
              <a:buNone/>
            </a:pPr>
            <a:r>
              <a:rPr lang="en-US" sz="5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Монета маленькая, но очень круглая, как строчная буква о. Если заметить это сходство, можно легко запомнить букву и увидеть её не только в книгах, но и вокруг себя каждый день.
</a:t>
            </a:r>
            <a:endParaRPr lang="en-US" sz="90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625" y="1798217"/>
            <a:ext cx="249600" cy="2218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02748" y="1798217"/>
            <a:ext cx="249600" cy="2218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43870" y="1798217"/>
            <a:ext cx="249600" cy="22186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90093" y="1789450"/>
            <a:ext cx="239400" cy="239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31218" y="1789450"/>
            <a:ext cx="239400" cy="2394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261625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Проверяем, как узнали букву О
</a:t>
            </a:r>
            <a:endParaRPr lang="en-US" sz="2012" dirty="0"/>
          </a:p>
        </p:txBody>
      </p:sp>
      <p:sp>
        <p:nvSpPr>
          <p:cNvPr id="10" name="Text 2"/>
          <p:cNvSpPr txBox="1"/>
          <p:nvPr/>
        </p:nvSpPr>
        <p:spPr>
          <a:xfrm>
            <a:off x="261625" y="2348150"/>
            <a:ext cx="16563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Узнаём по виду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рассматривает букву и сразу отличает круглую О от других знаков. Это первый шаг: увидеть знакомую форму и назвать букву уверенно, без подсказки.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002750" y="2348150"/>
            <a:ext cx="16563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Слышим звук [о]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нужно услышать именно звук [о] и не пропустить его. Такой навык помогает читать окно, море, оса и другие простые слова без ошибок.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3743875" y="2348150"/>
            <a:ext cx="16563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Читаем слоги и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включает короткие слоги и слова с буквой О. Если чтение идёт плавно, значит ученик уже умеет соединять букву с её звучанием.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5484999" y="2348150"/>
            <a:ext cx="16563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Пишем аккуратно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показать строчную и заглавную формы буквы. Ровная линия, правильный размер и мягкий овал говорят о том, что буква написана правильно.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7226134" y="2348150"/>
            <a:ext cx="16563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Различаем большую и маленькую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Заглавная и строчная О похожи, но используются по-разному. Ученик должен заметить разницу и выбрать нужную форму в слове, особенно в именах.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изучено на уроках 37–38
</a:t>
            </a:r>
            <a:endParaRPr lang="en-US" sz="221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141075"/>
            <a:ext cx="55005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 дети познакомились со звуком [о] и научились узнавать его в словах. Теперь он звучит чётко, а буква О стала понятной и знакомой.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089875"/>
            <a:ext cx="55005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Школьники рассматривали печатную и письменную формы буквы, пробовали читать слоги и короткие слова. Это помогает соединять чтение, слух и аккуратное письмо.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3038675"/>
            <a:ext cx="55005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внимание уделялось месту буквы в слове: в начале, середине и конце. Благодаря этому буква О перестаёт теряться и уверенно находится в любом слове.
</a:t>
            </a:r>
            <a:endParaRPr lang="en-US" sz="986" dirty="0"/>
          </a:p>
        </p:txBody>
      </p:sp>
      <p:sp>
        <p:nvSpPr>
          <p:cNvPr id="8" name="Text 5"/>
          <p:cNvSpPr txBox="1"/>
          <p:nvPr/>
        </p:nvSpPr>
        <p:spPr>
          <a:xfrm>
            <a:off x="261600" y="3987475"/>
            <a:ext cx="55005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ребята учились различать заглавную и строчную О. Материал темы связан с домом, природой и знакомыми предметами, поэтому его легко запомнить и приятно повторять.
</a:t>
            </a:r>
            <a:endParaRPr lang="en-US" sz="98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54119" y="75"/>
            <a:ext cx="3887763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1100350"/>
            <a:ext cx="47181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буква О стала знакомой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буква О не прячется: она помогает читать слова о доме, природе и знакомых предметах. Она круглая, звонкая и очень дружелюбная, почти как маленькое солнышко.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2026-05-21T15:50:32Z</dcterms:created>
  <dcterms:modified xsi:type="dcterms:W3CDTF">2026-05-21T15:50:32Z</dcterms:modified>
</cp:coreProperties>
</file>