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3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Индии в международных отношениях
</a:t>
            </a:r>
            <a:pPr algn="l" indent="0" marL="0">
              <a:lnSpc>
                <a:spcPct val="90000"/>
              </a:lnSpc>
              <a:buNone/>
            </a:pPr>
            <a:r>
              <a:rPr lang="en-US" sz="17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неприсоединения к многополярному влиянию
</a:t>
            </a:r>
            <a:endParaRPr lang="en-US" sz="3731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Индия стала заметной державой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превратила численность, положение и опыт кризисов в источник внешнеполитической силы.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хронология: от независимости к глобальной роли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 внутренние изменения и внешние кризисы постепенно усиливали международную роль Индии.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расширял возможности Индии: от защиты суверенитета к активному участию в мировой политике.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Индии во второй половине XX — начале XXI века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Неру и логика неприсоединения
</a:t>
            </a:r>
            <a:endParaRPr lang="en-US" sz="1792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 прежде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обретения независимости Неру сделал ставку на внешнюю политику, которая не подчинялась ни одному блоку. Для молодой республики это было способом защитить суверенитет и сохранить свободу решений.
</a:t>
            </a:r>
            <a:endParaRPr lang="en-US" sz="1268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Азии и 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Неприсоединение позволяло Индии говорить не только о своих интересах, но и о проблемах Азии и Африки. Так страна превращала моральный авторитет в дипломатический ресурс.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Манёвры без подчинения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Неру рассматривал отказ от жесткой блоковой дисциплины как практическую необходимость. Индия должна была маневрировать между центрами силы, не теряя права на собственную линию.
</a:t>
            </a:r>
            <a:endParaRPr lang="en-US" sz="1268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и прагматизм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сочетал принципы и расчёт: мир, деколонизация и развитие стали частью внешней политики, а не только красивыми лозунгами. Именно это придало неприсоединению длительную значимость.
</a:t>
            </a:r>
            <a:endParaRPr lang="en-US" sz="12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11863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манёвра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не замыкалась в изоляции: она поддерживала отношения и с Западом, и с социалистическим лагерем. Это помогало получать ресурсы, сохраняя политическую самостоятельность.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514475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военных блоков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Формальные военные союзы были для Нью-Дели неприемлемы, потому что могли втянуть страну в чужие конфликты. Вместо этого Индия предпочитала гибкие договоренности и выборочное сотрудничество.
</a:t>
            </a:r>
            <a:endParaRPr lang="en-US" sz="1292" dirty="0"/>
          </a:p>
        </p:txBody>
      </p:sp>
      <p:sp>
        <p:nvSpPr>
          <p:cNvPr id="11" name="Text 3"/>
          <p:cNvSpPr txBox="1"/>
          <p:nvPr/>
        </p:nvSpPr>
        <p:spPr>
          <a:xfrm>
            <a:off x="4717088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повестка
</a:t>
            </a:r>
            <a:pPr algn="l" indent="0" marL="0">
              <a:lnSpc>
                <a:spcPct val="100000"/>
              </a:lnSpc>
              <a:buNone/>
            </a:pPr>
            <a:r>
              <a:rPr lang="en-US" sz="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международных вопросах Индия последовательно выступала за деколонизацию, мирное урегулирование споров и право государств на развитие. Эти темы усиливали её авторитет среди стран Азии и Африки.
</a:t>
            </a:r>
            <a:endParaRPr lang="en-US" sz="1247" dirty="0"/>
          </a:p>
        </p:txBody>
      </p:sp>
      <p:sp>
        <p:nvSpPr>
          <p:cNvPr id="12" name="Text 4"/>
          <p:cNvSpPr txBox="1"/>
          <p:nvPr/>
        </p:nvSpPr>
        <p:spPr>
          <a:xfrm>
            <a:off x="6919687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5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Неприсоединение оказалось не пассивностью, а инструментом дипломатической независимости. Оно позволяло Индии избегать полного подчинения сверхдержавам и сохранять пространство для национальных интересов.
</a:t>
            </a:r>
            <a:endParaRPr lang="en-US" sz="1187" dirty="0"/>
          </a:p>
        </p:txBody>
      </p:sp>
      <p:sp>
        <p:nvSpPr>
          <p:cNvPr id="13" name="Text 5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Неприсоединение как инструмент самостоятельности
</a:t>
            </a:r>
            <a:endParaRPr lang="en-US" sz="245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Индии нужен был баланс между идеалами и безопасностью
</a:t>
            </a:r>
            <a:endParaRPr lang="en-US" sz="1813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не могла позволить себе внешнюю политику только на основе идеалов: рядом оставались неурегулированные границы и конкурирующие соседи. Поэтому дипломатия должна была учитывать риск прямой угрозы.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целостности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 и внутренняя неоднородность требовали устойчивой системы безопасности. Для Индии внешняя политика стала продолжением задачи сохранения внутренней целостности и управляемости государства.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экономики и нехватка ресурсов ограничивали возможности страны, особенно в первые десятилетия после независимости. Это делало поиск внешней поддержки важным, но требовало не попадать в зависимость.
</a:t>
            </a:r>
            <a:endParaRPr lang="en-US" sz="1191" dirty="0"/>
          </a:p>
        </p:txBody>
      </p:sp>
      <p:sp>
        <p:nvSpPr>
          <p:cNvPr id="13" name="Text 5"/>
          <p:cNvSpPr txBox="1"/>
          <p:nvPr/>
        </p:nvSpPr>
        <p:spPr>
          <a:xfrm>
            <a:off x="500295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подходов
</a:t>
            </a:r>
            <a:pPr algn="l" indent="0" marL="0">
              <a:lnSpc>
                <a:spcPct val="100000"/>
              </a:lnSpc>
              <a:buNone/>
            </a:pPr>
            <a:r>
              <a:rPr lang="en-US" sz="5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Индия выработала баланс между идеализмом и прагматизмом: говорить о мире и развитии, но одновременно укреплять оборону и дипломатические рычаги. Это и стало её устойчивой линией.
</a:t>
            </a:r>
            <a:endParaRPr lang="en-US" sz="119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700" y="2109218"/>
            <a:ext cx="3686100" cy="10655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1962: война с Китаем как поворотный урок
</a:t>
            </a:r>
            <a:endParaRPr lang="en-US" sz="1781" dirty="0"/>
          </a:p>
        </p:txBody>
      </p:sp>
      <p:sp>
        <p:nvSpPr>
          <p:cNvPr id="12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Пограничный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1962 года с Китаем стала следствием напряжённых пограничных споров в Гималаях. Поражение показало, что уязвимость границ может перечеркнуть даже сильную дипломатическую позицию.
</a:t>
            </a:r>
            <a:endParaRPr lang="en-US" sz="1268" dirty="0"/>
          </a:p>
        </p:txBody>
      </p:sp>
      <p:sp>
        <p:nvSpPr>
          <p:cNvPr id="13" name="Text 3"/>
          <p:cNvSpPr txBox="1"/>
          <p:nvPr/>
        </p:nvSpPr>
        <p:spPr>
          <a:xfrm>
            <a:off x="5361725" y="7898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приоритетов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1962 года безопасность вышла на первый план во внешней политике. Индия стала внимательнее относиться к военному планированию и к реальной готовности защищать свои интересы.
</a:t>
            </a:r>
            <a:endParaRPr lang="en-US" sz="1268" dirty="0"/>
          </a:p>
        </p:txBody>
      </p:sp>
      <p:sp>
        <p:nvSpPr>
          <p:cNvPr id="14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индийского руководства война стала болезненным, но важным уроком. Стране понадобились не только переговоры, но и армия, разведка, транспорт и снабжение на приграничных территориях.
</a:t>
            </a:r>
            <a:endParaRPr lang="en-US" sz="1268" dirty="0"/>
          </a:p>
        </p:txBody>
      </p:sp>
      <p:sp>
        <p:nvSpPr>
          <p:cNvPr id="15" name="Text 5"/>
          <p:cNvSpPr txBox="1"/>
          <p:nvPr/>
        </p:nvSpPr>
        <p:spPr>
          <a:xfrm>
            <a:off x="5361725" y="35034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логика авторитета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опыт изменил само понимание международной роли Индии: уважение к ней должно было опираться не только на принципы, но и на способность отражать угрозы.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9642" y="1023350"/>
            <a:ext cx="2658166" cy="3693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1971: создание Бангладеш и рост регионального влияния
</a:t>
            </a:r>
            <a:endParaRPr lang="en-US" sz="2455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520275" y="1462450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Региональный кризис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в Восточном Пакистане привёл к масштабному конфликту, в котором Индия не ограничилась наблюдением. Она стала активным участником событий, повлиявших на карту Южной Азии.
</a:t>
            </a:r>
            <a:endParaRPr lang="en-US" sz="1287" dirty="0"/>
          </a:p>
        </p:txBody>
      </p:sp>
      <p:sp>
        <p:nvSpPr>
          <p:cNvPr id="12" name="Text 3"/>
          <p:cNvSpPr txBox="1"/>
          <p:nvPr/>
        </p:nvSpPr>
        <p:spPr>
          <a:xfrm>
            <a:off x="3347601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эффективность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1971 года показали высокую степень готовности Индии и её способность действовать решительно в условиях войны. Это усилило доверие к её силе в регионе.
</a:t>
            </a:r>
            <a:endParaRPr lang="en-US" sz="1287" dirty="0"/>
          </a:p>
        </p:txBody>
      </p:sp>
      <p:sp>
        <p:nvSpPr>
          <p:cNvPr id="13" name="Text 4"/>
          <p:cNvSpPr txBox="1"/>
          <p:nvPr/>
        </p:nvSpPr>
        <p:spPr>
          <a:xfrm>
            <a:off x="520275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5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Индия вела дипломатическую подготовку, добиваясь более выгодных условий и международного понимания своей позиции. Это сочетание силы и дипломатии стало важным преимуществом.
</a:t>
            </a:r>
            <a:endParaRPr lang="en-US" sz="1148" dirty="0"/>
          </a:p>
        </p:txBody>
      </p:sp>
      <p:sp>
        <p:nvSpPr>
          <p:cNvPr id="14" name="Text 5"/>
          <p:cNvSpPr txBox="1"/>
          <p:nvPr/>
        </p:nvSpPr>
        <p:spPr>
          <a:xfrm>
            <a:off x="3347601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Бангладеш закрепило за Индией статус главного игрока Южной Азии. Теперь её воспринимали как государство, способное влиять не только на себя, но и на соседний регион.
</a:t>
            </a:r>
            <a:endParaRPr lang="en-US" sz="128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1971 года: усиление субъектности Индии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40675" y="181367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роли флота
</a:t>
            </a:r>
            <a:pPr algn="l" indent="0" marL="0">
              <a:lnSpc>
                <a:spcPct val="100000"/>
              </a:lnSpc>
              <a:buNone/>
            </a:pPr>
            <a:r>
              <a:rPr lang="en-US" sz="54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последующие годы усилилось значение военно-морского компонента. Индия всё чаще рассматривала безопасность Индийского океана как часть собственной стратегической зоны.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740675" y="35916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лидерство
</a:t>
            </a:r>
            <a:pPr algn="l" indent="0" marL="0">
              <a:lnSpc>
                <a:spcPct val="100000"/>
              </a:lnSpc>
              <a:buNone/>
            </a:pPr>
            <a:r>
              <a:rPr lang="en-US" sz="55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всё заметнее воспринималась как пространство, где Индия должна задавать правила и удерживать порядок. Так росла её субъектность в международных отношениях.
</a:t>
            </a:r>
            <a:endParaRPr lang="en-US" sz="1103" dirty="0"/>
          </a:p>
        </p:txBody>
      </p:sp>
      <p:sp>
        <p:nvSpPr>
          <p:cNvPr id="12" name="Text 4"/>
          <p:cNvSpPr txBox="1"/>
          <p:nvPr/>
        </p:nvSpPr>
        <p:spPr>
          <a:xfrm>
            <a:off x="5151150" y="9247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1971 год
</a:t>
            </a:r>
            <a:pPr algn="l" indent="0" marL="0">
              <a:lnSpc>
                <a:spcPct val="100000"/>
              </a:lnSpc>
              <a:buNone/>
            </a:pPr>
            <a:r>
              <a:rPr lang="en-US" sz="49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1971 года Индия убедилась, что региональная политика может опираться на сочетание силы и переговоров. Это укрепило её стремление действовать как самостоятельный центр.
</a:t>
            </a:r>
            <a:endParaRPr lang="en-US" sz="980" dirty="0"/>
          </a:p>
        </p:txBody>
      </p:sp>
      <p:sp>
        <p:nvSpPr>
          <p:cNvPr id="13" name="Text 5"/>
          <p:cNvSpPr txBox="1"/>
          <p:nvPr/>
        </p:nvSpPr>
        <p:spPr>
          <a:xfrm>
            <a:off x="5151150" y="27026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Двусторонняя дипломатия
</a:t>
            </a:r>
            <a:pPr algn="l" indent="0" marL="0">
              <a:lnSpc>
                <a:spcPct val="100000"/>
              </a:lnSpc>
              <a:buNone/>
            </a:pPr>
            <a:r>
              <a:rPr lang="en-US" sz="54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Нью-Дели стал активнее строить двусторонние связи с соседями и крупными партнёрами. Такой подход позволял гибче реагировать на кризисы, чем участие только в общих форматах.
</a:t>
            </a:r>
            <a:endParaRPr lang="en-US" sz="109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1550" y="975331"/>
            <a:ext cx="3194100" cy="3181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2675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Покхран-1998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в Покхране в 1998 году закрепили ядерный статус Индии и подтвердили её курс на стратегическую автономию. Для Нью-Дели это был сигнал, что безопасность и престиж стали неразделимы.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2418500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сдерживания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Ядерный потенциал рассматривался прежде всего как средство сдерживания, особенно в отношениях с Китаем и Пакистаном. Он должен был снижать риск прямого давления на границы и на региональную политику Индии.
</a:t>
            </a:r>
            <a:endParaRPr lang="en-US" sz="1268" dirty="0"/>
          </a:p>
        </p:txBody>
      </p:sp>
      <p:sp>
        <p:nvSpPr>
          <p:cNvPr id="13" name="Text 3"/>
          <p:cNvSpPr txBox="1"/>
          <p:nvPr/>
        </p:nvSpPr>
        <p:spPr>
          <a:xfrm>
            <a:off x="4594313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самостоятельности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программы подчёркивало технологическую самостоятельность страны. Индия стремилась показать, что способна опираться на собственные научные и промышленно-оборонные ресурсы, а не только на внешнюю поддержку.
</a:t>
            </a:r>
            <a:endParaRPr lang="en-US" sz="1187" dirty="0"/>
          </a:p>
        </p:txBody>
      </p:sp>
      <p:sp>
        <p:nvSpPr>
          <p:cNvPr id="14" name="Text 4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Ядерный фактор: сдерживание и статус
</a:t>
            </a:r>
            <a:endParaRPr lang="en-US" sz="245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миротворчество как источник влияния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Миротворческий вклад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миротворческих операциях ООН Индия направляла крупные контингенты и офицеров штабов. Это позволяло ей не только участвовать в урегулировании конфликтов, но и укреплять профессиональный авторитет своих вооружённых сил.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Имидж ответственности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миссиях усиливало образ Индии как ответственной державы, которая поддерживает международную безопасность не только заявлениями, но и реальными ресурсами, рискуя людьми в трудных условиях.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география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5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подразделения действовали в Конго, Сомали, Ливане и Южном Судане, где важны были дисциплина, взаимодействие с гражданским населением и готовность работать в сложной гуманитарной обстановке.
</a:t>
            </a:r>
            <a:endParaRPr lang="en-US" sz="1215" dirty="0"/>
          </a:p>
        </p:txBody>
      </p:sp>
      <p:sp>
        <p:nvSpPr>
          <p:cNvPr id="13" name="Text 5"/>
          <p:cNvSpPr txBox="1"/>
          <p:nvPr/>
        </p:nvSpPr>
        <p:spPr>
          <a:xfrm>
            <a:off x="500295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капитал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индийской дипломатии миротворчество стало способом соединить принципы и интересы: показать приверженность ООН, расширить влияние и подтвердить, что Индия готова брать на себя международные обязательства.
</a:t>
            </a:r>
            <a:endParaRPr lang="en-US" sz="119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и голос Глобального Юга
</a:t>
            </a:r>
            <a:endParaRPr lang="en-US" sz="2455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независимости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последовательно поддерживала распад колониальных империй и появление новых независимых государств, считая, что политическая свобода должна принадлежать не только крупным державам, но и бывшим колониям.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5711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расизма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Индийская дипломатия резко осуждала расовую дискриминацию, апартеид и любые формы внешнего контроля над внутренними делами развивающихся стран, связывая эти темы с борьбой за равноправие.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39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Юга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Нью-Дели стремился говорить от имени стран Азии, Африки и Латинской Америки, для которых важны были не только суверенитет, но и право на собственную модель модернизации.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307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 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индийском понимании развитие не сводилось к экономическому росту: оно включало образование, государственную самостоятельность, социальную справедливость и свободу выбирать путь без давления извне.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1991: реформы и новая внешняя повестка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реформы 1991 года изменили не только внутреннюю модель развития, но и внешнеполитический ресурс Индии: страна стала заметнее для инвесторов, партнёров и международных организаций.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экономики после реформ расширил дипломатические возможности Индии и укрепил её статус как крупного рынка и технологического центра.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GDP (current US$), данные по Индии; округление значений для наглядности.
</a:t>
            </a:r>
            <a:endParaRPr lang="en-US" sz="1013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39430"/>
            <a:ext cx="220800" cy="176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29617"/>
            <a:ext cx="220800" cy="196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01579"/>
            <a:ext cx="220800" cy="25234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восточного курса
</a:t>
            </a:r>
            <a:endParaRPr lang="en-US" sz="2455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Стратегическая диверсификация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вектор уменьшал зависимость Индии от одного внешнего центра силы и позволял выстраивать более гибкую политику между Южной Азией, Китаем и морскими маршрутами.
</a:t>
            </a:r>
            <a:endParaRPr lang="en-US" sz="1050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региона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региональных форматах помогло Индии укрепить присутствие в АСЕАН и соседних структурах, где всё больше ценятся баланс интересов, устойчивость и предсказуемость.
</a:t>
            </a:r>
            <a:endParaRPr lang="en-US" sz="105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коридоры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с государствами Юго-Восточной Азии расширило рынок для индийских товаров, усилило связи в сфере логистики и сделало восточное направление важной частью внешнеэкономической стратегии.
</a:t>
            </a:r>
            <a:endParaRPr lang="en-US" sz="947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ориентации к действию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Look East к Act East означал более активную работу не только с торговыми партнёрами, но и с инфраструктурными и политическими связями в Азиатско-Тихоокеанском регионе.
</a:t>
            </a:r>
            <a:endParaRPr lang="en-US" sz="101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9175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сближение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1990-х отношения с США стали заметно теплее: расширились контакты в технологиях, обороне и энергетике, а Индия получила больше возможностей для доступа к западным рынкам и технологиям.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38325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проверенное партнёрство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Россией Индия сохранила долгую традицию сотрудничества, особенно в военной сфере и энергетике. Эти связи ценились как надёжные и относительно устойчивые к резким политическим колебаниям.
</a:t>
            </a:r>
            <a:endParaRPr lang="en-US" sz="1291" dirty="0"/>
          </a:p>
        </p:txBody>
      </p:sp>
      <p:sp>
        <p:nvSpPr>
          <p:cNvPr id="10" name="Text 3"/>
          <p:cNvSpPr txBox="1"/>
          <p:nvPr/>
        </p:nvSpPr>
        <p:spPr>
          <a:xfrm>
            <a:off x="60953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соперничество и обмен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Китаем Индия сочетает торговлю, взаимозависимость и стратегическое недоверие. Экономические связи не устранили споры о границах, влиянии в Азии и конкуренции за лидерство в регионе.
</a:t>
            </a:r>
            <a:endParaRPr lang="en-US" sz="1291" dirty="0"/>
          </a:p>
        </p:txBody>
      </p:sp>
      <p:sp>
        <p:nvSpPr>
          <p:cNvPr id="11" name="Text 4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направления: США, Россия, Китай
</a:t>
            </a:r>
            <a:endParaRPr lang="en-US" sz="24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099508"/>
            <a:ext cx="4007700" cy="173863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дипломатии Индии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коалиции помогали Индии усиливать голос в мировой политике и продвигать реформу институтов, где решения долгое время принимались узким кругом государств.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форматах Индия использовала коалиции не ради символики, а для расширения влияния и поддержки реформ глобального управления.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внешней политики Индии; официальные материалы саммитов Движения неприсоединения, BRICS и IBSA.
</a:t>
            </a:r>
            <a:endParaRPr lang="en-US" sz="744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G20 и претензия на реформу глобальных институтов
</a:t>
            </a:r>
            <a:endParaRPr lang="en-US" sz="2455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развивающихся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площадке G20 Индия продвигает интересы стран с растущими экономиками, подчеркивая, что мировой порядок должен учитывать не только позиции развитых держав, но и потребности большинства населения планеты.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5711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повестка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долговой устойчивости, ценам на продовольствие и устойчивому росту, потому что эти темы напрямую влияют на государства Азии, Африки и Латинской Америки.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39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лидерство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активно говорит о цифровой трансформации, показывая, что технологии могут быть инструментом развития, а не привилегией узкого круга богатых стран.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307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институтов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Требование реформы Совета Безопасности ООН отражает стремление Индии к более справедливому представительству и признанию её демографического, экономического и политического веса.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Партнёрство и напряжения с США
</a:t>
            </a:r>
            <a:endParaRPr lang="en-US" sz="1781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Ядерный прорыв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 более тесному диалогу с США усилился после соглашения 2005 года о гражданском ядерном сотрудничестве, которое стало важным сигналом доверия и сняло часть прежних ограничений.
</a:t>
            </a:r>
            <a:endParaRPr lang="en-US" sz="1268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оборона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охватило технологии, оборону и образование, а Индия получила возможность глубже включаться в глобальные цепочки инноваций и совместные проекты безопасности.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разногласий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сохраняются разногласия по вопросам торговли, доступа к рынкам и прав человека, поскольку Вашингтон часто ожидает от партнёра большей открытости и совпадения политических позиций.
</a:t>
            </a:r>
            <a:endParaRPr lang="en-US" sz="1268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Автономия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Индии принципиально важно не превращать партнёрство в зависимость: стратегическая автономия остаётся основой её внешнеполитического курса даже при сближении с США.
</a:t>
            </a:r>
            <a:endParaRPr lang="en-US" sz="12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9175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без доверия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 Китай активно торгуют, но экономическая взаимозависимость не устранила стратегическое соперничество. Для Нью-Дели торговля важна, однако вопросы безопасности остаются важнее краткосрочной выгоды.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38325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Ладакх как сигнал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Пограничный конфликт в Ладакхе в 2020 году показал, что напряжение на границе может быстро перечеркнуть дипломатические жесты и усилить военное планирование с обеих сторон.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953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сил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долгосрочной перспективе Китай воспринимается Индией как главный соперник в Азии, влияющий на баланс сил, инфраструктурные проекты и расстановку приоритетов в регионе.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сотрудничество через конкуренцию
</a:t>
            </a:r>
            <a:endParaRPr lang="en-US" sz="24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доказала, что может сочетать принципиальность, экономические реформы и гибкую дипломатию. Сегодня её влияние определяется не только размером, но и способностью формировать правила многополярного мира.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в многополярном мире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2026-07-26T00:29:46Z</dcterms:created>
  <dcterms:modified xsi:type="dcterms:W3CDTF">2026-07-26T00:29:46Z</dcterms:modified>
</cp:coreProperties>
</file>