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jpe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jpeg"/><Relationship Id="rId4" Type="http://schemas.openxmlformats.org/officeDocument/2006/relationships/image" Target="../media/image-7-4.jpe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image" Target="../media/image-15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image" Target="../media/image-19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97600" y="2247351"/>
            <a:ext cx="5437013" cy="161979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3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Изображение Земли: как увидеть планету по-новому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Карты, снимки и композиты раскрывают Землю с разных сторон.
</a:t>
            </a:r>
            <a:endParaRPr lang="en-US" sz="3300" dirty="0"/>
          </a:p>
        </p:txBody>
      </p:sp>
      <p:sp>
        <p:nvSpPr>
          <p:cNvPr id="4" name="Text 1"/>
          <p:cNvSpPr txBox="1"/>
          <p:nvPr/>
        </p:nvSpPr>
        <p:spPr>
          <a:xfrm>
            <a:off x="497600" y="4185432"/>
            <a:ext cx="5437013" cy="16273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6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68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553" y="375191"/>
            <a:ext cx="3456759" cy="440263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950494" y="885826"/>
            <a:ext cx="4456087" cy="33718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по-разному показывают Землю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Землю можно показать как модель, схему, фотографию или спутниковый кадр. Каждый вариант по-своему точен и полезен: он помогает решать разные задачи и по-разному «читает» одну и ту же поверхность.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8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908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010343" y="1473529"/>
            <a:ext cx="2795447" cy="280916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8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908" dirty="0"/>
          </a:p>
        </p:txBody>
      </p:sp>
      <p:sp>
        <p:nvSpPr>
          <p:cNvPr id="8" name="Text 1"/>
          <p:cNvSpPr txBox="1"/>
          <p:nvPr/>
        </p:nvSpPr>
        <p:spPr>
          <a:xfrm>
            <a:off x="421774" y="492450"/>
            <a:ext cx="8294400" cy="5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Земля как целая планета
</a:t>
            </a:r>
            <a:endParaRPr lang="en-US" sz="3000" dirty="0"/>
          </a:p>
        </p:txBody>
      </p:sp>
      <p:sp>
        <p:nvSpPr>
          <p:cNvPr id="9" name="Text 2"/>
          <p:cNvSpPr txBox="1"/>
          <p:nvPr/>
        </p:nvSpPr>
        <p:spPr>
          <a:xfrm>
            <a:off x="421775" y="1563686"/>
            <a:ext cx="2596083" cy="112408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Взгляд с расстояния
</a:t>
            </a:r>
            <a:pPr algn="l" indent="0" marL="0">
              <a:lnSpc>
                <a:spcPct val="90000"/>
              </a:lnSpc>
              <a:buNone/>
            </a:pPr>
            <a:r>
              <a:rPr lang="en-US" sz="4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Снимок из космоса сразу объединяет океаны, материки, облака и тонкий слой атмосферы. Такой вид помогает понять, насколько тесно связаны части планеты и как выглядит Земля целиком.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409575" y="3051094"/>
            <a:ext cx="5491348" cy="112408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важно
</a:t>
            </a:r>
            <a:pPr algn="l" indent="0" marL="0">
              <a:lnSpc>
                <a:spcPct val="90000"/>
              </a:lnSpc>
              <a:buNone/>
            </a:pPr>
            <a:r>
              <a:rPr lang="en-US" sz="4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с общего взгляда удобно начинать знакомство с изображениями Земли. Он задаёт вопрос: что мы можем узнать, если рассмотрим планету как единую систему, а не набор отдельных объектов?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3252603" y="1563686"/>
            <a:ext cx="2648320" cy="112408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Красота и знание
</a:t>
            </a:r>
            <a:pPr algn="l" indent="0" marL="0">
              <a:lnSpc>
                <a:spcPct val="90000"/>
              </a:lnSpc>
              <a:buNone/>
            </a:pPr>
            <a:r>
              <a:rPr lang="en-US" sz="4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одном кадре природа и наука встречаются очень наглядно. Вид планеты из космоса не только красив, но и полезен: он учит замечать большие процессы, а не только отдельные места.
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21776" y="492453"/>
            <a:ext cx="528585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69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Четыре способа увидеть Землю
</a:t>
            </a:r>
            <a:endParaRPr lang="en-US" sz="2569" dirty="0"/>
          </a:p>
        </p:txBody>
      </p:sp>
      <p:sp>
        <p:nvSpPr>
          <p:cNvPr id="10" name="Text 1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8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908" dirty="0"/>
          </a:p>
        </p:txBody>
      </p:sp>
      <p:sp>
        <p:nvSpPr>
          <p:cNvPr id="11" name="Text 2"/>
          <p:cNvSpPr txBox="1"/>
          <p:nvPr/>
        </p:nvSpPr>
        <p:spPr>
          <a:xfrm>
            <a:off x="569346" y="2069813"/>
            <a:ext cx="3761135" cy="73149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71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Глобус
</a:t>
            </a:r>
            <a:pPr algn="l" indent="0" marL="0">
              <a:lnSpc>
                <a:spcPct val="90000"/>
              </a:lnSpc>
              <a:buNone/>
            </a:pPr>
            <a:r>
              <a:rPr lang="en-US" sz="389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89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7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Глобус передаёт форму Земли без плоских искажений. На нём удобно видеть полушария, ось вращения и взаимное положение материков, хотя мелкие детали остаются условными.
</a:t>
            </a:r>
            <a:endParaRPr lang="en-US" sz="1071" dirty="0"/>
          </a:p>
        </p:txBody>
      </p:sp>
      <p:sp>
        <p:nvSpPr>
          <p:cNvPr id="12" name="Text 3"/>
          <p:cNvSpPr txBox="1"/>
          <p:nvPr/>
        </p:nvSpPr>
        <p:spPr>
          <a:xfrm>
            <a:off x="4842094" y="2069813"/>
            <a:ext cx="3761135" cy="73149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Карта
</a:t>
            </a:r>
            <a:pPr algn="l" indent="0" marL="0">
              <a:lnSpc>
                <a:spcPct val="90000"/>
              </a:lnSpc>
              <a:buNone/>
            </a:pPr>
            <a:r>
              <a:rPr lang="en-US" sz="4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4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Карта переводит поверхность на плоскость. Она помогает измерять расстояния, находить направления и подписывать объекты, но всегда немного упрощает реальный вид планеты.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569346" y="3632053"/>
            <a:ext cx="3761135" cy="73149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Снимок
</a:t>
            </a:r>
            <a:pPr algn="l" indent="0" marL="0">
              <a:lnSpc>
                <a:spcPct val="90000"/>
              </a:lnSpc>
              <a:buNone/>
            </a:pPr>
            <a:r>
              <a:rPr lang="en-US" sz="4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4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Спутниковый снимок показывает поверхность почти такой, какая она есть в момент съёмки. На нём видны облака, леса, вода, дороги и города.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4842094" y="3632053"/>
            <a:ext cx="3761135" cy="73149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9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Атлас
</a:t>
            </a:r>
            <a:pPr algn="l" indent="0" marL="0">
              <a:lnSpc>
                <a:spcPct val="90000"/>
              </a:lnSpc>
              <a:buNone/>
            </a:pPr>
            <a:r>
              <a:rPr lang="en-US" sz="396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96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Атлас объединяет карты, схемы и справочные данные. Благодаря этому можно сравнивать территории, искать связи между явлениями и получать более полную картину местности.
</a:t>
            </a:r>
            <a:endParaRPr lang="en-US" sz="109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1775" y="1746956"/>
            <a:ext cx="8168400" cy="264663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908" dirty="0"/>
          </a:p>
        </p:txBody>
      </p:sp>
      <p:sp>
        <p:nvSpPr>
          <p:cNvPr id="5" name="Text 1"/>
          <p:cNvSpPr txBox="1"/>
          <p:nvPr/>
        </p:nvSpPr>
        <p:spPr>
          <a:xfrm>
            <a:off x="421775" y="464356"/>
            <a:ext cx="8182575" cy="72712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98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получают снимки из космоса
</a:t>
            </a:r>
            <a:pPr algn="l" indent="0" marL="0">
              <a:lnSpc>
                <a:spcPct val="90000"/>
              </a:lnSpc>
              <a:buNone/>
            </a:pPr>
            <a:r>
              <a:rPr lang="en-US" sz="989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проходят путь от орбиты до изображения, которое можно читать и анализировать.
</a:t>
            </a:r>
            <a:endParaRPr lang="en-US" sz="2698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8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908" dirty="0"/>
          </a:p>
        </p:txBody>
      </p:sp>
      <p:sp>
        <p:nvSpPr>
          <p:cNvPr id="8" name="Text 1"/>
          <p:cNvSpPr txBox="1"/>
          <p:nvPr/>
        </p:nvSpPr>
        <p:spPr>
          <a:xfrm>
            <a:off x="581609" y="2039461"/>
            <a:ext cx="3570185" cy="73353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Наблюдение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Спутник направляет сенсоры на Землю и фиксирует отражённый или излучаемый сигнал.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581038" y="3070721"/>
            <a:ext cx="3570185" cy="73353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Сбор данных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Приборы работают в разных диапазонах: видимом, инфракрасном и радиодиапазоне.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652164" y="2039461"/>
            <a:ext cx="3570185" cy="73353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Готовый результат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проверки получается изображение, пригодное для карты, прогноза и анализа.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651593" y="3070721"/>
            <a:ext cx="3570185" cy="73353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Обработка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Сырые данные очищают от шума, совмещают и выравнивают по поверхности.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421774" y="492450"/>
            <a:ext cx="8294400" cy="5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датчика до готового изображения
</a:t>
            </a:r>
            <a:endParaRPr lang="en-US" sz="3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1775" y="1350144"/>
            <a:ext cx="2619450" cy="227411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53550" y="1350144"/>
            <a:ext cx="2619450" cy="227411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18575" y="1349541"/>
            <a:ext cx="2612025" cy="227531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13150" y="3721601"/>
            <a:ext cx="2611800" cy="8016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35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День на орбите
</a:t>
            </a:r>
            <a:pPr algn="l" indent="0" marL="0">
              <a:lnSpc>
                <a:spcPct val="90000"/>
              </a:lnSpc>
              <a:buNone/>
            </a:pPr>
            <a:r>
              <a:rPr lang="en-US" sz="43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Дневной снимок показывает Землю привычно и понятно: синие океаны, зелёные леса, белые облака. Но даже такой кадр зависит от освещения, поэтому одно и то же место выглядит по-разному утром и вечером.
</a:t>
            </a:r>
            <a:endParaRPr lang="en-US" sz="1035" dirty="0"/>
          </a:p>
        </p:txBody>
      </p:sp>
      <p:sp>
        <p:nvSpPr>
          <p:cNvPr id="9" name="Text 1"/>
          <p:cNvSpPr txBox="1"/>
          <p:nvPr/>
        </p:nvSpPr>
        <p:spPr>
          <a:xfrm>
            <a:off x="3267836" y="3721601"/>
            <a:ext cx="2611800" cy="8016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35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Сезонные различия
</a:t>
            </a:r>
            <a:pPr algn="l" indent="0" marL="0">
              <a:lnSpc>
                <a:spcPct val="90000"/>
              </a:lnSpc>
              <a:buNone/>
            </a:pPr>
            <a:r>
              <a:rPr lang="en-US" sz="43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разные сезоны поверхность меняет вид: снег увеличивает светлые участки, растения становятся ярче или тусклее, а тени — длиннее или короче. Поэтому снимки одного региона удобно сравнивать между собой.
</a:t>
            </a:r>
            <a:endParaRPr lang="en-US" sz="1035" dirty="0"/>
          </a:p>
        </p:txBody>
      </p:sp>
      <p:sp>
        <p:nvSpPr>
          <p:cNvPr id="10" name="Text 2"/>
          <p:cNvSpPr txBox="1"/>
          <p:nvPr/>
        </p:nvSpPr>
        <p:spPr>
          <a:xfrm>
            <a:off x="6122520" y="3721601"/>
            <a:ext cx="2611800" cy="8016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35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Почти как глазами
</a:t>
            </a:r>
            <a:pPr algn="l" indent="0" marL="0">
              <a:lnSpc>
                <a:spcPct val="90000"/>
              </a:lnSpc>
              <a:buNone/>
            </a:pPr>
            <a:r>
              <a:rPr lang="en-US" sz="43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Естественные цвета помогают быстро узнать знакомые объекты без специальных легенд. Это особенно полезно, когда нужно показать школьникам, как спутник видит сушу, воду и облака почти как человеческий глаз.
</a:t>
            </a:r>
            <a:endParaRPr lang="en-US" sz="1035" dirty="0"/>
          </a:p>
        </p:txBody>
      </p:sp>
      <p:sp>
        <p:nvSpPr>
          <p:cNvPr id="11" name="Text 3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8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908" dirty="0"/>
          </a:p>
        </p:txBody>
      </p:sp>
      <p:sp>
        <p:nvSpPr>
          <p:cNvPr id="12" name="Text 4"/>
          <p:cNvSpPr txBox="1"/>
          <p:nvPr/>
        </p:nvSpPr>
        <p:spPr>
          <a:xfrm>
            <a:off x="413147" y="606753"/>
            <a:ext cx="528585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18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выглядят снимки в естественных цветах
</a:t>
            </a:r>
            <a:endParaRPr lang="en-US" sz="2218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27720" y="1804000"/>
            <a:ext cx="345450" cy="394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21930" y="1814200"/>
            <a:ext cx="421200" cy="374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728343" y="3336371"/>
            <a:ext cx="345450" cy="3948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166660" y="1449250"/>
            <a:ext cx="3161400" cy="110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39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Растительность
</a:t>
            </a:r>
            <a:pPr algn="l" indent="0" marL="0">
              <a:lnSpc>
                <a:spcPct val="90000"/>
              </a:lnSpc>
              <a:buNone/>
            </a:pPr>
            <a:r>
              <a:rPr lang="en-US" sz="572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Инфракрасные снимки особенно хорошо показывают состояние растений. Здоровая растительность отражает сигнал иначе, чем сухая или повреждённая, поэтому на изображении проще заметить изменения на больших территориях.
</a:t>
            </a:r>
            <a:endParaRPr lang="en-US" sz="1239" dirty="0"/>
          </a:p>
        </p:txBody>
      </p:sp>
      <p:sp>
        <p:nvSpPr>
          <p:cNvPr id="10" name="Text 1"/>
          <p:cNvSpPr txBox="1"/>
          <p:nvPr/>
        </p:nvSpPr>
        <p:spPr>
          <a:xfrm>
            <a:off x="5417115" y="1449250"/>
            <a:ext cx="3161400" cy="110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
</a:t>
            </a:r>
            <a:pPr algn="l" indent="0" marL="0">
              <a:lnSpc>
                <a:spcPct val="90000"/>
              </a:lnSpc>
              <a:buNone/>
            </a:pPr>
            <a:r>
              <a:rPr lang="en-US" sz="6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в инфракрасном диапазоне обычно выглядит темнее, чем суша. Это помогает выделять реки, озёра, влажные участки и берега, а также замечать необычные изменения после дождей или наводнений.
</a:t>
            </a:r>
            <a:endParaRPr lang="en-US" sz="1300" dirty="0"/>
          </a:p>
        </p:txBody>
      </p:sp>
      <p:sp>
        <p:nvSpPr>
          <p:cNvPr id="11" name="Text 2"/>
          <p:cNvSpPr txBox="1"/>
          <p:nvPr/>
        </p:nvSpPr>
        <p:spPr>
          <a:xfrm>
            <a:off x="3269279" y="2981621"/>
            <a:ext cx="3161400" cy="110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67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Температура
</a:t>
            </a:r>
            <a:pPr algn="l" indent="0" marL="0">
              <a:lnSpc>
                <a:spcPct val="90000"/>
              </a:lnSpc>
              <a:buNone/>
            </a:pPr>
            <a:r>
              <a:rPr lang="en-US" sz="585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7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Нагретые поверхности становятся заметнее, чем на обычной фотографии. Такие данные используют, чтобы следить за пожарами, горячими участками города и погодными процессами, где важна температура.
</a:t>
            </a:r>
            <a:endParaRPr lang="en-US" sz="1267" dirty="0"/>
          </a:p>
        </p:txBody>
      </p:sp>
      <p:sp>
        <p:nvSpPr>
          <p:cNvPr id="12" name="Text 3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8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908" dirty="0"/>
          </a:p>
        </p:txBody>
      </p:sp>
      <p:sp>
        <p:nvSpPr>
          <p:cNvPr id="13" name="Text 4"/>
          <p:cNvSpPr txBox="1"/>
          <p:nvPr/>
        </p:nvSpPr>
        <p:spPr>
          <a:xfrm>
            <a:off x="421774" y="492450"/>
            <a:ext cx="8294400" cy="5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видно в инфракрасном диапазоне
</a:t>
            </a:r>
            <a:endParaRPr lang="en-US" sz="3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248689" y="2845939"/>
            <a:ext cx="3479647" cy="18228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Ложные цвета делают различия заметнее: то, что глазом почти не видно, становится понятным на одном взгляде.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материалы по дистанционному зондированию Земли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812127" y="553498"/>
            <a:ext cx="5426440" cy="147155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7391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pPr algn="l" indent="0" marL="0">
              <a:lnSpc>
                <a:spcPct val="90000"/>
              </a:lnSpc>
              <a:buNone/>
            </a:pPr>
            <a:r>
              <a:rPr lang="en-US" sz="128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основных канала часто объединяют в один образ, чтобы выделить нужные детали.
</a:t>
            </a:r>
            <a:endParaRPr lang="en-US" sz="7391" dirty="0"/>
          </a:p>
        </p:txBody>
      </p:sp>
      <p:sp>
        <p:nvSpPr>
          <p:cNvPr id="6" name="Text 2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8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908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248689" y="2845939"/>
            <a:ext cx="3479647" cy="18228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композита обычно используют несколько каналов сразу, чтобы сравнение стало наглядным и точным.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материалы по дистанционному зондированию Земли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812127" y="553498"/>
            <a:ext cx="5426440" cy="147155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7391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pPr algn="l" indent="0" marL="0">
              <a:lnSpc>
                <a:spcPct val="90000"/>
              </a:lnSpc>
              <a:buNone/>
            </a:pPr>
            <a:r>
              <a:rPr lang="en-US" sz="128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канала часто объединяют в один цветовой образ, чтобы лучше увидеть различия между объектами.
</a:t>
            </a:r>
            <a:endParaRPr lang="en-US" sz="7391" dirty="0"/>
          </a:p>
        </p:txBody>
      </p:sp>
      <p:sp>
        <p:nvSpPr>
          <p:cNvPr id="6" name="Text 2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8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908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58464" y="2053223"/>
            <a:ext cx="4921004" cy="258674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3150" y="1029874"/>
            <a:ext cx="2640600" cy="259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меньше размер пикселя, тем подробнее видно поверхность: дороги, кварталы и берега. Крупный масштаб помогает рассматривать отдельные объекты, а мелкий — целые территории.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Меньший размер пикселя даёт больше деталей, поэтому масштаб и разрешение всегда нужно учитывать вместе.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3620719" y="470298"/>
            <a:ext cx="5186970" cy="120886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Разрешение и масштаб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908" dirty="0"/>
          </a:p>
        </p:txBody>
      </p:sp>
      <p:sp>
        <p:nvSpPr>
          <p:cNvPr id="7" name="Text 3"/>
          <p:cNvSpPr txBox="1"/>
          <p:nvPr/>
        </p:nvSpPr>
        <p:spPr>
          <a:xfrm>
            <a:off x="413150" y="3726775"/>
            <a:ext cx="2640600" cy="34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принципам пространственного разрешения в дистанционном зондировании Земли.
</a:t>
            </a:r>
            <a:endParaRPr lang="en-US" sz="9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248689" y="2845939"/>
            <a:ext cx="3479647" cy="18228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геостационарной высоте спутник остаётся над одной и той же областью, поэтому удобно следить за облаками, циклонами и их перемещением.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NASA, справочные материалы о геостационарной орбите.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812127" y="553498"/>
            <a:ext cx="5426440" cy="147155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7777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36 000 км
</a:t>
            </a:r>
            <a:pPr algn="l" indent="0" marL="0">
              <a:lnSpc>
                <a:spcPct val="90000"/>
              </a:lnSpc>
              <a:buNone/>
            </a:pPr>
            <a:r>
              <a:rPr lang="en-US" sz="135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— примерно на такой высоте работают геостационарные спутники.
</a:t>
            </a:r>
            <a:endParaRPr lang="en-US" sz="7777" dirty="0"/>
          </a:p>
        </p:txBody>
      </p:sp>
      <p:sp>
        <p:nvSpPr>
          <p:cNvPr id="6" name="Text 2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8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908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248689" y="2845939"/>
            <a:ext cx="3479647" cy="18228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в среднем облачность скрывает значительную часть поверхности. Поэтому для наблюдений часто выбирают удачные окна съёмки и сопоставляют несколько дат.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NASA Earth Observatory, материалы о глобальной облачности.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812127" y="553498"/>
            <a:ext cx="5426440" cy="147155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214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2/3
</a:t>
            </a:r>
            <a:pPr algn="l" indent="0" marL="0">
              <a:lnSpc>
                <a:spcPct val="90000"/>
              </a:lnSpc>
              <a:buNone/>
            </a:pPr>
            <a:r>
              <a:rPr lang="en-US" sz="143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поверхности Земли в среднем могут быть закрыты облаками.
</a:t>
            </a:r>
            <a:endParaRPr lang="en-US" sz="8214" dirty="0"/>
          </a:p>
        </p:txBody>
      </p:sp>
      <p:sp>
        <p:nvSpPr>
          <p:cNvPr id="6" name="Text 2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8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908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248689" y="2845939"/>
            <a:ext cx="3479647" cy="18228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Проекция Меркатора была создана для мореплавания, поэтому она хорошо сохраняет направления, но заметно искажает площади у полюсов.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Encyclopaedia Britannica, статья о карте Меркатора.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812127" y="553498"/>
            <a:ext cx="5426440" cy="147155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214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1569
</a:t>
            </a:r>
            <a:pPr algn="l" indent="0" marL="0">
              <a:lnSpc>
                <a:spcPct val="90000"/>
              </a:lnSpc>
              <a:buNone/>
            </a:pPr>
            <a:r>
              <a:rPr lang="en-US" sz="143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этом году появилась проекция Меркатора.
</a:t>
            </a:r>
            <a:endParaRPr lang="en-US" sz="8214" dirty="0"/>
          </a:p>
        </p:txBody>
      </p:sp>
      <p:sp>
        <p:nvSpPr>
          <p:cNvPr id="6" name="Text 2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8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908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61466" y="3171554"/>
            <a:ext cx="4125338" cy="142211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421776" y="492453"/>
            <a:ext cx="528585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69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 чего начинать чтение снимка
</a:t>
            </a:r>
            <a:endParaRPr lang="en-US" sz="2669" dirty="0"/>
          </a:p>
        </p:txBody>
      </p:sp>
      <p:sp>
        <p:nvSpPr>
          <p:cNvPr id="11" name="Text 1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8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908" dirty="0"/>
          </a:p>
        </p:txBody>
      </p:sp>
      <p:sp>
        <p:nvSpPr>
          <p:cNvPr id="12" name="Text 2"/>
          <p:cNvSpPr txBox="1"/>
          <p:nvPr/>
        </p:nvSpPr>
        <p:spPr>
          <a:xfrm>
            <a:off x="569346" y="2069813"/>
            <a:ext cx="3761135" cy="73149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Ориентиры
</a:t>
            </a:r>
            <a:pPr algn="l" indent="0" marL="0">
              <a:lnSpc>
                <a:spcPct val="90000"/>
              </a:lnSpc>
              <a:buNone/>
            </a:pPr>
            <a:r>
              <a:rPr lang="en-US" sz="5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4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найдите стороны света, подписи и заметные ориентиры. Это помогает понять, где находится участок снимка и как расположены объекты относительно друг друга.
</a:t>
            </a:r>
            <a:endParaRPr lang="en-US" sz="1100" dirty="0"/>
          </a:p>
        </p:txBody>
      </p:sp>
      <p:sp>
        <p:nvSpPr>
          <p:cNvPr id="13" name="Text 3"/>
          <p:cNvSpPr txBox="1"/>
          <p:nvPr/>
        </p:nvSpPr>
        <p:spPr>
          <a:xfrm>
            <a:off x="4842094" y="2069813"/>
            <a:ext cx="3761135" cy="73149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объекты
</a:t>
            </a:r>
            <a:pPr algn="l" indent="0" marL="0">
              <a:lnSpc>
                <a:spcPct val="90000"/>
              </a:lnSpc>
              <a:buNone/>
            </a:pPr>
            <a:r>
              <a:rPr lang="en-US" sz="5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4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отметьте крупные формы: береговую линию, реку, горы или границу города. Они служат каркасом, на который проще «нанизывать» остальные детали изображения.
</a:t>
            </a:r>
            <a:endParaRPr lang="en-US" sz="1100" dirty="0"/>
          </a:p>
        </p:txBody>
      </p:sp>
      <p:sp>
        <p:nvSpPr>
          <p:cNvPr id="14" name="Text 4"/>
          <p:cNvSpPr txBox="1"/>
          <p:nvPr/>
        </p:nvSpPr>
        <p:spPr>
          <a:xfrm>
            <a:off x="569346" y="3632053"/>
            <a:ext cx="3761135" cy="73149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Мелкие детали
</a:t>
            </a:r>
            <a:pPr algn="l" indent="0" marL="0">
              <a:lnSpc>
                <a:spcPct val="90000"/>
              </a:lnSpc>
              <a:buNone/>
            </a:pPr>
            <a:r>
              <a:rPr lang="en-US" sz="5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4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этого переходите к мелким признакам: дорогам, полям, домам, мостам. Именно они помогают уточнить, что именно изображено на снимке.
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8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908" dirty="0"/>
          </a:p>
        </p:txBody>
      </p:sp>
      <p:sp>
        <p:nvSpPr>
          <p:cNvPr id="8" name="Text 1"/>
          <p:cNvSpPr txBox="1"/>
          <p:nvPr/>
        </p:nvSpPr>
        <p:spPr>
          <a:xfrm>
            <a:off x="421776" y="492453"/>
            <a:ext cx="528585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35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распознавать объекты по форме
</a:t>
            </a:r>
            <a:endParaRPr lang="en-US" sz="2235" dirty="0"/>
          </a:p>
        </p:txBody>
      </p:sp>
      <p:sp>
        <p:nvSpPr>
          <p:cNvPr id="9" name="Text 2"/>
          <p:cNvSpPr txBox="1"/>
          <p:nvPr/>
        </p:nvSpPr>
        <p:spPr>
          <a:xfrm>
            <a:off x="413147" y="606753"/>
            <a:ext cx="528585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35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распознавать объекты по форме
</a:t>
            </a:r>
            <a:endParaRPr lang="en-US" sz="2235" dirty="0"/>
          </a:p>
        </p:txBody>
      </p:sp>
      <p:sp>
        <p:nvSpPr>
          <p:cNvPr id="10" name="Text 3"/>
          <p:cNvSpPr txBox="1"/>
          <p:nvPr/>
        </p:nvSpPr>
        <p:spPr>
          <a:xfrm>
            <a:off x="413149" y="1813561"/>
            <a:ext cx="1699875" cy="246886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Линии и полосы
</a:t>
            </a:r>
            <a:pPr algn="l" indent="0" marL="0">
              <a:lnSpc>
                <a:spcPct val="90000"/>
              </a:lnSpc>
              <a:buNone/>
            </a:pPr>
            <a:r>
              <a:rPr lang="en-US" sz="3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Дороги и линии связи обычно тянутся ровно и непрерывно. Если на снимке видны длинные тонкие полосы, это хороший признак искусственных объектов.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2605992" y="1813561"/>
            <a:ext cx="1699875" cy="246886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Углы и прямоугольники
</a:t>
            </a:r>
            <a:pPr algn="l" indent="0" marL="0">
              <a:lnSpc>
                <a:spcPct val="90000"/>
              </a:lnSpc>
              <a:buNone/>
            </a:pPr>
            <a:r>
              <a:rPr lang="en-US" sz="3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Поля, кварталы и взлётные полосы часто имеют чёткие углы и повторяющиеся границы. Прямоугольная форма почти всегда указывает на деятельность человека.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4798835" y="1813561"/>
            <a:ext cx="1699875" cy="246886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Извилистые формы
</a:t>
            </a:r>
            <a:pPr algn="l" indent="0" marL="0">
              <a:lnSpc>
                <a:spcPct val="90000"/>
              </a:lnSpc>
              <a:buNone/>
            </a:pPr>
            <a:r>
              <a:rPr lang="en-US" sz="3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Реки, овраги и ручьи редко идут прямо. Их извилистая линия помогает отличить водотоки от дорог и каналов, которые обычно выглядят более ровными.
</a:t>
            </a:r>
            <a:endParaRPr lang="en-US" sz="1000" dirty="0"/>
          </a:p>
        </p:txBody>
      </p:sp>
      <p:sp>
        <p:nvSpPr>
          <p:cNvPr id="13" name="Text 6"/>
          <p:cNvSpPr txBox="1"/>
          <p:nvPr/>
        </p:nvSpPr>
        <p:spPr>
          <a:xfrm>
            <a:off x="6991679" y="1813561"/>
            <a:ext cx="1699875" cy="246886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Гладкость и шероховатость
</a:t>
            </a:r>
            <a:pPr algn="l" indent="0" marL="0">
              <a:lnSpc>
                <a:spcPct val="90000"/>
              </a:lnSpc>
              <a:buNone/>
            </a:pPr>
            <a:r>
              <a:rPr lang="en-US" sz="3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Гладкие тёмные пятна чаще всего оказываются водой, а крупные шероховатые участки — лесом или горами. Текстура подсказывает, насколько поверхность однородна.
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5057" y="1898588"/>
            <a:ext cx="603411" cy="68961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669265" y="1898588"/>
            <a:ext cx="603411" cy="68961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76779" y="1889063"/>
            <a:ext cx="611746" cy="69913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107198" y="1898588"/>
            <a:ext cx="603411" cy="689613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8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908" dirty="0"/>
          </a:p>
        </p:txBody>
      </p:sp>
      <p:sp>
        <p:nvSpPr>
          <p:cNvPr id="8" name="Text 1"/>
          <p:cNvSpPr txBox="1"/>
          <p:nvPr/>
        </p:nvSpPr>
        <p:spPr>
          <a:xfrm>
            <a:off x="414061" y="2714499"/>
            <a:ext cx="1700690" cy="171045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Белое и синее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 помогает быстро заметить облака, воду и растительность. Даже без подписей белые, синие и зелёные участки сразу привлекают внимание и задают общий контраст.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2623714" y="2714499"/>
            <a:ext cx="1700690" cy="171045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Гладкая и шероховатая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Текстура показывает, насколько поверхность однородна. Гладкая вода или лёд выглядят иначе, чем неровные леса, холмы и горные склоны.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833367" y="2714499"/>
            <a:ext cx="1700690" cy="171045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Растительность и почвы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Зелёные оттенки часто связаны с растительностью, а коричневые — с почвами, сухими полями или голыми участками. Это помогает отличать природные зоны друг от друга.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7043020" y="2714499"/>
            <a:ext cx="1700690" cy="171045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Городская сетка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Серые пятна и плотная сетка линий обычно указывают на города, дороги и другие искусственные объекты. Текстура здесь важнее яркого цвета.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421776" y="492453"/>
            <a:ext cx="528585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18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 и текстура на изображениях Земли
</a:t>
            </a:r>
            <a:endParaRPr lang="en-US" sz="2218" dirty="0"/>
          </a:p>
        </p:txBody>
      </p:sp>
      <p:sp>
        <p:nvSpPr>
          <p:cNvPr id="13" name="Text 6"/>
          <p:cNvSpPr txBox="1"/>
          <p:nvPr/>
        </p:nvSpPr>
        <p:spPr>
          <a:xfrm>
            <a:off x="422006" y="606753"/>
            <a:ext cx="528585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18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 и текстура на изображениях Земли
</a:t>
            </a:r>
            <a:endParaRPr lang="en-US" sz="2218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07387" y="2415644"/>
            <a:ext cx="5182677" cy="147096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21775" y="492453"/>
            <a:ext cx="528608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это нужно в жизни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908" dirty="0"/>
          </a:p>
        </p:txBody>
      </p:sp>
      <p:sp>
        <p:nvSpPr>
          <p:cNvPr id="6" name="Text 2"/>
          <p:cNvSpPr txBox="1"/>
          <p:nvPr/>
        </p:nvSpPr>
        <p:spPr>
          <a:xfrm>
            <a:off x="590050" y="2044013"/>
            <a:ext cx="2316300" cy="188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Спутниковые снимки помогают не только учёным: по ним следят за природными изменениями и быстро замечают опасные события.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и тот же снимок может быть полезен сразу в нескольких службах: от прогноза погоды до помощи при чрезвычайных ситуациях.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590050" y="4006247"/>
            <a:ext cx="2316300" cy="2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661" dirty="0">
                <a:solidFill>
                  <a:srgbClr val="E019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материалам о применении спутниковых данных в метеорологии и мониторинге чрезвычайных ситуаций.
</a:t>
            </a:r>
            <a:endParaRPr lang="en-US" sz="661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81775" y="3118319"/>
            <a:ext cx="5673609" cy="136853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421776" y="492453"/>
            <a:ext cx="528585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59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Карта и снимок одного места
</a:t>
            </a:r>
            <a:endParaRPr lang="en-US" sz="2859" dirty="0"/>
          </a:p>
        </p:txBody>
      </p:sp>
      <p:sp>
        <p:nvSpPr>
          <p:cNvPr id="12" name="Text 1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8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908" dirty="0"/>
          </a:p>
        </p:txBody>
      </p:sp>
      <p:sp>
        <p:nvSpPr>
          <p:cNvPr id="13" name="Text 2"/>
          <p:cNvSpPr txBox="1"/>
          <p:nvPr/>
        </p:nvSpPr>
        <p:spPr>
          <a:xfrm>
            <a:off x="518076" y="2069813"/>
            <a:ext cx="2497705" cy="73149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Маршрут
</a:t>
            </a:r>
            <a:pPr algn="l" indent="0" marL="0">
              <a:lnSpc>
                <a:spcPct val="90000"/>
              </a:lnSpc>
              <a:buNone/>
            </a:pPr>
            <a:r>
              <a:rPr lang="en-US" sz="4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карте удобнее искать адрес, маршрут и расстояние между точками. Подписи и условные знаки помогают быстро понять, где находится нужное место.
</a:t>
            </a:r>
            <a:endParaRPr lang="en-US" sz="1000" dirty="0"/>
          </a:p>
        </p:txBody>
      </p:sp>
      <p:sp>
        <p:nvSpPr>
          <p:cNvPr id="14" name="Text 3"/>
          <p:cNvSpPr txBox="1"/>
          <p:nvPr/>
        </p:nvSpPr>
        <p:spPr>
          <a:xfrm>
            <a:off x="3355535" y="2069813"/>
            <a:ext cx="2497705" cy="73149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Реальный вид
</a:t>
            </a:r>
            <a:pPr algn="l" indent="0" marL="0">
              <a:lnSpc>
                <a:spcPct val="90000"/>
              </a:lnSpc>
              <a:buNone/>
            </a:pPr>
            <a:r>
              <a:rPr lang="en-US" sz="4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Спутниковый снимок показывает реальный вид местности. По нему легче увидеть лес, воду, поля, здания и облачность над территорией.
</a:t>
            </a:r>
            <a:endParaRPr lang="en-US" sz="1000" dirty="0"/>
          </a:p>
        </p:txBody>
      </p:sp>
      <p:sp>
        <p:nvSpPr>
          <p:cNvPr id="15" name="Text 4"/>
          <p:cNvSpPr txBox="1"/>
          <p:nvPr/>
        </p:nvSpPr>
        <p:spPr>
          <a:xfrm>
            <a:off x="6182984" y="2069813"/>
            <a:ext cx="2497705" cy="73149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задачи
</a:t>
            </a:r>
            <a:pPr algn="l" indent="0" marL="0">
              <a:lnSpc>
                <a:spcPct val="90000"/>
              </a:lnSpc>
              <a:buNone/>
            </a:pPr>
            <a:r>
              <a:rPr lang="en-US" sz="4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Карта делает акцент на навигации, а снимок — на внешнем облике поверхности. Поэтому они отвечают на разные вопросы об одном и том же месте.
</a:t>
            </a:r>
            <a:endParaRPr lang="en-US" sz="1000" dirty="0"/>
          </a:p>
        </p:txBody>
      </p:sp>
      <p:sp>
        <p:nvSpPr>
          <p:cNvPr id="16" name="Text 5"/>
          <p:cNvSpPr txBox="1"/>
          <p:nvPr/>
        </p:nvSpPr>
        <p:spPr>
          <a:xfrm>
            <a:off x="520090" y="3557103"/>
            <a:ext cx="2497705" cy="73149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Вместе полезнее
</a:t>
            </a:r>
            <a:pPr algn="l" indent="0" marL="0">
              <a:lnSpc>
                <a:spcPct val="90000"/>
              </a:lnSpc>
              <a:buNone/>
            </a:pPr>
            <a:r>
              <a:rPr lang="en-US" sz="4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сравнить их вместе, можно точнее понять местность: карта помогает ориентироваться, а снимок — проверять, что находится вокруг и как это выглядит.
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519814" y="1574238"/>
            <a:ext cx="6104374" cy="219389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3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Земля на снимках: видеть, сравнивать, понимать
</a:t>
            </a:r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Изображения Земли работают как набор подсказок: карта, снимок и цветной композит дополняют друг друга. Если сравнивать их внимательно, можно лучше понимать планету и её изменения.
</a:t>
            </a:r>
            <a:endParaRPr lang="en-US" sz="33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2026-07-26T15:46:38Z</dcterms:created>
  <dcterms:modified xsi:type="dcterms:W3CDTF">2026-07-26T15:46:38Z</dcterms:modified>
</cp:coreProperties>
</file>