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1392" y="1143029"/>
            <a:ext cx="7453198" cy="21323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внутренние различия Республики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контрасты и разные пути развития одной страны.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022350" y="3930651"/>
            <a:ext cx="22479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пространство, население,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занимает ключевое положение в Южной Азии, опирается на морские пути и обладает огромным населением. Её хозяйство сформировалось под влиянием колониального наследия, курса на самостоятельное развитие и реформ 1991 года, усиливших роль рынка и услуг.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Индии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3529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основную часть ВВП страны и включает ИТ, финансы, транспорт, связь, торговлю и деловые услуги. Именно здесь быстрее всего растут производительность и экспортные возможности Индии.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7232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даёт значимую долю доходов и занятости в городах, а сельское хозяйство остаётся жизненно важным для миллионов сельских жителей, несмотря на меньший вклад в ВВП.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400936" y="2699766"/>
            <a:ext cx="2146164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ВВП и занятостью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показывает, что не самые массовые отрасли создают наибольшую стоимость, тогда как сельское хозяйство удерживает много рабочих рук при сравнительно низкой продуктивности.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основных секторов в экономике Индии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экономический вес отраслей не совпадает с распределением занятости: сельское хозяйство остаётся массовым, но менее продуктивным.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указывает на переход к постиндустриальной модели, однако аграрный сектор по-прежнему важен для социальной устойчивости.
</a:t>
            </a:r>
            <a:endParaRPr lang="en-US" sz="1143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India: GDP composition by sector (latest available estimates)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хозяйство: основа жизни миллионов индийцев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40699" y="2648455"/>
            <a:ext cx="3751420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входит в число крупнейших производителей риса, пшеницы, сахара и молока в мире. Эти отрасли обеспечивают не только экспорт, но и внутреннюю продовольственную устойчивость страны.
</a:t>
            </a:r>
            <a:endParaRPr lang="en-US" sz="658" dirty="0"/>
          </a:p>
        </p:txBody>
      </p:sp>
      <p:sp>
        <p:nvSpPr>
          <p:cNvPr id="12" name="Text 3"/>
          <p:cNvSpPr txBox="1"/>
          <p:nvPr/>
        </p:nvSpPr>
        <p:spPr>
          <a:xfrm>
            <a:off x="640699" y="3056432"/>
            <a:ext cx="3751420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земледелия
</a:t>
            </a:r>
            <a:pPr algn="l" indent="0" marL="0">
              <a:lnSpc>
                <a:spcPct val="100000"/>
              </a:lnSpc>
              <a:buNone/>
            </a:pPr>
            <a:r>
              <a:rPr lang="en-US" sz="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продуктивные зоны сосредоточены на Индо-Гангской равнине, в Пенджабе, Харьяне, Уттар-Прадеше и Бихаре. Здесь особенно важны плодородные почвы, орошение и летние муссоны.
</a:t>
            </a:r>
            <a:endParaRPr lang="en-US" sz="659" dirty="0"/>
          </a:p>
        </p:txBody>
      </p:sp>
      <p:sp>
        <p:nvSpPr>
          <p:cNvPr id="13" name="Text 4"/>
          <p:cNvSpPr txBox="1"/>
          <p:nvPr/>
        </p:nvSpPr>
        <p:spPr>
          <a:xfrm>
            <a:off x="640699" y="3464409"/>
            <a:ext cx="3751420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урожая в год
</a:t>
            </a:r>
            <a:pPr algn="l" indent="0" marL="0">
              <a:lnSpc>
                <a:spcPct val="100000"/>
              </a:lnSpc>
              <a:buNone/>
            </a:pPr>
            <a:r>
              <a:rPr lang="en-US" sz="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возможно двуурожайное земледелие, когда разные культуры выращивают последовательно в течение года. Это повышает отдачу земли, но требует стабильного водоснабжения и трудовых ресурсов.
</a:t>
            </a:r>
            <a:endParaRPr lang="en-US" sz="658" dirty="0"/>
          </a:p>
        </p:txBody>
      </p:sp>
      <p:sp>
        <p:nvSpPr>
          <p:cNvPr id="14" name="Text 5"/>
          <p:cNvSpPr txBox="1"/>
          <p:nvPr/>
        </p:nvSpPr>
        <p:spPr>
          <a:xfrm>
            <a:off x="640699" y="3872385"/>
            <a:ext cx="3751420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закупки зерна и система поддержки цен помогают фермерам и одновременно поддерживают продовольственную безопасность. Такая политика особенно важна в годы неустойчивых муссонов.
</a:t>
            </a:r>
            <a:endParaRPr lang="en-US" sz="658" dirty="0"/>
          </a:p>
        </p:txBody>
      </p:sp>
      <p:sp>
        <p:nvSpPr>
          <p:cNvPr id="15" name="Text 6"/>
          <p:cNvSpPr txBox="1"/>
          <p:nvPr/>
        </p:nvSpPr>
        <p:spPr>
          <a:xfrm>
            <a:off x="640699" y="4280361"/>
            <a:ext cx="3751420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не просто отраслью экономики, а основой жизни миллионов сельских семей. Оно определяет занятость, доходы и уровень жизни значительной части населения страны.
</a:t>
            </a:r>
            <a:endParaRPr lang="en-US" sz="6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ведущих штатов Индии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штаты Индии развиваются по разным моделям: одни опираются на услуги и промышленность, другие — на сельское хозяйство и трудовые ресурсы.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штатами связаны с историей, инфраструктурой и доступом к рынкам; это усиливает территориальную неравномерность развития.
</a:t>
            </a:r>
            <a:endParaRPr lang="en-US" sz="899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экономической специализации штатов Индии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910" y="2040590"/>
            <a:ext cx="275387" cy="244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0906" y="2030631"/>
            <a:ext cx="231617" cy="2647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1134" y="2040590"/>
            <a:ext cx="275387" cy="244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73246" y="2052829"/>
            <a:ext cx="275387" cy="22030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35360" y="2040590"/>
            <a:ext cx="275387" cy="24478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и сырьевая база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686908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Джаркханд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 связан с добычей угля и железной руды, поэтому здесь развиваются металлургия и тяжёлая промышленность. Сырьевая база определяет специализацию намного сильнее, чем размер территории.
</a:t>
            </a:r>
            <a:endParaRPr lang="en-US" sz="1152" dirty="0"/>
          </a:p>
        </p:txBody>
      </p:sp>
      <p:sp>
        <p:nvSpPr>
          <p:cNvPr id="16" name="Text 3"/>
          <p:cNvSpPr txBox="1"/>
          <p:nvPr/>
        </p:nvSpPr>
        <p:spPr>
          <a:xfrm>
            <a:off x="2349020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Одиша и Чхаттисгарх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входят в число главных сырьевых районов страны. Здесь добыча полезных ископаемых сочетается с энергетикой и предприятиями первичной переработки.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4011132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 и Сурат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города выигрывают от порта, торговли и связей с мировыми рынками. В них развиты переработка сырья, текстиль, нефтехимия и экспортные услуги.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73244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Ахмадабад и Ченнаи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промышленные центры опираются на машиностроение, автомобили, электронику и сложные производственные цепочки. Здесь особенно важны кадры, транспорт и деловая среда.
</a:t>
            </a:r>
            <a:endParaRPr lang="en-US" sz="1146" dirty="0"/>
          </a:p>
        </p:txBody>
      </p:sp>
      <p:sp>
        <p:nvSpPr>
          <p:cNvPr id="19" name="Text 6"/>
          <p:cNvSpPr txBox="1"/>
          <p:nvPr/>
        </p:nvSpPr>
        <p:spPr>
          <a:xfrm>
            <a:off x="7335358" y="2388540"/>
            <a:ext cx="1286728" cy="21227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Калькутта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остаётся важным узлом переработки, логистики и распределения товаров. Его развитие связано с рынком, портовой функцией и исторически сложившейся промышленной традицией.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штатов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штатами заметны не только в доходах, но и в доле городского населения, что отражает разную плотность инфраструктуры и рабочих мест.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развитые штаты сочетают индустрию, услуги и крупные города; менее развитые дольше сохраняют аграрную специализацию и слабую связанность.
</a:t>
            </a:r>
            <a:endParaRPr lang="en-US" sz="1143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 официальной статистике Индии: MOSPI, Census of India, RBI (разные годы)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агломерации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71996" y="2175859"/>
            <a:ext cx="8007183" cy="435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и Мумбаи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агломерации выполняют функции управленческих, финансовых и транспортных центров страны. Здесь сосредоточены штаб-квартиры компаний, крупные рынки труда и важнейшие деловые связи.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671996" y="2711871"/>
            <a:ext cx="8007183" cy="435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 и Хайдарабад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города стали символами современной индустриализации Индии. В них развиваются информационные технологии, стартапы, научные центры и международные сервисные компании.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671996" y="3239620"/>
            <a:ext cx="8007183" cy="435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Ченнаи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выделяется машиностроением, автомобильной промышленностью, портовой деятельностью и образовательной базой. Это делает его одним из ключевых центров юга страны.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671996" y="3753870"/>
            <a:ext cx="8007183" cy="435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урбанизации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ускоряют модернизацию, привлекают инвестиции и создают более широкий выбор профессий. Здесь быстрее распространяются новые технологии, образование и современные формы занятости.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671996" y="4268124"/>
            <a:ext cx="8007183" cy="4354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усиливаются перенаселение, дефицит жилья, пробки, неформальная занятость и перегрузка коммунальной инфраструктуры. Поэтому рост городов требует тщательного планирования.
</a:t>
            </a:r>
            <a:endParaRPr lang="en-US" sz="10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исторические и инфраструктурные факторы усиливают различия между штатами.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территориальная неравномерность хозяйства
</a:t>
            </a:r>
            <a:endParaRPr lang="en-US" sz="2522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Бангалор: город, где выросла цифровая Индия
</a:t>
            </a:r>
            <a:endParaRPr lang="en-US" sz="2684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«Силиконовой долины Индии» к глобальному центру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 превратился из регионального города в один из главных технологических узлов Азии. Здесь работают программисты, инженеры, исследовательские команды и стартапы, а современные офисные кварталы формируют новый городской ландшафт. Именно в таком пространстве особенно заметен переход Индии к экономике знаний.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знаний и удалённых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ИТ-сектор города обслуживает не только внутренний рынок, но и зарубежных клиентов. Разработка программного обеспечения, аналитика данных, поддержка цифровых платформ и удалённые сервисы создают высококвалифицированные рабочие места. Для Индии это важный источник валютных поступлений и пример успешной интеграции в мировую экономику.
</a:t>
            </a:r>
            <a:endParaRPr lang="en-US" sz="868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меняет образ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технологического сектора усилил притяжение Бангалора для студентов, специалистов и международных компаний. Вместе с деловыми центрами развиваются университеты, технопарки и современные жилые районы. На фоне такой динамики город стал символом модернизации и одной из главных витрин новой Индии.
</a:t>
            </a:r>
            <a:endParaRPr lang="en-US" sz="9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внешняя торговля Индии
</a:t>
            </a:r>
            <a:endParaRPr lang="en-US" sz="2944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как ворота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Мумбаи, Ченнаи, Калькутта, Вишакхапатнам и Коччи связывают Индию с мировыми рынками. Через них проходят экспортные и импортные потоки, а прибрежные города получают дополнительный импульс для промышленности, услуг и занятости.
</a:t>
            </a:r>
            <a:endParaRPr lang="en-US" sz="1040" dirty="0"/>
          </a:p>
        </p:txBody>
      </p:sp>
      <p:sp>
        <p:nvSpPr>
          <p:cNvPr id="11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вывозит Индия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торговле заметную роль играют лекарства, текстиль, ювелирные изделия, автомобили, нефтепродукты и программные услуги. Такой набор отражает сочетание традиционных отраслей и современных высокотехнологичных направлений, формирующих экспортный профиль страны.
</a:t>
            </a:r>
            <a:endParaRPr lang="en-US" sz="1040" dirty="0"/>
          </a:p>
        </p:txBody>
      </p:sp>
      <p:sp>
        <p:nvSpPr>
          <p:cNvPr id="12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связность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автомагистрали и логистические центры соединяют порты с промышленными районами и крупными рынками сбыта. Для огромной по площади страны транспорт — это не только перевозки, но и механизм хозяйственной интеграции регионов.
</a:t>
            </a:r>
            <a:endParaRPr lang="en-US" sz="1040" dirty="0"/>
          </a:p>
        </p:txBody>
      </p:sp>
      <p:sp>
        <p:nvSpPr>
          <p:cNvPr id="13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 условие выравнивания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связаны между собой центры производства, потребления и экспорта, тем быстрее сокращается разрыв между штатами. Поэтому развитие инфраструктуры напрямую влияет на доступ к рынкам, стоимость перевозок и экономические возможности периферии.
</a:t>
            </a:r>
            <a:endParaRPr lang="en-US" sz="104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509021"/>
            <a:ext cx="4714800" cy="11301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между регионами Индии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социальное развитие штатов связано не только с доходами, но и с качеством базовой инфраструктуры и доступом к услугам.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позиции имеют территории с сильной городской экономикой и развитой социальной сферой. Отставание чаще связано с бедной инфраструктурой, удалённостью и ограниченным доступом к образованию и медицине.
</a:t>
            </a:r>
            <a:endParaRPr lang="en-US" sz="1155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World Bank, Census of India и региональной статистики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965" y="2286286"/>
            <a:ext cx="200209" cy="228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7615" y="2294581"/>
            <a:ext cx="238748" cy="212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7615" y="3547252"/>
            <a:ext cx="238748" cy="1909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61504" y="3528346"/>
            <a:ext cx="228810" cy="22881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Энергетика, вода и экологические проблемы
</a:t>
            </a:r>
            <a:endParaRPr lang="en-US" sz="2997" dirty="0"/>
          </a:p>
        </p:txBody>
      </p:sp>
      <p:sp>
        <p:nvSpPr>
          <p:cNvPr id="13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7869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на угле
</a:t>
            </a:r>
            <a:pPr algn="l" indent="0" marL="0">
              <a:lnSpc>
                <a:spcPct val="100000"/>
              </a:lnSpc>
              <a:buNone/>
            </a:pPr>
            <a:r>
              <a:rPr lang="en-US" sz="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энергосистемы Индии по-прежнему остаются угольные станции. При этом солнечная и ветровая энергетика быстро растут, что отражает стремление страны сочетать промышленный рост с более чистыми источниками энергии.
</a:t>
            </a:r>
            <a:endParaRPr lang="en-US" sz="720" dirty="0"/>
          </a:p>
        </p:txBody>
      </p:sp>
      <p:sp>
        <p:nvSpPr>
          <p:cNvPr id="15" name="Text 3"/>
          <p:cNvSpPr txBox="1"/>
          <p:nvPr/>
        </p:nvSpPr>
        <p:spPr>
          <a:xfrm>
            <a:off x="326761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усиливается нехватка воды для городов, промышленности и орошения. Истощение подземных горизонтов особенно опасно там, где сельское хозяйство зависит от интенсивного водопользования и сезонных осадков.
</a:t>
            </a:r>
            <a:endParaRPr lang="en-US" sz="707" dirty="0"/>
          </a:p>
        </p:txBody>
      </p:sp>
      <p:sp>
        <p:nvSpPr>
          <p:cNvPr id="16" name="Text 4"/>
          <p:cNvSpPr txBox="1"/>
          <p:nvPr/>
        </p:nvSpPr>
        <p:spPr>
          <a:xfrm>
            <a:off x="326761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рек
</a:t>
            </a:r>
            <a:pPr algn="l" indent="0" marL="0">
              <a:lnSpc>
                <a:spcPct val="100000"/>
              </a:lnSpc>
              <a:buNone/>
            </a:pPr>
            <a:r>
              <a:rPr lang="en-US" sz="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агломерации и промышленные зоны сталкиваются с загрязнением воздуха, а реки испытывают сильную антропогенную нагрузку. Это ухудшает здоровье населения и увеличивает расходы на восстановление среды.
</a:t>
            </a:r>
            <a:endParaRPr lang="en-US" sz="744" dirty="0"/>
          </a:p>
        </p:txBody>
      </p:sp>
      <p:sp>
        <p:nvSpPr>
          <p:cNvPr id="17" name="Text 5"/>
          <p:cNvSpPr txBox="1"/>
          <p:nvPr/>
        </p:nvSpPr>
        <p:spPr>
          <a:xfrm>
            <a:off x="605653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как риск и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муссоны обеспечивают влагой сельское хозяйство, но одновременно создают опасность засух и наводнений. Для густонаселённых и интенсивно используемых территорий такая изменчивость становится серьёзным ограничением развития.
</a:t>
            </a:r>
            <a:endParaRPr lang="en-US" sz="7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населения, урбанизации и энергопотребления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населения и расширение городов усиливают спрос на жильё, транспорт и услуги, а также повышают нагрузку на энергетику и коммунальную инфраструктуру.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идёт вместе с урбанизацией и ускоренным потреблением энергии, поэтому развитие Индии требует не только новых мощностей, но и более эффективного управления ресурсами.
</a:t>
            </a:r>
            <a:endParaRPr lang="en-US" sz="1055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Индексы, обобщённые по данным World Bank, UN DESA и International Energy Agency; 1990 = 100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государственной политики выравнивания регионов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9037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1947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республика начала строить систему планирования и расширять роль государства в экономике. Приоритетом стало создание базовой инфраструктуры, промышленности и единого внутреннего рынка.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29795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реформам 1991 года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усилила частный сектор, внешнюю торговлю и приток инвестиций. Одновременно обострилась задача: не допустить, чтобы рост концентрировался только в наиболее развитых регионах.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40553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программы дорог, электрификации, цифровых госуслуг и развития сельской инфраструктуры. Это повысило связность территории и дало новые возможности для отдалённых районов.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51310" y="2740620"/>
            <a:ext cx="1828807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смещён к поддержке восточных и центральных штатов, где отставание наиболее заметно. Государственные инвестиции используются как инструмент сокращения различий в доходах и качестве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показывает, какие направления дают эффект для занятости, доступности услуг и роста местной экономики.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сокращать территориальные диспропорции
</a:t>
            </a:r>
            <a:endParaRPr lang="en-US" sz="2637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95" y="1772295"/>
            <a:ext cx="2515317" cy="159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0065" y="1772296"/>
            <a:ext cx="2515316" cy="15990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934" y="1772296"/>
            <a:ext cx="2515316" cy="15990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5314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Индии и хозяйственная специализация регионов
</a:t>
            </a:r>
            <a:endParaRPr lang="en-US" sz="2092" dirty="0"/>
          </a:p>
        </p:txBody>
      </p:sp>
      <p:sp>
        <p:nvSpPr>
          <p:cNvPr id="11" name="Text 2"/>
          <p:cNvSpPr txBox="1"/>
          <p:nvPr/>
        </p:nvSpPr>
        <p:spPr>
          <a:xfrm>
            <a:off x="478192" y="3505199"/>
            <a:ext cx="2515317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традиции и местная 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карта Индии не сводится к одной модели: в разных штатах живут носители множества языков, а религиозные и этнические традиции формируют собственные хозяйственные привычки. Это влияет на тип занятости, структуру рынков и набор профессий, востребованных в регионе.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3220065" y="3505199"/>
            <a:ext cx="2515316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ремёсел до кино и текстиля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известны текстильным производством, другие — киноиндустрией, ремёслами или пищевой промышленностью. Такие специализации сохраняют связь с историей и одновременно становятся частью современного общенационального рынка, где локальные бренды выходят далеко за пределы своего штата.
</a:t>
            </a:r>
            <a:endParaRPr lang="en-US" sz="906" dirty="0"/>
          </a:p>
        </p:txBody>
      </p:sp>
      <p:sp>
        <p:nvSpPr>
          <p:cNvPr id="13" name="Text 4"/>
          <p:cNvSpPr txBox="1"/>
          <p:nvPr/>
        </p:nvSpPr>
        <p:spPr>
          <a:xfrm>
            <a:off x="5961934" y="3505199"/>
            <a:ext cx="2515316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пространство, разные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ярмарки, народные промыслы и сельскохозяйственные районы показывают, как разнообразие превращается в экономическое преимущество. Индия объединяет множество локальных культур в одну хозяйственную систему, где различие не мешает, а часто усиливает развитие.
</a:t>
            </a:r>
            <a:endParaRPr lang="en-US" sz="9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периферия: доступ к услугам и инфраструктуре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доступе к базовым услугам отражает не только уровень доходов, но и концентрацию инвестиций, рабочих мест и транспортных связей в крупнейших агломерациях.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крупных центров, тем слабее инфраструктура и ниже качество услуг. Это ограничивает производительность труда и закрепляет территориальное неравенство.
</a:t>
            </a:r>
            <a:endParaRPr lang="en-US" sz="1055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World Bank, UNDP и национальной статистики Индии; условная шкала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развивается неравномерно, но сохраняет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Индии сочетает мощные услуги, растущую промышленность и огромный аграрный сектор. Однако устойчивый рост возможен только при сокращении разрыва между городами, штатами и сельской периферией.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2026-06-02T22:38:49Z</dcterms:created>
  <dcterms:modified xsi:type="dcterms:W3CDTF">2026-06-02T22:38:49Z</dcterms:modified>
</cp:coreProperties>
</file>