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трудности и адаптация в изучении английского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чужую культуру и уверенно говорить по-английски?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язык нельзя отделять от культуры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звучит по-разному в разных странах, а вместе с ним меняются приветствия, школьные привычки и правила общения. Чтобы говорить уверенно, важно понимать не только слова, но и культурный контекст.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культурной трудностью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31800" y="16313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Непонятные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Трудность появляется, когда привычный способ поведения перестаёт работать: нельзя сразу понять, как обращаться к учителю, когда отвечать и какие слова считаются вежливыми.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312589" y="16313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шутки и намёки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мешают юмор, идиомы и скрытый смысл. Фраза может быть понятна по отдельности, но в разговоре означать совсем другое, чем в словаре.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200939" y="16313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школьная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переезда или поездки в другую страну ученик сталкивается с незнакомым расписанием, правилами и ожиданиями одноклассников, из-за чего легко почувствовать неловкость.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1864524" y="33007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 ровесниками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и разговоры с подростками из других стран требуют внимания: привычные шутки, обращения и темы беседы могут восприниматься иначе, чем дома.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745313" y="33007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Неуверенность и растерянность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всё новое, человек может бояться ошибиться, замолчать или избегать общения. Это нормальная реакция, если новая среда сильно отличается от привычной.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 первое препятствие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знакомые слова трудно уловить, если собеседник говорит быстро, с акцентом или сокращает фразы. Важно привыкать к разным вариантам английского на слух.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разным смыслом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может использоваться по-разному в зависимости от ситуации. Поэтому нельзя опираться только на дословный перевод и нужно смотреть на контекст.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и устойчивые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вроде break the ice или make up one’s mind нельзя понимать буквально. Их смысл становится ясным только в реальном разговоре или примере.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сленг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подростки часто используют короткие, разговорные слова и выражения. Если их не знать, легко потеряться, хотя общий смысл разговора всё ещё можно уловить.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трудности встречаются чаще всего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сложности не ограничиваются одной сферой: язык, правила и эмоции часто возникают одновременно и усиливают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тем презентации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проблемы связаны с речью и общением, но адаптация нужна и для поведения, и для чувства уверенности.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056" y="1717798"/>
            <a:ext cx="375600" cy="333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0143" y="1734504"/>
            <a:ext cx="375729" cy="30058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43482" y="1696931"/>
            <a:ext cx="281797" cy="37572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776" y="3373331"/>
            <a:ext cx="375729" cy="37572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80143" y="3373331"/>
            <a:ext cx="375729" cy="375729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Невербальное общение и жесты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128560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контакт
</a:t>
            </a:r>
            <a:pPr algn="l" indent="0" marL="0">
              <a:lnSpc>
                <a:spcPct val="100000"/>
              </a:lnSpc>
              <a:buNone/>
            </a:pPr>
            <a:r>
              <a:rPr lang="en-US" sz="5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взгляд может восприниматься как вежливость и внимание, но в другой культуре показаться слишком настойчивым. Важно замечать, как ведут себя окружающие, и не торопиться с выводами.
</a:t>
            </a:r>
            <a:endParaRPr lang="en-US" sz="1101" dirty="0"/>
          </a:p>
        </p:txBody>
      </p:sp>
      <p:sp>
        <p:nvSpPr>
          <p:cNvPr id="16" name="Text 3"/>
          <p:cNvSpPr txBox="1"/>
          <p:nvPr/>
        </p:nvSpPr>
        <p:spPr>
          <a:xfrm>
            <a:off x="4095169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Рукопожатие, кивок, улыбка или словесное приветствие не всегда используются одинаково. Школьнику полезно помнить, что первое приветствие задаёт тон всему разговору.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91211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руками
</a:t>
            </a:r>
            <a:pPr algn="l" indent="0" marL="0">
              <a:lnSpc>
                <a:spcPct val="100000"/>
              </a:lnSpc>
              <a:buNone/>
            </a:pPr>
            <a:r>
              <a:rPr lang="en-US" sz="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жест может означать разное, а указательный палец в некоторых ситуациях звучит грубо. Лучше выбирать спокойные, нейтральные движения и наблюдать за реакцией собеседника.
</a:t>
            </a:r>
            <a:endParaRPr lang="en-US" sz="1078" dirty="0"/>
          </a:p>
        </p:txBody>
      </p:sp>
      <p:sp>
        <p:nvSpPr>
          <p:cNvPr id="18" name="Text 5"/>
          <p:cNvSpPr txBox="1"/>
          <p:nvPr/>
        </p:nvSpPr>
        <p:spPr>
          <a:xfrm>
            <a:off x="1285601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дистанция
</a:t>
            </a:r>
            <a:pPr algn="l" indent="0" marL="0">
              <a:lnSpc>
                <a:spcPct val="100000"/>
              </a:lnSpc>
              <a:buNone/>
            </a:pPr>
            <a:r>
              <a:rPr lang="en-US" sz="5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людьми тоже является частью общения. Если подойти слишком близко или, наоборот, слишком далеко, собеседник может почувствовать неловкость даже без слов.
</a:t>
            </a:r>
            <a:endParaRPr lang="en-US" sz="1134" dirty="0"/>
          </a:p>
        </p:txBody>
      </p:sp>
      <p:sp>
        <p:nvSpPr>
          <p:cNvPr id="19" name="Text 6"/>
          <p:cNvSpPr txBox="1"/>
          <p:nvPr/>
        </p:nvSpPr>
        <p:spPr>
          <a:xfrm>
            <a:off x="4095169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лица
</a:t>
            </a:r>
            <a:pPr algn="l" indent="0" marL="0">
              <a:lnSpc>
                <a:spcPct val="100000"/>
              </a:lnSpc>
              <a:buNone/>
            </a:pPr>
            <a:r>
              <a:rPr lang="en-US" sz="5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Улыбка, удивление или серьёзность помогают понять настроение человека. На уроке английского невербальные сигналы часто влияют на впечатление не меньше, чем грамматика и произношение.
</a:t>
            </a:r>
            <a:endParaRPr lang="en-US" sz="112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привычек в разных культурах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действия в разных странах могут выглядеть по-разному, поэтому важно смотреть не на «правильно» и «неправильно», а на местные нормы.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культурных различий в повседневном общении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касаются не только слов, но и привычек поведения; знание местных норм помогает избежать недоразумений и чувствовать себя увереннее.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адаптация после переезда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82935" y="2222080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дни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знакомится со школой, расписанием, кабинетом и новыми правилами. Всё кажется незнакомым, поэтому главная задача — понять, как устроен день.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593844" y="2326650"/>
            <a:ext cx="1285241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недели
</a:t>
            </a:r>
            <a:pPr algn="l" indent="0" marL="0">
              <a:lnSpc>
                <a:spcPct val="100000"/>
              </a:lnSpc>
              <a:buNone/>
            </a:pPr>
            <a:r>
              <a:rPr lang="en-US" sz="497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предметы, учителя и одноклассники. Нужно привыкнуть к темпу уроков, форме общения и требованиям, которые раньше могли отличаться.
</a:t>
            </a:r>
            <a:endParaRPr lang="en-US" sz="1192" dirty="0"/>
          </a:p>
        </p:txBody>
      </p:sp>
      <p:sp>
        <p:nvSpPr>
          <p:cNvPr id="11" name="Text 4"/>
          <p:cNvSpPr txBox="1"/>
          <p:nvPr/>
        </p:nvSpPr>
        <p:spPr>
          <a:xfrm>
            <a:off x="4622859" y="2729986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месяцы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становится понятнее, как отвечать на уроке, что принято в классе и как вести себя в неформальном общении. Уверенность растёт вместе с опытом.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52979" y="3135308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правила уже знакомы, ученик легче общается, меньше волнуется и начинает чувствовать себя частью школьного коллектива, а не гостем.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культурная адаптация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меняются чувства и поведение человека при встрече с новой средой.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шок и его признаки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31800" y="1775752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и напряжение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среда требует много внимания, поэтому подросток может быстро уставать, хуже сосредотачиваться и чувствовать постоянное внутреннее напряжение даже после обычного школьного дня.
</a:t>
            </a:r>
            <a:endParaRPr lang="en-US" sz="1118" dirty="0"/>
          </a:p>
        </p:txBody>
      </p:sp>
      <p:sp>
        <p:nvSpPr>
          <p:cNvPr id="13" name="Text 3"/>
          <p:cNvSpPr txBox="1"/>
          <p:nvPr/>
        </p:nvSpPr>
        <p:spPr>
          <a:xfrm>
            <a:off x="431800" y="2716188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5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бояться ошибиться, легко начать избегать разговоров, молчать на уроках и не знакомиться с одноклассниками. Тогда привыкание идёт медленнее, чем могло бы.
</a:t>
            </a:r>
            <a:endParaRPr lang="en-US" sz="1256" dirty="0"/>
          </a:p>
        </p:txBody>
      </p:sp>
      <p:sp>
        <p:nvSpPr>
          <p:cNvPr id="14" name="Text 4"/>
          <p:cNvSpPr txBox="1"/>
          <p:nvPr/>
        </p:nvSpPr>
        <p:spPr>
          <a:xfrm>
            <a:off x="3195411" y="1769635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по дому
</a:t>
            </a:r>
            <a:pPr algn="l" indent="0" marL="0">
              <a:lnSpc>
                <a:spcPct val="100000"/>
              </a:lnSpc>
              <a:buNone/>
            </a:pPr>
            <a:r>
              <a:rPr lang="en-US" sz="5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Скучание по привычным людям, еде, школе и языку часто делает всё новое менее приятным. Это естественная реакция, которая со временем обычно становится слабее.
</a:t>
            </a:r>
            <a:endParaRPr lang="en-US" sz="1193" dirty="0"/>
          </a:p>
        </p:txBody>
      </p:sp>
      <p:sp>
        <p:nvSpPr>
          <p:cNvPr id="15" name="Text 5"/>
          <p:cNvSpPr txBox="1"/>
          <p:nvPr/>
        </p:nvSpPr>
        <p:spPr>
          <a:xfrm>
            <a:off x="428625" y="3707678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5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всё сравнивают с прошлой жизнью, любая мелочь начинает раздражать. Такое состояние показывает, что человеку нужно время, поддержка и понятные правила вокруг него.
</a:t>
            </a:r>
            <a:endParaRPr lang="en-US" sz="1138" dirty="0"/>
          </a:p>
        </p:txBody>
      </p:sp>
      <p:sp>
        <p:nvSpPr>
          <p:cNvPr id="16" name="Text 6"/>
          <p:cNvSpPr txBox="1"/>
          <p:nvPr/>
        </p:nvSpPr>
        <p:spPr>
          <a:xfrm>
            <a:off x="3195411" y="2716188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Замкнутость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может меньше участвовать в играх, реже задавать вопросы и держаться в стороне. Это не лень, а способ защитить себя, пока новая среда кажется слишком сложной.
</a:t>
            </a:r>
            <a:endParaRPr lang="en-US" sz="11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адаптироваться быстрее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регулярной практики даже знакомые слова не превращаются в уверенное общение. Особенно помогает безопасная среда, где можно ошибаться и сразу исправляться.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темы урока; оценочная шкала для учебной инфографики.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быстрее всего помогают живое общение и частая языковая практика; они снижают напряжение и ускоряют привыкание к новой среде.
</a:t>
            </a:r>
            <a:endParaRPr lang="en-US" sz="11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7925" y="1480246"/>
            <a:ext cx="375900" cy="33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7825" y="1496953"/>
            <a:ext cx="375900" cy="300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31245" y="1459363"/>
            <a:ext cx="328913" cy="37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587925" y="3158969"/>
            <a:ext cx="375900" cy="300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397825" y="3158969"/>
            <a:ext cx="375900" cy="3007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 и взрослых в адаптации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571825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безопасности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ребёнок отдыхает от новых правил и может спокойно обсудить всё непонятное. Привычные семейные ритуалы помогают сохранить опору и уменьшают тревогу в первые недели.
</a:t>
            </a:r>
            <a:endParaRPr lang="en-US" sz="1123" dirty="0"/>
          </a:p>
        </p:txBody>
      </p:sp>
      <p:sp>
        <p:nvSpPr>
          <p:cNvPr id="16" name="Text 3"/>
          <p:cNvSpPr txBox="1"/>
          <p:nvPr/>
        </p:nvSpPr>
        <p:spPr>
          <a:xfrm>
            <a:off x="3381725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родного языка
</a:t>
            </a:r>
            <a:pPr algn="ctr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помогает объяснять сложные чувства и уточнять смысл школьных правил. Когда можно выразить мысль точно, легче понять новую ситуацию и не замыкаться в себе.
</a:t>
            </a:r>
            <a:endParaRPr lang="en-US" sz="1123" dirty="0"/>
          </a:p>
        </p:txBody>
      </p:sp>
      <p:sp>
        <p:nvSpPr>
          <p:cNvPr id="17" name="Text 4"/>
          <p:cNvSpPr txBox="1"/>
          <p:nvPr/>
        </p:nvSpPr>
        <p:spPr>
          <a:xfrm>
            <a:off x="6191651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объяснения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Родители, классный руководитель и учитель помогают, если кратко и спокойно объясняют, что делать на уроке, как выполнять задания и к кому обращаться за помощью.
</a:t>
            </a:r>
            <a:endParaRPr lang="en-US" sz="1191" dirty="0"/>
          </a:p>
        </p:txBody>
      </p:sp>
      <p:sp>
        <p:nvSpPr>
          <p:cNvPr id="18" name="Text 5"/>
          <p:cNvSpPr txBox="1"/>
          <p:nvPr/>
        </p:nvSpPr>
        <p:spPr>
          <a:xfrm>
            <a:off x="571825" y="3684042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без осуждения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47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Подростку важно слышать спокойные ответы, а не насмешки и сравнения. Доброжелательный тон снижает страх ошибки и помогает задавать вопросы даже тогда, когда стыдно.
</a:t>
            </a:r>
            <a:endParaRPr lang="en-US" sz="1134" dirty="0"/>
          </a:p>
        </p:txBody>
      </p:sp>
      <p:sp>
        <p:nvSpPr>
          <p:cNvPr id="19" name="Text 6"/>
          <p:cNvSpPr txBox="1"/>
          <p:nvPr/>
        </p:nvSpPr>
        <p:spPr>
          <a:xfrm>
            <a:off x="3381725" y="3684042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психолог
</a:t>
            </a:r>
            <a:pPr algn="ctr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стресс не проходит, школьный психолог помогает разобраться в чувствах и найти удобные способы общения. Иногда один разговор уже делает новую среду более понятной.
</a:t>
            </a:r>
            <a:endParaRPr lang="en-US" sz="11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уважать чужую культуру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учтиво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английского особенно важны слова благодарности и вежливые обращения: thank you, please, excuse me. Они помогают общаться спокойно, даже если собеседники говорят по-разному.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сравнивать резко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 своей семьи не стоит считать единственно правильными. Разные привычки — это не ошибка, а особенность жизни людей в другой стране, школе или семье.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сначала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внимательно смотреть, как здороваются, обращаются к взрослым и ведут себя на уроке. Наблюдение помогает понять правила без лишних ошибок и неловких ситуаций.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Спрашивать вежливо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что-то непонятно, лучше задать короткий и уважительный вопрос. Вежливая просьба объяснить значение слова, жеста или традиции показывает интерес, а не насмешку.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536" y="1502125"/>
            <a:ext cx="2595703" cy="199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3661" y="1502100"/>
            <a:ext cx="2595703" cy="199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6811" y="1502100"/>
            <a:ext cx="2595703" cy="199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первое впечатление обманывает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«Он, наверное, невежливый»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ученик вошёл в класс в капюшоне и почти не смотрел в глаза. Одноклассники решили, что он грубит, хотя он просто стеснялся и ещё не привык к школе. После короткого разговора стало ясно, что он очень доброжелательный.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«Она не понимает урок»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долго молчала на занятии и отвечала тихо, поэтому её приняли за слабую ученицу. На самом деле она хорошо знала тему, но боялась ошибиться в незнакомом классе и сначала наблюдала за другими.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«Акцент — значит, плохо говорит»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произнёс несколько слов с заметным акцентом, и кто-то усмехнулся. Однако он свободно объяснил свою мысль, просто учил английский в другой стране. Ошибка была не в нём, а в чужом поспешном выводе.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9322"/>
            <a:ext cx="4376738" cy="15382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стратегии поведения в сложных ситуациях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Небольшие, но конкретные шаги уменьшают стресс, помогают сохранить вежливость и быстрее включиться в школьную жизнь.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действия помогают снять напряжение и быстрее вернуться к общению. Важно не молчать, а спокойно уточнять, спрашивать и объяснять свои чувства.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темы урока.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недоразумение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непонимании слова, жеста или тона в общении.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056" y="1696931"/>
            <a:ext cx="375600" cy="37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0143" y="1734504"/>
            <a:ext cx="375729" cy="30058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96516" y="1734504"/>
            <a:ext cx="375729" cy="30058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776" y="3373331"/>
            <a:ext cx="375729" cy="37572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80143" y="3410904"/>
            <a:ext cx="375729" cy="30058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культурной адаптации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128560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мышления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учится не спешить с выводами и видеть, что одна и та же ситуация может иметь несколько объяснений. Это помогает лучше понимать людей и спокойно реагировать на изменения.
</a:t>
            </a:r>
            <a:endParaRPr lang="en-US" sz="1197" dirty="0"/>
          </a:p>
        </p:txBody>
      </p:sp>
      <p:sp>
        <p:nvSpPr>
          <p:cNvPr id="16" name="Text 3"/>
          <p:cNvSpPr txBox="1"/>
          <p:nvPr/>
        </p:nvSpPr>
        <p:spPr>
          <a:xfrm>
            <a:off x="4095169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 себе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понятны правила и слова, становится легче говорить, задавать вопросы и участвовать в уроке. Уверенность растёт постепенно, вместе с опытом общения.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91211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работать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5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помогает слушать других, договариваться и учитывать разные привычки. Эти навыки особенно важны в парных заданиях, проектах и совместной школьной работе.
</a:t>
            </a:r>
            <a:endParaRPr lang="en-US" sz="1160" dirty="0"/>
          </a:p>
        </p:txBody>
      </p:sp>
      <p:sp>
        <p:nvSpPr>
          <p:cNvPr id="18" name="Text 5"/>
          <p:cNvSpPr txBox="1"/>
          <p:nvPr/>
        </p:nvSpPr>
        <p:spPr>
          <a:xfrm>
            <a:off x="1285601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без 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начинает легче находить общий язык с ровесниками из разных стран. Английский становится не только предметом, но и реальным инструментом для дружбы и обмена идеями.
</a:t>
            </a:r>
            <a:endParaRPr lang="en-US" sz="1184" dirty="0"/>
          </a:p>
        </p:txBody>
      </p:sp>
      <p:sp>
        <p:nvSpPr>
          <p:cNvPr id="19" name="Text 6"/>
          <p:cNvSpPr txBox="1"/>
          <p:nvPr/>
        </p:nvSpPr>
        <p:spPr>
          <a:xfrm>
            <a:off x="4095169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5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культурной адаптации пригодится в учёбе и позже, когда потребуется общаться с новыми людьми. Он помогает чувствовать себя спокойно в незнакомой среде и учиться быстрее.
</a:t>
            </a:r>
            <a:endParaRPr lang="en-US" sz="118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ощущения со временем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успехи — понять шутку, спросить дорогу или ответить на уроке — делают новую среду заметно привычнее.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адаптации; условные значения для наглядности.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стресс снижается, а уверенность и понимание правил растут; адаптация идёт постепенно и укрепляется через повторение опыта.
</a:t>
            </a:r>
            <a:endParaRPr lang="en-US" sz="114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повседневных различий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31800" y="1783205"/>
            <a:ext cx="2685651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ужина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семьях ужинают рано, в других позже, а иногда вместе собираются только вечером. Из-за этого привычный режим дня может сначала казаться необычным и сбивать с толку.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241700" y="1783205"/>
            <a:ext cx="2685651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школе форма обязательна, в другой допускается свободная одежда. Для новичка это влияет не только на внешний вид, но и на ощущение, что он уже «свой» или ещё нет.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1626" y="1783205"/>
            <a:ext cx="2685651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Где-то принято крепко пожимать руку, где-то достаточно улыбки или короткого «hello». Если не знать местную норму, можно случайно показаться слишком холодным или, наоборот, слишком фамильярным.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31800" y="3323449"/>
            <a:ext cx="2685651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в гостях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домах за столом говорят много, в других почти не разговаривают. Ребёнку важно замечать такие правила, чтобы не перебивать и не нарушать семейный порядок.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41700" y="3323449"/>
            <a:ext cx="2685651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ко взрослым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взрослые просят называть их по имени, другие ожидают более официального обращения. Это мелочь, но именно она часто определяет, насколько вежливым покажется собеседник.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требует времени, внимания и уважения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в изучении английского языка идёт постепенно: помогают терпение, вопросы, наблюдение и поддержка взрослых. Чем спокойнее отношение к различиям, тем увереннее становится общение и шире взгляд на мир.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2026-05-31T04:18:55Z</dcterms:created>
  <dcterms:modified xsi:type="dcterms:W3CDTF">2026-05-31T04:18:55Z</dcterms:modified>
</cp:coreProperties>
</file>