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97156" y="0"/>
            <a:ext cx="474668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4325" y="144325"/>
            <a:ext cx="3790800" cy="18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Unit 1. How Different the World Is!
</a:t>
            </a:r>
            <a:endParaRPr lang="en-US" sz="4400" dirty="0"/>
          </a:p>
        </p:txBody>
      </p:sp>
      <p:sp>
        <p:nvSpPr>
          <p:cNvPr id="5" name="Text 1"/>
          <p:cNvSpPr txBox="1"/>
          <p:nvPr/>
        </p:nvSpPr>
        <p:spPr>
          <a:xfrm>
            <a:off x="144325" y="2203500"/>
            <a:ext cx="37908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разнообразен: сравниваем страны, города и повседневную жизнь.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106100" y="3476325"/>
            <a:ext cx="1867500" cy="28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0400" y="895548"/>
            <a:ext cx="3430200" cy="33665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82400" y="144325"/>
            <a:ext cx="3858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через сравнение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44325" y="1193025"/>
            <a:ext cx="3781200" cy="170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этом разделе десятиклассники расширяют лексику по geography, culture, daily life, travel и comparison, а также учатся точно описывать реальные различия на английском языке, используя сравнения, связки и связный ответ из 8–10 предложений.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92675" y="44561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106450" y="154525"/>
            <a:ext cx="5126400" cy="54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Ключевая лексика темы «The world around us»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00856" y="958614"/>
            <a:ext cx="16479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и природа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country, region, climate, landscape и population помогают описывать место, где живут люди, а также природные условия, которые влияют на образ жизни и хозяйство.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925650" y="1820689"/>
            <a:ext cx="16479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Общество и культура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customs, lifestyle, traditions, local и global нужна, чтобы говорить о привычках, ценностях и особенностях жизни людей в разных сообществах и странах.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3755300" y="2676474"/>
            <a:ext cx="16479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и сельская местность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Пары urban, rural, crowded и remote позволяют точно показать разницу между плотной городской средой, удалёнными территориями и более спокойным ритмом жизни.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592200" y="1820691"/>
            <a:ext cx="16479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и коммуникация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transport и communication связаны с тем, как люди передвигаются, учатся, работают и поддерживают контакты в современном мире, особенно в крупных городах.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7403300" y="958616"/>
            <a:ext cx="16479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и оценка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Пары similar/different, bigger/smaller, more expensive/cheaper и common/unique помогают строить чёткие сопоставления и избегать слишком общих формулировок.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882" y="1048450"/>
            <a:ext cx="3854136" cy="306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5161200" cy="6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стран по ключевым признакам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75773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показатели показывают, что страны отличаются не одним параметром, а целым набором условий жизни.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609009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урбанизация и доступ к интернету часто сочетаются с развитой инфраструктурой, но демография и качество жизни заметно различаются.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684900"/>
            <a:ext cx="19125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World Bank, ITU, UN data, 2023–2024; значения округлены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66051" y="-25"/>
            <a:ext cx="3676799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93669" y="151573"/>
            <a:ext cx="5126400" cy="54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и деревня: два разных типа среды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020900" y="990800"/>
            <a:ext cx="2531700" cy="8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Плотность и ритм
</a:t>
            </a:r>
            <a:pPr algn="l" indent="0" marL="0">
              <a:lnSpc>
                <a:spcPct val="115000"/>
              </a:lnSpc>
              <a:buNone/>
            </a:pPr>
            <a:r>
              <a:rPr lang="en-US" sz="6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обычно живёт быстрее: больше людей, транспорта, школ, магазинов и офисов, поэтому повседневные маршруты короче, но пространство кажется более насыщенным и шумным.
</a:t>
            </a:r>
            <a:endParaRPr lang="en-US" sz="974" dirty="0"/>
          </a:p>
        </p:txBody>
      </p:sp>
      <p:sp>
        <p:nvSpPr>
          <p:cNvPr id="11" name="Text 3"/>
          <p:cNvSpPr txBox="1"/>
          <p:nvPr/>
        </p:nvSpPr>
        <p:spPr>
          <a:xfrm>
            <a:off x="1020900" y="1969213"/>
            <a:ext cx="2531700" cy="8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Инфраструктура и сервисы
</a:t>
            </a:r>
            <a:pPr algn="l" indent="0" marL="0">
              <a:lnSpc>
                <a:spcPct val="115000"/>
              </a:lnSpc>
              <a:buNone/>
            </a:pPr>
            <a:r>
              <a:rPr lang="en-US" sz="6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городской среде легче пользоваться цифровыми сервисами, медициной, культурными объектами и общественным транспортом, тогда как в деревне многие услуги находятся дальше.
</a:t>
            </a:r>
            <a:endParaRPr lang="en-US" sz="974" dirty="0"/>
          </a:p>
        </p:txBody>
      </p:sp>
      <p:sp>
        <p:nvSpPr>
          <p:cNvPr id="12" name="Text 4"/>
          <p:cNvSpPr txBox="1"/>
          <p:nvPr/>
        </p:nvSpPr>
        <p:spPr>
          <a:xfrm>
            <a:off x="1020900" y="2947614"/>
            <a:ext cx="2531700" cy="8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и занятость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городе чаще развиты сферы услуг, торговли и технологий, а сельская местность сильнее связана с природой, фермерством и сезонными видами занятости.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1020900" y="3926001"/>
            <a:ext cx="2531700" cy="8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связи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небольших населённых пунктах люди обычно лучше знают соседей, чаще помогают друг другу и сильнее зависят от местных традиций, климата и природных условий.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9625" y="1889076"/>
            <a:ext cx="4009200" cy="136194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49" y="147750"/>
            <a:ext cx="58788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таблица: образ жизни в разных странах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139278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сопоставление показывает, как экономика, география, климат и культурные нормы влияют на повседневную жизнь.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176411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Повседневность формируется не случайно: на неё одновременно влияют уровень развития, расселение, транспортная система и культурные ожидания.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408676"/>
            <a:ext cx="17877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общеизвестным страновым характеристикам; без привязки к одному году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44325" y="144325"/>
            <a:ext cx="43356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Грамматика сравнения: comparative and superlative forms
</a:t>
            </a:r>
            <a:endParaRPr lang="en-US" sz="2058" dirty="0"/>
          </a:p>
        </p:txBody>
      </p:sp>
      <p:sp>
        <p:nvSpPr>
          <p:cNvPr id="9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278276" y="1787675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Прилагательные на -y
</a:t>
            </a:r>
            <a:pPr algn="l" indent="0" marL="0">
              <a:lnSpc>
                <a:spcPct val="115000"/>
              </a:lnSpc>
              <a:buNone/>
            </a:pPr>
            <a:r>
              <a:rPr lang="en-US" sz="6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прилагательное заканчивается на -y, буква меняется на -ier: easier, busier. Эта модель особенно полезна в описании учебной нагрузки, транспорта и городского ритма.
</a:t>
            </a:r>
            <a:endParaRPr lang="en-US" sz="999" dirty="0"/>
          </a:p>
        </p:txBody>
      </p:sp>
      <p:sp>
        <p:nvSpPr>
          <p:cNvPr id="11" name="Text 3"/>
          <p:cNvSpPr txBox="1"/>
          <p:nvPr/>
        </p:nvSpPr>
        <p:spPr>
          <a:xfrm>
            <a:off x="4943918" y="2657000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Длинные прилагательные
</a:t>
            </a:r>
            <a:pPr algn="l" indent="0" marL="0">
              <a:lnSpc>
                <a:spcPct val="115000"/>
              </a:lnSpc>
              <a:buNone/>
            </a:pPr>
            <a:r>
              <a:rPr lang="en-US" sz="6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более длинных слов обычно используется more: more interesting, more modern, more expensive. Такая конструкция помогает делать точные и естественные сравнения без перегрузки фразы.
</a:t>
            </a:r>
            <a:endParaRPr lang="en-US" sz="902" dirty="0"/>
          </a:p>
        </p:txBody>
      </p:sp>
      <p:sp>
        <p:nvSpPr>
          <p:cNvPr id="12" name="Text 4"/>
          <p:cNvSpPr txBox="1"/>
          <p:nvPr/>
        </p:nvSpPr>
        <p:spPr>
          <a:xfrm>
            <a:off x="1278268" y="3511825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Неправильные формы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Отдельно нужно запомнить better, worse, farther/further. Эти формы часто встречаются в реальных сравнениях качества жизни, расстояний и условий обучения.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4943926" y="932850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прилагательные
</a:t>
            </a:r>
            <a:pPr algn="l" indent="0" marL="0">
              <a:lnSpc>
                <a:spcPct val="115000"/>
              </a:lnSpc>
              <a:buNone/>
            </a:pPr>
            <a:r>
              <a:rPr lang="en-US" sz="6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кратких прилагательных обычно добавляется -er: taller, colder, safer. Такие формы удобны при сравнении стран, городов, школ и условий жизни в привычных повседневных темах.
</a:t>
            </a:r>
            <a:endParaRPr lang="en-US" sz="917" dirty="0"/>
          </a:p>
        </p:txBody>
      </p:sp>
      <p:sp>
        <p:nvSpPr>
          <p:cNvPr id="14" name="Text 6"/>
          <p:cNvSpPr txBox="1"/>
          <p:nvPr/>
        </p:nvSpPr>
        <p:spPr>
          <a:xfrm>
            <a:off x="4943918" y="4344928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Полные модели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Конструкции than, as… as, the most и the least позволяют не только сравнивать объекты, но и уточнять степень признака с помощью enough, too и very.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80725" y="1176962"/>
            <a:ext cx="7200900" cy="29432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48423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устного сравнения стран и культур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0" y="686550"/>
            <a:ext cx="4842300" cy="22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ответа: от выбора объекта и критериев до примеров, языковых средств и вывода.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27076" y="1805977"/>
            <a:ext cx="682500" cy="682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43587" y="1805973"/>
            <a:ext cx="597188" cy="682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06117" y="3576385"/>
            <a:ext cx="724450" cy="5795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00931" y="3510823"/>
            <a:ext cx="682500" cy="682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873634" y="2658397"/>
            <a:ext cx="682500" cy="682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006100" y="144325"/>
            <a:ext cx="52683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3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Аудирование: понимание различий в реальных сообщениях
</a:t>
            </a:r>
            <a:endParaRPr lang="en-US" sz="2393" dirty="0"/>
          </a:p>
        </p:txBody>
      </p:sp>
      <p:sp>
        <p:nvSpPr>
          <p:cNvPr id="9" name="Text 1"/>
          <p:cNvSpPr txBox="1"/>
          <p:nvPr/>
        </p:nvSpPr>
        <p:spPr>
          <a:xfrm>
            <a:off x="8521475" y="4535766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896786" y="1805982"/>
            <a:ext cx="1689578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сообщения
</a:t>
            </a:r>
            <a:pPr algn="l" indent="0" marL="0">
              <a:lnSpc>
                <a:spcPct val="115000"/>
              </a:lnSpc>
              <a:buNone/>
            </a:pPr>
            <a:r>
              <a:rPr lang="en-US" sz="5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Аудирование строится на диалогах, объявлениях и мини-монологах, где важно быстро понять тему, место действия и ключевую информацию без опоры на полный текст.
</a:t>
            </a:r>
            <a:endParaRPr lang="en-US" sz="751" dirty="0"/>
          </a:p>
        </p:txBody>
      </p:sp>
      <p:sp>
        <p:nvSpPr>
          <p:cNvPr id="11" name="Text 3"/>
          <p:cNvSpPr txBox="1"/>
          <p:nvPr/>
        </p:nvSpPr>
        <p:spPr>
          <a:xfrm>
            <a:off x="5570641" y="1805977"/>
            <a:ext cx="1689578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 и даты
</a:t>
            </a:r>
            <a:pPr algn="l" indent="0" marL="0">
              <a:lnSpc>
                <a:spcPct val="115000"/>
              </a:lnSpc>
              <a:buNone/>
            </a:pPr>
            <a:r>
              <a:rPr lang="en-US" sz="5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внимание уделяется числам, времени, датам и названиям стран, потому что именно эти элементы часто несут основную смысловую нагрузку в сообщении.
</a:t>
            </a:r>
            <a:endParaRPr lang="en-US" sz="751" dirty="0"/>
          </a:p>
        </p:txBody>
      </p:sp>
      <p:sp>
        <p:nvSpPr>
          <p:cNvPr id="12" name="Text 4"/>
          <p:cNvSpPr txBox="1"/>
          <p:nvPr/>
        </p:nvSpPr>
        <p:spPr>
          <a:xfrm>
            <a:off x="1896802" y="3524920"/>
            <a:ext cx="1689578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сюжеты
</a:t>
            </a:r>
            <a:pPr algn="l" indent="0" marL="0">
              <a:lnSpc>
                <a:spcPct val="115000"/>
              </a:lnSpc>
              <a:buNone/>
            </a:pPr>
            <a:r>
              <a:rPr lang="en-US" sz="5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школьного обмена, расписания и учебных правил помогают развивать понимание повседневной лексики, сравнительных форм и описаний различий между системами образования.
</a:t>
            </a:r>
            <a:endParaRPr lang="en-US" sz="751" dirty="0"/>
          </a:p>
        </p:txBody>
      </p:sp>
      <p:sp>
        <p:nvSpPr>
          <p:cNvPr id="13" name="Text 5"/>
          <p:cNvSpPr txBox="1"/>
          <p:nvPr/>
        </p:nvSpPr>
        <p:spPr>
          <a:xfrm>
            <a:off x="5570641" y="3510827"/>
            <a:ext cx="1689578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 другой стране
</a:t>
            </a:r>
            <a:pPr algn="l" indent="0" marL="0">
              <a:lnSpc>
                <a:spcPct val="115000"/>
              </a:lnSpc>
              <a:buNone/>
            </a:pPr>
            <a:r>
              <a:rPr lang="en-US" sz="5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Монологи о семье, городе и привычках другой страны учат выделять детали, сопоставлять факты и понимать, как культурный контекст влияет на речь и содержание.
</a:t>
            </a:r>
            <a:endParaRPr lang="en-US" sz="751" dirty="0"/>
          </a:p>
        </p:txBody>
      </p:sp>
      <p:sp>
        <p:nvSpPr>
          <p:cNvPr id="14" name="Text 6"/>
          <p:cNvSpPr txBox="1"/>
          <p:nvPr/>
        </p:nvSpPr>
        <p:spPr>
          <a:xfrm>
            <a:off x="3743344" y="2658401"/>
            <a:ext cx="1689578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Ситуации в пути
</a:t>
            </a:r>
            <a:pPr algn="l" indent="0" marL="0">
              <a:lnSpc>
                <a:spcPct val="115000"/>
              </a:lnSpc>
              <a:buNone/>
            </a:pPr>
            <a:r>
              <a:rPr lang="en-US" sz="5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используются контексты аэропорта, вокзала и туристического центра, где слушающий должен распознать инструкции, направление движения и практические детали.
</a:t>
            </a:r>
            <a:endParaRPr lang="en-US" sz="751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549520"/>
            <a:ext cx="9144000" cy="25896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06450" y="154525"/>
            <a:ext cx="5126400" cy="54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Путешествия как способ увидеть различия мира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122592" y="980375"/>
            <a:ext cx="164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Практическая лексика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journey, trip, sightseeing, ticket, destination, luggage и passport нужны для ситуаций, где английский становится инструментом реального общения в дороге и на месте.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1927882" y="980375"/>
            <a:ext cx="164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и обычаи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поездки особенно заметны местные customs: нормы поведения, вежливые формулы, требования к одежде и особенности общения в транспорте, отеле и общественных местах.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3750289" y="980375"/>
            <a:ext cx="164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Еда и повседневность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помогает узнать local food, распорядок дня и привычки жителей, поэтому travel связан не только с перемещением, но и с пониманием образа жизни.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5572721" y="980375"/>
            <a:ext cx="164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в действии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аэропорту, гостинице и музее ученику нужно задавать вопросы, уточнять маршрут и реагировать на инструкции, то есть использовать английский как рабочий язык общения.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7395146" y="980375"/>
            <a:ext cx="164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Культурный опыт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городов, достопримечательностей и транспортных систем развивает наблюдательность и показывает, что одна поездка может дать гораздо больше, чем простое перемещение.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882" y="1048450"/>
            <a:ext cx="3854136" cy="306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5161200" cy="6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страны различаются: основные факторы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75773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условия жизни складываются постепенно: природа, прошлое и экономика влияют на язык, транспорт и повседневные привычки.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609009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между странами возникают из сочетания причин, поэтому сравнение должно объяснять не только что отличается, но и почему.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684900"/>
            <a:ext cx="19125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схема, основанная на тематике раздела; данные условные, 2025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1019000" y="144325"/>
            <a:ext cx="71280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Чтение: как извлекать информацию из текста о странах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153650" y="2048300"/>
            <a:ext cx="16620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тема
</a:t>
            </a:r>
            <a:pPr algn="l" indent="0" marL="0">
              <a:lnSpc>
                <a:spcPct val="115000"/>
              </a:lnSpc>
              <a:buNone/>
            </a:pPr>
            <a:r>
              <a:rPr lang="en-US" sz="7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Прочитайте заголовок и первый абзац, чтобы определить, о чём текст: о стране, городе, школе или традициях. Это помогает быстрее выстроить ожидания и не терять основной смысл.
</a:t>
            </a:r>
            <a:endParaRPr lang="en-US" sz="1033" dirty="0"/>
          </a:p>
        </p:txBody>
      </p:sp>
      <p:sp>
        <p:nvSpPr>
          <p:cNvPr id="11" name="Text 3"/>
          <p:cNvSpPr txBox="1"/>
          <p:nvPr/>
        </p:nvSpPr>
        <p:spPr>
          <a:xfrm>
            <a:off x="1959432" y="2021075"/>
            <a:ext cx="16620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Ищите опоры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Выделяйте имена, даты, числа, географические названия и повторяющиеся слова. Именно такие элементы чаще всего указывают на важные факты и позволяют найти конкретную информацию без полного перевода.
</a:t>
            </a:r>
            <a:endParaRPr lang="en-US" sz="974" dirty="0"/>
          </a:p>
        </p:txBody>
      </p:sp>
      <p:sp>
        <p:nvSpPr>
          <p:cNvPr id="12" name="Text 4"/>
          <p:cNvSpPr txBox="1"/>
          <p:nvPr/>
        </p:nvSpPr>
        <p:spPr>
          <a:xfrm>
            <a:off x="3765239" y="2021075"/>
            <a:ext cx="16620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Различайте факты
</a:t>
            </a:r>
            <a:pPr algn="l" indent="0" marL="0">
              <a:lnSpc>
                <a:spcPct val="115000"/>
              </a:lnSpc>
              <a:buNone/>
            </a:pPr>
            <a:r>
              <a:rPr lang="en-US" sz="7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путайте факты и мнение автора: факты можно проверить, а мнение выражает оценку. Для этого обращайте внимание на слова of course, probably, interesting, important, unusual и similar markers.
</a:t>
            </a:r>
            <a:endParaRPr lang="en-US" sz="989" dirty="0"/>
          </a:p>
        </p:txBody>
      </p:sp>
      <p:sp>
        <p:nvSpPr>
          <p:cNvPr id="13" name="Text 5"/>
          <p:cNvSpPr txBox="1"/>
          <p:nvPr/>
        </p:nvSpPr>
        <p:spPr>
          <a:xfrm>
            <a:off x="5571034" y="2021075"/>
            <a:ext cx="16620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Замечайте сравнения
</a:t>
            </a:r>
            <a:pPr algn="l" indent="0" marL="0">
              <a:lnSpc>
                <a:spcPct val="115000"/>
              </a:lnSpc>
              <a:buNone/>
            </a:pPr>
            <a:r>
              <a:rPr lang="en-US" sz="7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Сравнительные конструкции often показывают ключевую идею текста. Формы bigger, more modern, the most popular и слова however, whereas, in contrast помогают понять, что именно сопоставляется и по какому признаку.
</a:t>
            </a:r>
            <a:endParaRPr lang="en-US" sz="984" dirty="0"/>
          </a:p>
        </p:txBody>
      </p:sp>
      <p:sp>
        <p:nvSpPr>
          <p:cNvPr id="14" name="Text 6"/>
          <p:cNvSpPr txBox="1"/>
          <p:nvPr/>
        </p:nvSpPr>
        <p:spPr>
          <a:xfrm>
            <a:off x="7337742" y="2021075"/>
            <a:ext cx="16620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Проверяйте понимание
</a:t>
            </a:r>
            <a:pPr algn="l" indent="0" marL="0">
              <a:lnSpc>
                <a:spcPct val="115000"/>
              </a:lnSpc>
              <a:buNone/>
            </a:pPr>
            <a:r>
              <a:rPr lang="en-US" sz="7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чтения полезны задания true/false, matching headings, finding specific information и короткие open-ended questions. Они показывают, умеете ли вы не только узнавать слова, но и понимать мысль автора.
</a:t>
            </a:r>
            <a:endParaRPr lang="en-US" sz="984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01700" y="1760010"/>
            <a:ext cx="3971100" cy="162347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168925" y="144325"/>
            <a:ext cx="58689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для описания различий и сходств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219835" y="117030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и связки, которые помогают точно сравнивать страны, города и образ жизни.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219838" y="2207436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темы делится на прилагательные для описания и связки для сравнения; вместе они делают ответ точным и логичным.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219831" y="3222003"/>
            <a:ext cx="17877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тематический словарь Unit 1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93669" y="151573"/>
            <a:ext cx="5126400" cy="54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Культурные традиции, праздники и нормы общения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013650" y="1820700"/>
            <a:ext cx="2219400" cy="11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и ритуалы
</a:t>
            </a:r>
            <a:pPr algn="l" indent="0" marL="0">
              <a:lnSpc>
                <a:spcPct val="115000"/>
              </a:lnSpc>
              <a:buNone/>
            </a:pPr>
            <a:r>
              <a:rPr lang="en-US" sz="6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показывают, что именно ценит общество: семейные встречи, историческую память, религиозные традиции или национальную идентичность. Даже похожие события в разных странах могут сопровождаться разными обычаями и символами.
</a:t>
            </a:r>
            <a:endParaRPr lang="en-US" sz="946" dirty="0"/>
          </a:p>
        </p:txBody>
      </p:sp>
      <p:sp>
        <p:nvSpPr>
          <p:cNvPr id="11" name="Text 3"/>
          <p:cNvSpPr txBox="1"/>
          <p:nvPr/>
        </p:nvSpPr>
        <p:spPr>
          <a:xfrm>
            <a:off x="1013650" y="3064650"/>
            <a:ext cx="2219400" cy="11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и семья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привычки, форма одежды, отношение к учителю и роль родителей в обучении часто зависят от культурных ожиданий. Поэтому одна и та же ситуация может восприниматься по-разному.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3455333" y="3064649"/>
            <a:ext cx="2219400" cy="11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и пунктуальность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Отношение ко времени тоже является частью культуры. Где-то пунктуальность считается обязательной нормой, а где-то допускается более гибкий подход, особенно в неформальном общении и семейной жизни.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3455333" y="1820700"/>
            <a:ext cx="2219400" cy="11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Приветствия и вежливость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Нормы приветствия отличаются жестами, дистанцией, обращением по имени или по фамилии. В одних культурах важна формальность, в других — более свободный и быстрый стиль общения.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5897026" y="2398168"/>
            <a:ext cx="2219400" cy="11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Общение без стереотипов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сравнении культур важно помнить: разные правила не означают, что одна система лучше другой. Цель сравнения — понять контекст и уважать способы общения, принятые в другой стране.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882" y="1048450"/>
            <a:ext cx="3854136" cy="306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5161200" cy="6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Интернет и цифровые возможности в разных регионах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75773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Цифровая среда влияет не только на связь, но и на доступ к обучению, информации и современным навыкам.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609009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цифровой доступ, тем больше возможностей для учёбы и коммуникации; при низком доступе возрастает риск неравенства.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684900"/>
            <a:ext cx="19125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схема, основанная на общем сравнении регионов; данные условные, 2025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549520"/>
            <a:ext cx="9144000" cy="25896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06450" y="154525"/>
            <a:ext cx="5126400" cy="54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в разных странах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122592" y="980375"/>
            <a:ext cx="164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календарь
</a:t>
            </a:r>
            <a:pPr algn="l" indent="0" marL="0">
              <a:lnSpc>
                <a:spcPct val="115000"/>
              </a:lnSpc>
              <a:buNone/>
            </a:pPr>
            <a:r>
              <a:rPr lang="en-US" sz="6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Продолжительность учебного года, каникулы и расписание уроков заметно отличаются. Эти различия связаны с климатом, национальными традициями и организацией образовательной системы, поэтому школьная рутина в странах может выглядеть по-разному.
</a:t>
            </a:r>
            <a:endParaRPr lang="en-US" sz="961" dirty="0"/>
          </a:p>
        </p:txBody>
      </p:sp>
      <p:sp>
        <p:nvSpPr>
          <p:cNvPr id="12" name="Text 3"/>
          <p:cNvSpPr txBox="1"/>
          <p:nvPr/>
        </p:nvSpPr>
        <p:spPr>
          <a:xfrm>
            <a:off x="1927882" y="980375"/>
            <a:ext cx="164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и предметы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одних школах обязательна uniform, в других она отсутствует. Также различаются subjects, количество часов и выбор дополнительных курсов, что влияет на повседневную нагрузку и интересы учеников.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3750289" y="980375"/>
            <a:ext cx="164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Домашние задания и проекты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Домашняя работа, project work и самостоятельные задания могут занимать разный объём времени. Где-то больше внимания уделяется экзаменам, а где-то — групповым проектам, навыкам общения и практическому применению знаний.
</a:t>
            </a:r>
            <a:endParaRPr lang="en-US" sz="952" dirty="0"/>
          </a:p>
        </p:txBody>
      </p:sp>
      <p:sp>
        <p:nvSpPr>
          <p:cNvPr id="14" name="Text 5"/>
          <p:cNvSpPr txBox="1"/>
          <p:nvPr/>
        </p:nvSpPr>
        <p:spPr>
          <a:xfrm>
            <a:off x="5572721" y="980375"/>
            <a:ext cx="164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Кружки и клубы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Дополнительные занятия, sports clubs и academic clubs расширяют школьный опыт и помогают развивать skills. В некоторых странах они почти обязательны для активной школьной жизни и социализации.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7395146" y="980375"/>
            <a:ext cx="164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Цифровой класс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classroom среда может включать интерактивную доску, планшеты и онлайн-платформы. Такие ресурсы делают обучение более гибким, но их доступ зависит от возможностей школы и региона.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44325" y="144325"/>
            <a:ext cx="43356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Стереотипы и точность в сравнении стран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278276" y="1787675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Проверяйте факты
</a:t>
            </a:r>
            <a:pPr algn="l" indent="0" marL="0">
              <a:lnSpc>
                <a:spcPct val="115000"/>
              </a:lnSpc>
              <a:buNone/>
            </a:pPr>
            <a:r>
              <a:rPr lang="en-US" sz="6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должно опираться на достоверные источники, а не на случайные впечатления. Чем больше проверенной информации, тем точнее вывод о жизни людей и особенностях общества.
</a:t>
            </a:r>
            <a:endParaRPr lang="en-US" sz="916" dirty="0"/>
          </a:p>
        </p:txBody>
      </p:sp>
      <p:sp>
        <p:nvSpPr>
          <p:cNvPr id="11" name="Text 3"/>
          <p:cNvSpPr txBox="1"/>
          <p:nvPr/>
        </p:nvSpPr>
        <p:spPr>
          <a:xfrm>
            <a:off x="4943918" y="2657000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Учитывайте различия внутри страны
</a:t>
            </a:r>
            <a:pPr algn="l" indent="0" marL="0">
              <a:lnSpc>
                <a:spcPct val="115000"/>
              </a:lnSpc>
              <a:buNone/>
            </a:pPr>
            <a:r>
              <a:rPr lang="en-US" sz="6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страна может сильно отличаться по регионам, климату, уровню жизни и культуре. Поэтому слова generally, usually и it depends on помогают избежать слишком жёстких утверждений.
</a:t>
            </a:r>
            <a:endParaRPr lang="en-US" sz="948" dirty="0"/>
          </a:p>
        </p:txBody>
      </p:sp>
      <p:sp>
        <p:nvSpPr>
          <p:cNvPr id="12" name="Text 4"/>
          <p:cNvSpPr txBox="1"/>
          <p:nvPr/>
        </p:nvSpPr>
        <p:spPr>
          <a:xfrm>
            <a:off x="1278268" y="3511825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Сравнивайте в контексте
</a:t>
            </a:r>
            <a:pPr algn="l" indent="0" marL="0">
              <a:lnSpc>
                <a:spcPct val="115000"/>
              </a:lnSpc>
              <a:buNone/>
            </a:pPr>
            <a:r>
              <a:rPr lang="en-US" sz="6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привычки связаны не с национальным характером, а с историей, экономикой или местными условиями. Если учитывать контекст, сравнение становится более точным и уважительным.
</a:t>
            </a:r>
            <a:endParaRPr lang="en-US" sz="905" dirty="0"/>
          </a:p>
        </p:txBody>
      </p:sp>
      <p:sp>
        <p:nvSpPr>
          <p:cNvPr id="13" name="Text 5"/>
          <p:cNvSpPr txBox="1"/>
          <p:nvPr/>
        </p:nvSpPr>
        <p:spPr>
          <a:xfrm>
            <a:off x="4943926" y="932850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обобщайте
</a:t>
            </a:r>
            <a:pPr algn="l" indent="0" marL="0">
              <a:lnSpc>
                <a:spcPct val="115000"/>
              </a:lnSpc>
              <a:buNone/>
            </a:pPr>
            <a:r>
              <a:rPr lang="en-US" sz="6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Стереотипы кажутся удобными, но они упрощают реальность и часто искажают представление о стране. Лучше говорить осторожно: not all people, many regions, in some areas.
</a:t>
            </a:r>
            <a:endParaRPr lang="en-US" sz="971" dirty="0"/>
          </a:p>
        </p:txBody>
      </p:sp>
      <p:sp>
        <p:nvSpPr>
          <p:cNvPr id="14" name="Text 6"/>
          <p:cNvSpPr txBox="1"/>
          <p:nvPr/>
        </p:nvSpPr>
        <p:spPr>
          <a:xfrm>
            <a:off x="4943918" y="4344928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Делайте аккуратный вывод
</a:t>
            </a:r>
            <a:pPr algn="l" indent="0" marL="0">
              <a:lnSpc>
                <a:spcPct val="115000"/>
              </a:lnSpc>
              <a:buNone/>
            </a:pPr>
            <a:r>
              <a:rPr lang="en-US" sz="6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Хорошее сравнение не делит мир на «лучшее» и «хужее», а объясняет различия спокойно и доказательно. Такой подход развивает критическое мышление и языковую точность.
</a:t>
            </a:r>
            <a:endParaRPr lang="en-US" sz="98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80725" y="1176962"/>
            <a:ext cx="7200900" cy="29432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48423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написать краткое сравнительное высказывание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0" y="686550"/>
            <a:ext cx="4842300" cy="22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структура мини-эссе или короткого paragraph на английском языке.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44449" y="1207420"/>
            <a:ext cx="682500" cy="682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32185" y="1253810"/>
            <a:ext cx="719700" cy="5757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25846" y="3306865"/>
            <a:ext cx="719700" cy="5757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250785" y="3246440"/>
            <a:ext cx="682500" cy="682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37981" y="2233945"/>
            <a:ext cx="682500" cy="682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44325" y="144325"/>
            <a:ext cx="48513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объединяет людей в разных странах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2098974" y="1136250"/>
            <a:ext cx="18450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
</a:t>
            </a:r>
            <a:pPr algn="l" indent="0" marL="0">
              <a:lnSpc>
                <a:spcPct val="115000"/>
              </a:lnSpc>
              <a:buNone/>
            </a:pPr>
            <a:r>
              <a:rPr lang="en-US" sz="6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Людям в любой стране нужна защищённость и предсказуемость. Это базовое условие для спокойной жизни, учёбы, работы и планирования будущего, независимо от языка, климата или уровня развития.
</a:t>
            </a:r>
            <a:endParaRPr lang="en-US" sz="794" dirty="0"/>
          </a:p>
        </p:txBody>
      </p:sp>
      <p:sp>
        <p:nvSpPr>
          <p:cNvPr id="10" name="Text 2"/>
          <p:cNvSpPr txBox="1"/>
          <p:nvPr/>
        </p:nvSpPr>
        <p:spPr>
          <a:xfrm>
            <a:off x="6215361" y="1136250"/>
            <a:ext cx="18450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6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Стремление учиться объединяет школьников и взрослых по всему миру. Знания, навыки и возможность развиваться помогают человеку чувствовать уверенность и открывают путь к более широким жизненным перспективам.
</a:t>
            </a:r>
            <a:endParaRPr lang="en-US" sz="794" dirty="0"/>
          </a:p>
        </p:txBody>
      </p:sp>
      <p:sp>
        <p:nvSpPr>
          <p:cNvPr id="11" name="Text 3"/>
          <p:cNvSpPr txBox="1"/>
          <p:nvPr/>
        </p:nvSpPr>
        <p:spPr>
          <a:xfrm>
            <a:off x="2109022" y="3189300"/>
            <a:ext cx="18450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Общение
</a:t>
            </a:r>
            <a:pPr algn="l" indent="0" marL="0">
              <a:lnSpc>
                <a:spcPct val="115000"/>
              </a:lnSpc>
              <a:buNone/>
            </a:pPr>
            <a:r>
              <a:rPr lang="en-US" sz="6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Семья, дружба и контакт с другими людьми нужны всем. Формы общения различаются, но желание быть понятым, услышанным и уважаемым остаётся общим для разных стран и поколений.
</a:t>
            </a:r>
            <a:endParaRPr lang="en-US" sz="855" dirty="0"/>
          </a:p>
        </p:txBody>
      </p:sp>
      <p:sp>
        <p:nvSpPr>
          <p:cNvPr id="12" name="Text 4"/>
          <p:cNvSpPr txBox="1"/>
          <p:nvPr/>
        </p:nvSpPr>
        <p:spPr>
          <a:xfrm>
            <a:off x="6215361" y="3182250"/>
            <a:ext cx="18450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
</a:t>
            </a:r>
            <a:pPr algn="l" indent="0" marL="0">
              <a:lnSpc>
                <a:spcPct val="115000"/>
              </a:lnSpc>
              <a:buNone/>
            </a:pPr>
            <a:r>
              <a:rPr lang="en-US" sz="6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обществах люди хотят стабильности, возможностей и достойной жизни для следующего поколения. Именно поэтому темы труда, обучения и личного роста понятны школьникам в любой стране.
</a:t>
            </a:r>
            <a:endParaRPr lang="en-US" sz="794" dirty="0"/>
          </a:p>
        </p:txBody>
      </p:sp>
      <p:sp>
        <p:nvSpPr>
          <p:cNvPr id="13" name="Text 5"/>
          <p:cNvSpPr txBox="1"/>
          <p:nvPr/>
        </p:nvSpPr>
        <p:spPr>
          <a:xfrm>
            <a:off x="4192506" y="2162775"/>
            <a:ext cx="18450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Здоровье
</a:t>
            </a:r>
            <a:pPr algn="l" indent="0" marL="0">
              <a:lnSpc>
                <a:spcPct val="115000"/>
              </a:lnSpc>
              <a:buNone/>
            </a:pPr>
            <a:r>
              <a:rPr lang="en-US" sz="6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о здоровье важна в любой культуре, потому что она напрямую связана с качеством жизни. Люди везде ценят доступ к медицине, чистой воде, нормальному питанию и безопасной среде.
</a:t>
            </a:r>
            <a:endParaRPr lang="en-US" sz="802" dirty="0"/>
          </a:p>
        </p:txBody>
      </p:sp>
      <p:sp>
        <p:nvSpPr>
          <p:cNvPr id="14" name="Text 6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60600" y="1167150"/>
            <a:ext cx="4822800" cy="280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Unit 1: мир разнообразен, но понятен
</a:t>
            </a:r>
            <a:pPr algn="ctr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Unit 1 показывает, как различия стран связаны с климатом, историей, культурой и технологиями, а английский язык помогает точно сравнивать и уважительно понимать этот сложный, разнообразный мир.
</a:t>
            </a:r>
            <a:endParaRPr lang="en-US" sz="2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2026-05-31T16:09:17Z</dcterms:created>
  <dcterms:modified xsi:type="dcterms:W3CDTF">2026-05-31T16:09:17Z</dcterms:modified>
</cp:coreProperties>
</file>