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image" Target="../media/image-7-12.png"/><Relationship Id="rId13" Type="http://schemas.openxmlformats.org/officeDocument/2006/relationships/image" Target="../media/image-7-13.png"/><Relationship Id="rId14" Type="http://schemas.openxmlformats.org/officeDocument/2006/relationships/image" Target="../media/image-7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jpe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8488" y="238187"/>
            <a:ext cx="4274529" cy="47065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90602" y="1394505"/>
            <a:ext cx="314128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3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информатики: язык, которым описываются данные, информация и компьютерные процессы
</a:t>
            </a:r>
            <a:endParaRPr lang="en-US" sz="1853" dirty="0"/>
          </a:p>
        </p:txBody>
      </p:sp>
      <p:sp>
        <p:nvSpPr>
          <p:cNvPr id="7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Понятийный аппарат помогает точно описывать данные, смысл и то, как компьютер решает задачи.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термины — не формальность, а инструмент мышления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Информатика соединяет теорию информации, программирование, устройство компьютеров и цифровые сервисы. Ошибки в терминах смешивают данные и информацию, алгоритм и программу, устройство и ПО. В 10 классе это особенно важно для архитектуры, сетей и безопасности.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и данные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19125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— это сведения об объектах, явлениях и процессах, которые уменьшают неопределённость. Чем меньше вариантов остаётся после получения сведений, тем «информативнее» сообщение.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48615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— форма представления информации, пригодная для хранения, передачи и обработки. Они могут быть записаны по-разному, но несут смысл только при корректной интерпретации.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00800" y="2157525"/>
            <a:ext cx="2219400" cy="214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факт способен выглядеть как текст, число, изображение, звук или код. Смысл зависит не только от записи, но и от того, как её читают и понимают.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54080"/>
            <a:ext cx="5139684" cy="20483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Информация, данные, сообщение и код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различаются по роли: смысл, представление, передача и способ записи. Данные работают только вместе с правилами чтения и кодированием.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может существовать в разных кодах; данные становятся полезными, когда есть способ их декодировать и интерпретировать.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информатики, раздел «Информация и информационные процессы».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98" y="1415989"/>
            <a:ext cx="2335787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Существенные признаки в информатике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580479" y="1546751"/>
            <a:ext cx="4852200" cy="138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Алгоритм: что делает его алгоритмом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характеризуют конечность, понятность шагов, их определённость и результативность. Если в описании шаги неоднозначны или бесконечно продолжаются без результата, это уже не полноценный алгоритм.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580479" y="3279686"/>
            <a:ext cx="4852219" cy="13388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сеть: признаки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компьютерной сети существенны узлы, каналы связи и правила обмена данными. Без согласованных правил передачи сеть превращается просто в набор устройств и линий, но не в систему коммуникации.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понятие в информатике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наблюдений к определению через отбор существенных признаков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72220"/>
            <a:ext cx="720000" cy="576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4948" y="3478989"/>
            <a:ext cx="72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94779" y="3465336"/>
            <a:ext cx="63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основных объектов информатики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Аппаратные и программные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можно разделять по природе: аппаратные — устройства, программные — программы и модули. Например, системный блок и операционная система относятся к разным категориям, но работают совместно.
</a:t>
            </a:r>
            <a:endParaRPr lang="en-US" sz="809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Аналоговые и цифровые
</a:t>
            </a:r>
            <a:pPr algn="l" indent="0" marL="0">
              <a:lnSpc>
                <a:spcPct val="100000"/>
              </a:lnSpc>
              <a:buNone/>
            </a:pPr>
            <a:r>
              <a:rPr lang="en-US" sz="8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удобно различать непрерывные сигналы и дискретные значения. Цифровые данные легче хранить и передавать, поэтому именно они лежат в основе большинства школьных задач.
</a:t>
            </a:r>
            <a:endParaRPr lang="en-US" sz="81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Локальные и глобальные сети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Сети различают по масштабу: локальные охватывают ограниченную территорию, глобальные соединяют удалённые участники. От этого зависят задержки, способы доступа и требования к безопасности.
</a:t>
            </a:r>
            <a:endParaRPr lang="en-US" sz="809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Текстовые, графические, звуковые и числовые 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данных требуют разных способов представления и обработки. Текст, изображение и звук могут быть сохранены и переданы как данные, но их интерпретация различается.
</a:t>
            </a:r>
            <a:endParaRPr lang="en-US" sz="809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общности понятий в информатике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общности уменьшает число признаков, но увеличивает «широту» понятия: от частного примера переходят к более крупным категориям и правилам.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помогает не путать уровни: то, что верно для «файла», не всегда верно для «файла JPEG», и наоборот.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Интерпретация иерархических цепочек из школьного курса информатики (файл JPEG → графический файл → файл → данные).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Факт, гипотеза и закон в научном подходе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398337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 в информатике фиксирует измеримый результат: объём файла, время передачи, число ошибок, скорость обработки. Он не требует объяснений «на глаз» — его можно подтвердить измерением.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98337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 или устойчивое закономерность выражает повторяющуюся связь. К ней относят принцип уменьшения объёма данных при сжатии или зависимость времени передачи от объёма и скорости канала.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571999" y="1705331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Гипотеза предлагает объяснение причины явления. Например, влияние формата файла на размер или зависимость времени загрузки от скорости канала — то есть что именно влияет на наблюдаемое.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571999" y="3476563"/>
            <a:ext cx="4044745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фактами, гипотезами и законами помогает отличать наблюдение от причины: сначала измеряют, затем проверяют объяснение и только потом формулируют устойчивое правило.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290793"/>
            <a:ext cx="2689325" cy="14024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562" y="1290793"/>
            <a:ext cx="2689325" cy="140244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33205" y="1290793"/>
            <a:ext cx="2689325" cy="1402441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67022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Блок-схема: как уместить сложный алгоритм
</a:t>
            </a:r>
            <a:endParaRPr lang="en-US" sz="1200" dirty="0"/>
          </a:p>
        </p:txBody>
      </p:sp>
      <p:sp>
        <p:nvSpPr>
          <p:cNvPr id="13" name="Text 1"/>
          <p:cNvSpPr txBox="1"/>
          <p:nvPr/>
        </p:nvSpPr>
        <p:spPr>
          <a:xfrm>
            <a:off x="670225" y="3327800"/>
            <a:ext cx="21600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задачу как маршрут по шагам. Блок-схема оставляет только «куда и что делаем», а детали выполнения прячутся за условными обозначениями. Поэтому по схеме можно обсудить логику и заранее найти возможные ошибки в ветвлениях.
</a:t>
            </a:r>
            <a:endParaRPr lang="en-US" sz="1083" dirty="0"/>
          </a:p>
        </p:txBody>
      </p:sp>
      <p:sp>
        <p:nvSpPr>
          <p:cNvPr id="14" name="Text 2"/>
          <p:cNvSpPr txBox="1"/>
          <p:nvPr/>
        </p:nvSpPr>
        <p:spPr>
          <a:xfrm>
            <a:off x="3539343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 сети: видно, как движется связь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3539343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сеть представить графом, узлы и связи становятся наглядными: где проходит путь и какие точки соединяют участников. Такой взгляд помогает рассуждать о маршрутизации и возможных узких местах, не вдаваясь в технические мелочи каждого устройства.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6407595" y="2680097"/>
            <a:ext cx="216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Компьютерная симуляция: эксперимент без риска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6407595" y="3327797"/>
            <a:ext cx="2160000" cy="10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Симуляция позволяет «проверять» поведение системы в безопасных условиях. В отличие от реального эксперимента, можно быстро менять параметры и сравнивать результаты. Это полезно, когда прямой опыт дорогой, медленный или невозможный.
</a:t>
            </a:r>
            <a:endParaRPr lang="en-US" sz="1034" dirty="0"/>
          </a:p>
        </p:txBody>
      </p:sp>
      <p:sp>
        <p:nvSpPr>
          <p:cNvPr id="18" name="Text 6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как упрощённое представление системы
</a:t>
            </a:r>
            <a:endParaRPr lang="en-US" sz="2400" dirty="0"/>
          </a:p>
        </p:txBody>
      </p:sp>
      <p:sp>
        <p:nvSpPr>
          <p:cNvPr id="19" name="Text 7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274273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Система, элемент, структура в компьютерных объектах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 — часть целого, например процессор, память, устройство ввода или программный модуль. Система — совокупность взаимосвязанных элементов, например персональный компьютер, операционная система, локальная сеть. Структура — способ организации связей между элементами, например архитектура фон Неймана или клиент-серверная модель.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«элемент — система — структура» помогает объяснять поведение компьютеров: один и тот же набор элементов может работать по-разному в зависимости от структуры связей.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Общенаучные и информатические термины.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 следствие в компьютерных процессах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ввод
</a:t>
            </a:r>
            <a:pPr algn="ctr" indent="0" marL="0">
              <a:lnSpc>
                <a:spcPct val="100000"/>
              </a:lnSpc>
              <a:buNone/>
            </a:pPr>
            <a:r>
              <a:rPr lang="en-US" sz="1091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начинается с причины: данные введены некорректно или неполно. Следствие — отказ программы, некорректный результат расчёта или ошибка валидации.
</a:t>
            </a:r>
            <a:endParaRPr lang="en-US" sz="1091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Перегрузка сети
</a:t>
            </a:r>
            <a:pPr algn="ctr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4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канал связи работает на пределе, пакеты доставляются медленнее. Следствие проявляется как рост времени загрузки, увеличение сетевой задержки и повторные попытки передачи.
</a:t>
            </a:r>
            <a:endParaRPr lang="en-US" sz="1044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резервной копии
</a:t>
            </a:r>
            <a:pPr algn="ctr" indent="0" marL="0">
              <a:lnSpc>
                <a:spcPct val="100000"/>
              </a:lnSpc>
              <a:buNone/>
            </a:pPr>
            <a:r>
              <a:rPr lang="en-US" sz="96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60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резервное копирование не настроено, сбой или удаление данных не имеют «страховки». Следствие — повышенный риск потери информации и восстановление дольше, чем исправление причины.
</a:t>
            </a:r>
            <a:endParaRPr lang="en-US" sz="960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8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исходных данных к проверяемому решению
</a:t>
            </a:r>
            <a:pPr algn="l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9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анализа: постановка задачи, модель, алгоритм, проверка и уточнение вывода.
</a:t>
            </a:r>
            <a:endParaRPr lang="en-US" sz="2318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56387"/>
            <a:ext cx="720000" cy="64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4948" y="3720244"/>
            <a:ext cx="720000" cy="576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50471" y="3688243"/>
            <a:ext cx="720000" cy="64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Абстракция и обобщение в цифровой среде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1589717" y="190625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Абстракция: выделяем главное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Абстракция отвлекается от деталей и оставляет существенное свойство объекта. В результате легче описывать системы, строить модели и находить решение, не утонув в второстепенных подробностях.
</a:t>
            </a:r>
            <a:endParaRPr lang="en-US" sz="809" dirty="0"/>
          </a:p>
        </p:txBody>
      </p:sp>
      <p:sp>
        <p:nvSpPr>
          <p:cNvPr id="14" name="Text 2"/>
          <p:cNvSpPr txBox="1"/>
          <p:nvPr/>
        </p:nvSpPr>
        <p:spPr>
          <a:xfrm>
            <a:off x="5960449" y="191638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Обобщение: объединяем по признаку
</a:t>
            </a:r>
            <a:pPr algn="l" indent="0" marL="0">
              <a:lnSpc>
                <a:spcPct val="100000"/>
              </a:lnSpc>
              <a:buNone/>
            </a:pPr>
            <a:r>
              <a:rPr lang="en-US" sz="8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группирует разные объекты в общий класс по общему признаку. Так появляются типы и правила обработки, позволяющие работать с множеством случаев единообразно.
</a:t>
            </a:r>
            <a:endParaRPr lang="en-US" sz="867" dirty="0"/>
          </a:p>
        </p:txBody>
      </p:sp>
      <p:sp>
        <p:nvSpPr>
          <p:cNvPr id="15" name="Text 3"/>
          <p:cNvSpPr txBox="1"/>
          <p:nvPr/>
        </p:nvSpPr>
        <p:spPr>
          <a:xfrm>
            <a:off x="1589717" y="364824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формальным конструкциям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абстракция и обобщение ведут к созданию переменных, функций, классов и форматов файлов. Они же помогают проектировать протоколы и универсальные правила работы с данными.
</a:t>
            </a:r>
            <a:endParaRPr lang="en-US" sz="809" dirty="0"/>
          </a:p>
        </p:txBody>
      </p:sp>
      <p:sp>
        <p:nvSpPr>
          <p:cNvPr id="16" name="Text 4"/>
          <p:cNvSpPr txBox="1"/>
          <p:nvPr/>
        </p:nvSpPr>
        <p:spPr>
          <a:xfrm>
            <a:off x="5960449" y="3648243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Компактные модели сложных систем
</a:t>
            </a:r>
            <a:pPr algn="l" indent="0" marL="0">
              <a:lnSpc>
                <a:spcPct val="100000"/>
              </a:lnSpc>
              <a:buNone/>
            </a:pPr>
            <a:r>
              <a:rPr lang="en-US" sz="8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абстракция не применяется, модель становится громоздкой и трудно проверяемой. С абстракцией знания упрощаются: сложное объясняется через контролируемые свойства и связи.
</a:t>
            </a:r>
            <a:endParaRPr lang="en-US" sz="809" dirty="0"/>
          </a:p>
        </p:txBody>
      </p:sp>
      <p:sp>
        <p:nvSpPr>
          <p:cNvPr id="17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знания: от наблюдения к объяснению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шаг добавляет «слой смысла»: от фактов к параметрам, затем к связям и, наконец, к оценке будущего поведения. В анализе это влияет на качество выводов.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пропустить уровень описания или объяснения, прогноз становится случайным. Последовательность помогает проверять рассуждения на данных о производительности, трафике и работе программ.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информатики: логика анализа данных (схема уровней знания).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5720" y="1415989"/>
            <a:ext cx="2424613" cy="33687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и сущность в работе компьютерных систем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858685" y="1422797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— то, что мы видим снаружи: медленная загрузка, зависание интерфейса или рост сетевой задержки. Это наблюдаемый результат процесса, по которому трудно сразу понять, что именно происходит внутри системы.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58685" y="3171582"/>
            <a:ext cx="4572000" cy="15231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— внутренние причины, формирующие явление: нехватка оперативной памяти, перегрузка процессора, ошибки в коде или ограничение канала связи. Различение помогает корректно диагностировать неисправности и сбои.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861638"/>
            <a:ext cx="5139684" cy="20331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Принцип, правило и метод в информатике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 — общее основание организации работы, например принцип адресного хранения информации или принцип двоичного кодирования. Правило — конкретное обязательное требование, например именование переменных или оформление файлов. Метод — способ решения задачи, например перебор, сортировка или моделирование.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различение трёх уровней снижает ошибки при изучении и разработке: принципы задают направление, правила обеспечивают корректность, методы дают практический алгоритм действий.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информатики и программирования.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понимания основных понятий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проявляется в точном употреблении терминов и умении давать определение. Важно не только сказать «как это выглядит», но и показать смысл через примеры и контрпримеры.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48693" y="1971674"/>
            <a:ext cx="2219400" cy="24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уровень — способность различать близкие понятия и применять их в новой ситуации. Например, важно уверенно отделять данные от информации и алгоритм от программы при описании одной и той же задачи.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127624" y="1971674"/>
            <a:ext cx="2219325" cy="24675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Глубокое понимание видно по гибкости объяснений: одно явление можно описать разными терминами, не теряя смысла. Так человек контролирует связность понятий, а не заучивает формулировки.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основными понятиями информатики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Стрелки отражают зависимости: алгоритм задаёт последовательность действий, программа фиксирует алгоритм в исполняемом виде, а данные служат материалом для обработки и получения результата.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Связность понятий показывает, что информатика — не набор разрозненных слов: изменение одного элемента логически влияет на обработку, передачу и интерпретацию данных.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связей по материалам школьного курса информатики (обобщение понятий).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Понятийная точность — основа сильного мышления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понятийный аппарат делает знания по информатике упорядоченными и проверяемыми: легче различать термины, строить корректные определения и анализировать процессы. Это снижает логические ошибки и ускоряет обучение программированию, сетям и алгоритмам.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2026-05-12T15:10:40Z</dcterms:created>
  <dcterms:modified xsi:type="dcterms:W3CDTF">2026-05-12T15:10:40Z</dcterms:modified>
</cp:coreProperties>
</file>