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986250" y="1905000"/>
            <a:ext cx="71715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и Россия: от мировой экспансии к внутренним переменам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империализм менял не только карты, но и саму Россию.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оказалась внутри мировой колониальной эпохи
</a:t>
            </a:r>
            <a:endParaRPr lang="en-US" sz="2161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подчинял территории, империализм усиливал борьбу держав за рынки и влияние. Для России это был век реформ, модернизации и поиска собственного места между Европой и огромным внутренним пространством.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колониальная экспансия и российское расширение
</a:t>
            </a:r>
            <a:endParaRPr lang="en-US" sz="2161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модель Запада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державы строили заморские империи, где колонии обеспечивали сырьё, торговую прибыль и военные опорные пункты. Экспансия шла через океаны и контролируемые морские пути.
</a:t>
            </a:r>
            <a:endParaRPr lang="en-US" sz="82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 Франция опирались на торговые компании, флот и сеть портов. Их мощь зависела от контроля коммуникаций, а не от непрерывного территориального пояса.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Сухопутное продвижение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расширялась иначе: через Сибирь, Кавказ, Среднюю Азию и Причерноморье. Здесь важнее были сухопутные границы, крепости, переселение и административное закрепление новых земель.
</a:t>
            </a:r>
            <a:endParaRPr lang="en-US" sz="870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логика империй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модели различались по форме, но совпадали по цели: получить ресурсы, укрепить безопасность и повысить международный вес государства в соперничестве великих держав.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карта мира XIX 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колониальной карте XIX века особенно заметны владения Британии: Индия, Египетский путь, порты и базы в Азии и Африке. Именно морское превосходство делало её крупнейшей империей эпохи.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экспансия проявлялась в Северной и Западной Африке, а также в Индокитае. Она сочетала административное управление, военную силу и стремление вернуть статус великой державы.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претенденты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колониальная система сложилась поздно, но активно включилась в раздел Африки и тихоокеанских владений. Это усилило соперничество в уже поделенном мире.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владения на карте выглядели иначе: они тянулись непрерывным массивом через Евразию. Такое расширение было сухопутным и связывало метрополию с внутренними окраинами.
</a:t>
            </a:r>
            <a:endParaRPr lang="en-US" sz="9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3230" y="1734836"/>
            <a:ext cx="265387" cy="30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4805" y="1734836"/>
            <a:ext cx="265387" cy="30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230" y="3561561"/>
            <a:ext cx="265387" cy="30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44805" y="3561561"/>
            <a:ext cx="265387" cy="30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европейская держава и континентальная империя
</a:t>
            </a:r>
            <a:endParaRPr lang="en-US" sz="2161" dirty="0"/>
          </a:p>
        </p:txBody>
      </p:sp>
      <p:sp>
        <p:nvSpPr>
          <p:cNvPr id="13" name="Text 2"/>
          <p:cNvSpPr txBox="1"/>
          <p:nvPr/>
        </p:nvSpPr>
        <p:spPr>
          <a:xfrm>
            <a:off x="482083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империи входили территории с разным правовым статусом и степенью автономии. Это создавало не заморскую, а внутреннюю периферию, связанную с центром управлением и зависимостью.
</a:t>
            </a:r>
            <a:endParaRPr lang="en-US" sz="1121" dirty="0"/>
          </a:p>
        </p:txBody>
      </p:sp>
      <p:sp>
        <p:nvSpPr>
          <p:cNvPr id="14" name="Text 3"/>
          <p:cNvSpPr txBox="1"/>
          <p:nvPr/>
        </p:nvSpPr>
        <p:spPr>
          <a:xfrm>
            <a:off x="482073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периферия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923658" y="2452684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окраинах сочетались экономическое освоение и военное присутствие. Государство строило крепости, дороги и административные центры, чтобы закрепить контроль над пространством и населением.
</a:t>
            </a:r>
            <a:endParaRPr lang="en-US" sz="1102" dirty="0"/>
          </a:p>
        </p:txBody>
      </p:sp>
      <p:sp>
        <p:nvSpPr>
          <p:cNvPr id="16" name="Text 5"/>
          <p:cNvSpPr txBox="1"/>
          <p:nvPr/>
        </p:nvSpPr>
        <p:spPr>
          <a:xfrm>
            <a:off x="4923648" y="1636130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пространства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82083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русскоязычного населения усиливало хозяйственное освоение и связывало регионы с общим рынком. Так империя не только расширялась, но и перестраивала социальную структуру окраин.
</a:t>
            </a:r>
            <a:endParaRPr lang="en-US" sz="1077" dirty="0"/>
          </a:p>
        </p:txBody>
      </p:sp>
      <p:sp>
        <p:nvSpPr>
          <p:cNvPr id="18" name="Text 7"/>
          <p:cNvSpPr txBox="1"/>
          <p:nvPr/>
        </p:nvSpPr>
        <p:spPr>
          <a:xfrm>
            <a:off x="482073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и рынок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923658" y="4279409"/>
            <a:ext cx="3567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Польша, Финляндия, Кавказ, Казахстан и Средняя Азия входили в орбиту российского государства по-разному, но везде центр стремился соединить управление, безопасность и хозяйственную выгоду.
</a:t>
            </a:r>
            <a:endParaRPr lang="en-US" sz="1163" dirty="0"/>
          </a:p>
        </p:txBody>
      </p:sp>
      <p:sp>
        <p:nvSpPr>
          <p:cNvPr id="20" name="Text 9"/>
          <p:cNvSpPr txBox="1"/>
          <p:nvPr/>
        </p:nvSpPr>
        <p:spPr>
          <a:xfrm>
            <a:off x="4923648" y="3462855"/>
            <a:ext cx="3114900" cy="5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Окраины империи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2001857"/>
            <a:ext cx="3400500" cy="925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колониальных империй XIX века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имперских моделей показывает, как по-разному государства расширяли влияние и почему обе формы усиливали соперничество в мире.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Различались инструменты расширения, но совпадали цели: ресурсы, безопасность и международный престиж.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империи и модель экспансии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колониализм усилился в XIX веке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промышленного переворота фабрики и заводы нуждались в хлопке, металлах, угле и других ресурсах. Колонии стали удобным источником сырья, который связывал промышленность с мировой экспансией.
</a:t>
            </a:r>
            <a:endParaRPr lang="en-US" sz="1107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рынков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товары требовали новых рынков сбыта. Захваченные территории превращались в пространство продаж, где метрополии закрепляли свои экономические интересы и вытесняли конкурентов.
</a:t>
            </a:r>
            <a:endParaRPr lang="en-US" sz="1107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давали не только прибыль, но и стратегические преимущества. Порты, проливы и базы в Индийском и Тихом океанах усиливали влияние держав на мировые коммуникации.
</a:t>
            </a:r>
            <a:endParaRPr lang="en-US" sz="1107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росла индустриальная экономика, тем острее становилась борьба за раздел уже занятых территорий. Именно поэтому XIX век завершился новым всплеском колониального соперничества.
</a:t>
            </a:r>
            <a:endParaRPr lang="en-US" sz="11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противоречия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линии напряженности начала XX века и их взаимное усиление.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колониальная конкуренция превращалась в мировой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6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показывает, как экономика, колонии и дипломатия переходили в кризис.
</a:t>
            </a:r>
            <a:endParaRPr lang="en-US" sz="18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стала наглядным сигналом: без реформ Россия рисковала потерять статус великой державы.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России: середина XIX века, Крымская война и реформы Александра II.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показал остроту отставания и ускорил подготовку преобразований Александра II.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1856
</a:t>
            </a:r>
            <a:endParaRPr lang="en-US" sz="67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внешние ориентиры России: таймлайн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65350" y="17876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реформа 1861 года разрушила основу крепостного строя и создала условия для появления свободной рабочей силы, хотя земельный вопрос и выкупные платежи остались нерешенными.
</a:t>
            </a:r>
            <a:endParaRPr lang="en-US" sz="756" dirty="0"/>
          </a:p>
        </p:txBody>
      </p:sp>
      <p:sp>
        <p:nvSpPr>
          <p:cNvPr id="11" name="Text 3"/>
          <p:cNvSpPr txBox="1"/>
          <p:nvPr/>
        </p:nvSpPr>
        <p:spPr>
          <a:xfrm>
            <a:off x="1665350" y="2518792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1860–1870-х годах появились земства, судебная и военная реформы, а также финансовые изменения, которые усилили управляемость страны и придали модернизации более системный характер.
</a:t>
            </a:r>
            <a:endParaRPr lang="en-US" sz="756" dirty="0"/>
          </a:p>
        </p:txBody>
      </p:sp>
      <p:sp>
        <p:nvSpPr>
          <p:cNvPr id="12" name="Text 4"/>
          <p:cNvSpPr txBox="1"/>
          <p:nvPr/>
        </p:nvSpPr>
        <p:spPr>
          <a:xfrm>
            <a:off x="1665350" y="328346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внешней политике Россия уделяла больше внимания Балканам, Черному морю и Кавказско-азиатскому направлению, стремясь укрепить безопасность и влияние на южных рубежах империи.
</a:t>
            </a:r>
            <a:endParaRPr lang="en-US" sz="756" dirty="0"/>
          </a:p>
        </p:txBody>
      </p:sp>
      <p:sp>
        <p:nvSpPr>
          <p:cNvPr id="13" name="Text 5"/>
          <p:cNvSpPr txBox="1"/>
          <p:nvPr/>
        </p:nvSpPr>
        <p:spPr>
          <a:xfrm>
            <a:off x="1665350" y="4014617"/>
            <a:ext cx="3564300" cy="4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внутренних реформ и внешней активности показывает: модернизация не отделяла Россию от мировых процессов, а втягивала ее в общую конкуренцию держав и империй.
</a:t>
            </a:r>
            <a:endParaRPr lang="en-US" sz="7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реформа и социальные последствия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 1861 года юридически сделал крестьян лично свободными, но переход к новой жизни оказался сложным из-за выкупных платежей, малоземелья и сохранения зависимости от общины.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рынок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сельское хозяйство стало быстрее перестраиваться, а часть крестьян начала искать заработок вне деревни, формируя приток рабочей силы в промышленность и строительство.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деревню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земли и низкая производительность усиливали бедность, поэтому многие семьи сочетали земледелие с отходничеством, сезонными заработками и переселением в города.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крестьян ускорило развитие внутреннего рынка: рос спрос на товары, рабочие руки и транспорт, что стало важной основой будущего промышленного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институты управления и модернизации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взяли на себя часть местных хозяйственных задач: дороги, школы, медицина и статистика стали предметом системной работы, хотя власть на местах оставалась ограниченной.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суд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ввела гласность, состязательность сторон и суд присяжных, сделав правосудие более открытым и понятным для общества, чем прежде.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армия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самоуправление и военная реформа укрепили административную дисциплину: города получили больше полномочий, а армия — более современную систему комплектования и обучения.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прогресс, сословные различия не исчезли: реформы модернизировали государство, но не превратили его в полностью равноправное общество.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тяжелая промышленность в 1890-х годах росли особенно быстро, связывая сырьевые районы с промышленными центрами и портами.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рывок пришелся на инфраструктуру и тяжелую индустрию, что усилило зависимость экономики от капитала, транспорта и внешних рынков.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России XIX века; данные представлены в учебно-иллюстративном виде
</a:t>
            </a:r>
            <a:endParaRPr lang="en-US" sz="1164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рывок и включение в мировую экономику
</a:t>
            </a:r>
            <a:endParaRPr lang="en-US" sz="21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Империалистическое соперничество держав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мира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европейские державы соперничали за колонии в Африке и Азии, потому что там находились сырье, рынки сбыта и стратегические морские позиции.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Тарифные барьеры и защита внутреннего рынка усиливали напряжение между промышленными странами, превращая экономическую конкуренцию в часть общей международной борьбы.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флотов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Флоты становились показателем силы государства: морское превосходство обеспечивало безопасность торговли, колоний и коммуникаций, поэтому гонка вооружений охватывала океаны и проливы.
</a:t>
            </a:r>
            <a:endParaRPr lang="en-US" sz="1186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дипломатия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условиях дипломатия все чаще строилась не на доверии, а на поиске союзников и балансе сил, где любое локальное столкновение могло перерасти в кризис.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военно-политических блоков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189623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 объединил Германию, Австро-Венгрию и Италию, усилив разделение Европы на соперничающие военно-политические лагеря и повысив напряженность в международных отношениях.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2850912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Антанте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сблизилась с Францией, а затем с Британией, и это постепенное выстраивание договоренностей привело к включению страны в Антанту.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994775" y="3805587"/>
            <a:ext cx="35232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в блок усилило международный вес России, но одновременно связало ее безопасность с европейскими кризисами и будущей военной конфронтацией.
</a:t>
            </a:r>
            <a:endParaRPr lang="en-US" sz="10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4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Россия усиливалась, а где сталкивалась с пределами
</a:t>
            </a:r>
            <a:endParaRPr lang="en-US" sz="2184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Дальнем Востоке Россия укрепляла позиции, расширяя присутствие в регионе и стремясь к выходу к тихоокеанским коммуникациям и рынкам.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Среднеазиатское продвижение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Средней Азии империя усиливала административный контроль и хозяйственное освоение территорий, сочетая военное присутствие с включением местных земель в общую систему управления.
</a:t>
            </a:r>
            <a:endParaRPr lang="en-US" sz="840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войной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войне с Японией показало пределы военной и организационной мощи, а также уязвимость дальневосточной политики России.
</a:t>
            </a:r>
            <a:endParaRPr lang="en-US" sz="955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Россия сталкивалась с дипломатическим давлением, тогда как внутри страны социальные конфликты и неравенство сдерживали устойчивость модернизации.
</a:t>
            </a:r>
            <a:endParaRPr lang="en-US" sz="9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026" y="37861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1904–1905: русско-японская 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России в войне с Японией стало сигналом, что имперское соперничество выходит за пределы Европы и проверяет возможности держав в Азии.
</a:t>
            </a:r>
            <a:endParaRPr lang="en-US" sz="983" dirty="0"/>
          </a:p>
        </p:txBody>
      </p:sp>
      <p:sp>
        <p:nvSpPr>
          <p:cNvPr id="8" name="Text 1"/>
          <p:cNvSpPr txBox="1"/>
          <p:nvPr/>
        </p:nvSpPr>
        <p:spPr>
          <a:xfrm>
            <a:off x="1918210" y="2808945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и 1911: марокканские кризисы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Марокканские кризисы показали, как колониальные споры между европейскими державами быстро превращаются в международное противостояние и дипломатическое давление.
</a:t>
            </a:r>
            <a:endParaRPr lang="en-US" sz="893" dirty="0"/>
          </a:p>
        </p:txBody>
      </p:sp>
      <p:sp>
        <p:nvSpPr>
          <p:cNvPr id="9" name="Text 2"/>
          <p:cNvSpPr txBox="1"/>
          <p:nvPr/>
        </p:nvSpPr>
        <p:spPr>
          <a:xfrm>
            <a:off x="3662376" y="3624090"/>
            <a:ext cx="16452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1912–1913: балканские войны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конфликты обострили борьбу великих держав за влияние на юго-востоке Европы, усилив национализм, милитаризацию и риск общеевропейской войны.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1975" y="501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которые сжимали противоречия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8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мировые и российские процессы соединились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связи мировой конкуренции и российских процессов в конце XIX — начале XX века
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модернизация и напряжение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колониальная борьба, союзные блоки, военная гонка и незавершенные реформы сложились в единый кризис. Россия вошла в него как модернизирующаяся, но внутренне неустойчивая держава.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2026-07-26T07:32:35Z</dcterms:created>
  <dcterms:modified xsi:type="dcterms:W3CDTF">2026-07-26T07:32:35Z</dcterms:modified>
</cp:coreProperties>
</file>