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суть гражданского общества и особенности социальных движений вместе.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общество и социальные движения: ключевые вопросы урока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независимых объединений возникла в XVIII веке у европейских философов. Сегодня гражданское общество — основа демократии, базирующаяся на свободе и равенстве перед законом.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идей гражданского общества
</a:t>
            </a:r>
            <a:endParaRPr lang="en-US" sz="3075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система самостоятельных объединений людей, которые работают на защиту прав и достижение общих полезных целей.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таких объединениях добровольное, а структура включает разные формы: клубы, профсоюзы, СМИ и благотворительные организации.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государства, гражданское общество не имеет властных полномочий и действует на основе законов без принуждения.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общество: суть и признаки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Объединяет большое число людей для достижения важных изменений или защиты интересов определённых групп.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Имеет общую цель, массовый характер и разнообразные формы выражения — от митингов до флешмобов.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движения гибкая, часто отсутствуют жёсткие границы и формальные руководители.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такие движения общество выражает свое мнение и влияет на принятие решений.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движение: ключевые особенности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разных ролей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общество — добровольные объединения без власти; государство управляет и регулирует жизнь общества.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законотворчестве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общество предлагает законопроекты и участвует в их обсуждении через общественные слушания и форумы.
</a:t>
            </a:r>
            <a:endParaRPr lang="en-US" sz="1187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связи с властью — петиции, обращения, открытые письма позволяют гражданам влиять на решения.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сотрудничество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встречи и обмен мнениями укрепляют взаимодействие между обществом и государственными институтами.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гражданского общества и государства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решении социальных и экологических проблем, поддержка добровольчества и просветительских проектов.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интересов различных групп населения и продвижение их инициатив.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прав и свобод человека, обеспечение соблюдения законности в разных сферах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контроль за деятельностью государственных органов и борьба с коррупцией.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гражданского общества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гражданских инициатив в России
</a:t>
            </a:r>
            <a:endParaRPr lang="en-US" sz="2198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Волонтёрское движение «Добро.рф»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организация помогает пожилым и малообеспеченным, поддерживая их через добрые дела и социальную поддержку.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Ассоциация студенческих спортивных клубов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Продвигает здоровый образ жизни среди молодёжи, организовывая спортивные соревнования и тренировочные программы.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Фонд «Подари жизнь»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детей с тяжёлыми болезнями, обеспечивая им лечение и психологическую помощь.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4650" y="1507784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проблемы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рождаются в ответ на экологические угрозы, социальную несправедливость и нарушения прав человека.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12500" y="2456225"/>
            <a:ext cx="34587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мирных акций
</a:t>
            </a:r>
            <a:pPr algn="r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Забастовки, протесты и международные движения как Fridays for Future привлекают внимание к важным вопросам.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94650" y="3386545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приводят к реформам, улучшению законодательства и осознанию общественных ценностей.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394500" cy="14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появления социальных движений и их итоги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создает площадки для обсуждений, где граждане разных поколений обмениваются опытом и идеями.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совместная деятельность в гражданском обществе
</a:t>
            </a:r>
            <a:endParaRPr lang="en-US" sz="2264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культура взаимопомощи и коллективного решения задач на уровнях школ и молодежных организаций.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дают возможность участвовать в инициативах и поддерживать общественные проекты.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054" y="2542496"/>
            <a:ext cx="2130020" cy="20946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5341" y="2542496"/>
            <a:ext cx="2130020" cy="20946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6404" y="2542496"/>
            <a:ext cx="2130020" cy="20946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12654" y="2542496"/>
            <a:ext cx="2130020" cy="20946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7650" y="803000"/>
            <a:ext cx="85242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гражданской активности в России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297646" y="1494425"/>
            <a:ext cx="2141467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«Волонтёры Победы»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ветеранам, участвуют в организации памятных мероприятий и образовательных программ по истории страны.
</a:t>
            </a:r>
            <a:endParaRPr lang="en-US" sz="1120" dirty="0"/>
          </a:p>
        </p:txBody>
      </p:sp>
      <p:sp>
        <p:nvSpPr>
          <p:cNvPr id="14" name="Text 3"/>
          <p:cNvSpPr txBox="1"/>
          <p:nvPr/>
        </p:nvSpPr>
        <p:spPr>
          <a:xfrm>
            <a:off x="2433934" y="1494425"/>
            <a:ext cx="2141467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волонтёрские проекты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активно участвуют в помощи нуждающимся, организации субботников и благотворительных акциях в своих учебных заведениях.
</a:t>
            </a:r>
            <a:endParaRPr lang="en-US" sz="1120" dirty="0"/>
          </a:p>
        </p:txBody>
      </p:sp>
      <p:sp>
        <p:nvSpPr>
          <p:cNvPr id="15" name="Text 4"/>
          <p:cNvSpPr txBox="1"/>
          <p:nvPr/>
        </p:nvSpPr>
        <p:spPr>
          <a:xfrm>
            <a:off x="4564996" y="1494425"/>
            <a:ext cx="2141467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субботники и акции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объединяются для уборки территорий, высадки деревьев и продвижения экологической ответственности.
</a:t>
            </a:r>
            <a:endParaRPr lang="en-US" sz="1120" dirty="0"/>
          </a:p>
        </p:txBody>
      </p:sp>
      <p:sp>
        <p:nvSpPr>
          <p:cNvPr id="16" name="Text 5"/>
          <p:cNvSpPr txBox="1"/>
          <p:nvPr/>
        </p:nvSpPr>
        <p:spPr>
          <a:xfrm>
            <a:off x="6701246" y="1494425"/>
            <a:ext cx="2141467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при чрезвычайных ситуациях
</a:t>
            </a:r>
            <a:pPr algn="l" indent="0" marL="0">
              <a:lnSpc>
                <a:spcPct val="130039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оказывают помощь пострадавшим от пожаров и наводнений, собирают пожертвования и участвуют в спасательных операциях.
</a:t>
            </a:r>
            <a:endParaRPr lang="en-US" sz="10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Правозащитные и молодёжные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Правозащитные движения сосредоточены на защите гражданских и социальных прав, как, например, организация «Мемориал». Молодёжные движения, вроде «Молодой гвардии», вовлекают молодёжь в участие через акции и инициативы.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социальные движения борются за сохранение окружающей среды и устойчивое развитие. Примеры таких движений — «Гринпис» и «Экодозор», которые организуют акции и кампании по защите природы.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социальных движений: экологические, правозащитные, молодёжные
</a:t>
            </a:r>
            <a:endParaRPr lang="en-US" sz="2334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имеют формальную структуру с руководством и членством, что обеспечивает стабильность и постоянное выполнение задач в рамках определённой миссии.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движения возникают спонтанно или стихийно вокруг конкретной идеи или проблемы. Они обычно обладают свободной структурой с менее формализованным участием и руководством.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время как организации могут действовать длительно и планомерно, движения часто используют массовые акции для привлечения внимания и изменения общественного мнения.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 движение: в чём отличие?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гражданского общества: основные формы и их деятельность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наблюдательные комиссии (ОНК)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ОНК контролируют соблюдение прав человека в местах лишения свободы, защищая права заключённых и обеспечивая прозрачность деятельности пенитенциарной системы.
</a:t>
            </a:r>
            <a:endParaRPr lang="en-US" sz="108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организации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организации реализуют проекты, направленные на развитие лидерских качеств, организацию культурных и образовательных мероприятий, вовлекая подростков в активную жизнь общества.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Благотворительные фонды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Фонды собирают средства и оказывают помощь нуждающимся — детям, пожилым, больным. Они проводят акции и организуют волонтёрскую работу для поддержки социальных групп.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054" y="2542496"/>
            <a:ext cx="2130020" cy="20946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5341" y="2542496"/>
            <a:ext cx="2130020" cy="20946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6404" y="2542496"/>
            <a:ext cx="2130020" cy="20946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12654" y="2542496"/>
            <a:ext cx="2130020" cy="20946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7650" y="803000"/>
            <a:ext cx="85242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социальных движений: три исторических примера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297646" y="1494425"/>
            <a:ext cx="2141467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Антивоенные движения 1960–1970-х годов
</a:t>
            </a:r>
            <a:pPr algn="l" indent="0" marL="0">
              <a:lnSpc>
                <a:spcPct val="130039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протесты против войны во Вьетнаме в США выразили стремление к миру и справедливости, повлияв на политику и общественное сознание тех лет.
</a:t>
            </a:r>
            <a:endParaRPr lang="en-US" sz="978" dirty="0"/>
          </a:p>
        </p:txBody>
      </p:sp>
      <p:sp>
        <p:nvSpPr>
          <p:cNvPr id="14" name="Text 3"/>
          <p:cNvSpPr txBox="1"/>
          <p:nvPr/>
        </p:nvSpPr>
        <p:spPr>
          <a:xfrm>
            <a:off x="2433934" y="1494425"/>
            <a:ext cx="2141467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за права темнокожих в США
</a:t>
            </a:r>
            <a:pPr algn="l" indent="0" marL="0">
              <a:lnSpc>
                <a:spcPct val="130039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на Вашингтон 1963 года стал символом борьбы за равенство и права афроамериканцев, существенно продвинув законодательство в области гражданских прав.
</a:t>
            </a:r>
            <a:endParaRPr lang="en-US" sz="978" dirty="0"/>
          </a:p>
        </p:txBody>
      </p:sp>
      <p:sp>
        <p:nvSpPr>
          <p:cNvPr id="15" name="Text 4"/>
          <p:cNvSpPr txBox="1"/>
          <p:nvPr/>
        </p:nvSpPr>
        <p:spPr>
          <a:xfrm>
            <a:off x="4564996" y="1494425"/>
            <a:ext cx="2141467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«Бессмертный полк»
</a:t>
            </a:r>
            <a:pPr algn="l" indent="0" marL="0">
              <a:lnSpc>
                <a:spcPct val="130039"/>
              </a:lnSpc>
              <a:buNone/>
            </a:pPr>
            <a:r>
              <a:rPr lang="en-US" sz="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Ежегодное шествие, посвящённое памяти участников Великой Отечественной войны, способствовало сохранению исторической памяти и укреплению патриотизма.
</a:t>
            </a:r>
            <a:endParaRPr lang="en-US" sz="1087" dirty="0"/>
          </a:p>
        </p:txBody>
      </p:sp>
      <p:sp>
        <p:nvSpPr>
          <p:cNvPr id="16" name="Text 5"/>
          <p:cNvSpPr txBox="1"/>
          <p:nvPr/>
        </p:nvSpPr>
        <p:spPr>
          <a:xfrm>
            <a:off x="6701246" y="1494425"/>
            <a:ext cx="2141467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права женщин — суфражистки
</a:t>
            </a:r>
            <a:pPr algn="l" indent="0" marL="0">
              <a:lnSpc>
                <a:spcPct val="130039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XX века ознаменовались движением за избирательные права женщин, что стало важнейшим шагом в достижении гендерного равенства в разных странах.
</a:t>
            </a:r>
            <a:endParaRPr lang="en-US" sz="9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общество формирует чувство личной ответственности у граждан за общее благо, стимулируя активное участие в жизни сообщества.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объединениях развивает самостоятельность, умение работать в коллективе и принимать решения, что важно для становления зрелой личности.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практику сотрудничества и диалога усиливается доверие между людьми и укрепляются основы демократического общества.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гражданского общества в формировании зрелого общества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методы включают митинги, демонстрации и петиции, которые служат способом выражения общественного мнения и протеста.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флешмобы позволяют быстро мобилизовать участников и распространять информацию среди широких аудиторий онлайн.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обсуждения и театрализованные акции создают платформы для диалога, усиливая влияние движения на общественное сознание.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цифровые технологии обеспечивают дистанционное участие, расширяя возможности вовлечения и повышения информированности граждан.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деятельности социальных движений: традиционные и современные подходы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06" y="16525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518" y="1642900"/>
            <a:ext cx="12131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74" y="3338023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вызовы гражданского общества: современная картина
</a:t>
            </a:r>
            <a:endParaRPr lang="en-US" sz="1969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Пассивность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граждан проявляет равнодушие к общественным вопросам, что снижает эффективность деятельности объединений и движений.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финансирования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стабильных ресурсов ограничивает возможности для реализации проектов и развития инициатив гражданского общества.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освещения в СМИ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информации снижена из-за ограничений на освещение деятельности НКО и общественных движений в медиапространстве.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барьеры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Юридические и бюрократические препятствия осложняют регистрацию и работу общественных объединений и затрудняют их взаимодействие с властью.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число зарегистрированных НКО превысило 200 тысяч к 2020 году, что демонстрирует рост институциональной базы гражданского общества в стране.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волонтёрской активности на 30% свидетельствует о растущем интересе к поддержке социальных проектов, особенно среди молодежи и школьников.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юстиции РФ, отчёты НКО 2020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участия в гражданском обществе России: 2017–2020 годы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Усиливается роль гражданского общества как партнёра государства в решении социальных проблем посредством сетевого взаимодействия и кооперации.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правовые знания и навыки у подростков, что повышает их способность к самостоятельному отстаиванию своих прав и позиций.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Расширяется вовлечение молодёжи в социальные инициативы, где цифровые технологии играют ведущую роль в коммуникации и организации действий.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формы активности — онлайн-петиции, цифровые сообщества и проекты, что способствует более широкой демократии участия.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гражданского общества и движений: новые тенденции и возможности
</a:t>
            </a:r>
            <a:endParaRPr lang="en-US" sz="1816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гражданского общества и социальных движений способствует формированию зрелого и ответственного общества, способного мирно влиять на государство и решать важные социальные задачи.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общество: основа активного и справедливого мира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2026-05-11T02:04:29Z</dcterms:created>
  <dcterms:modified xsi:type="dcterms:W3CDTF">2026-05-11T02:04:29Z</dcterms:modified>
</cp:coreProperties>
</file>