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jpe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jpe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jpeg"/><Relationship Id="rId6" Type="http://schemas.openxmlformats.org/officeDocument/2006/relationships/image" Target="../media/image-4-6.png"/><Relationship Id="rId7" Type="http://schemas.openxmlformats.org/officeDocument/2006/relationships/image" Target="../media/image-4-7.jpe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image" Target="../media/image-2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8488" y="238187"/>
            <a:ext cx="4274529" cy="470657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290602" y="1394505"/>
            <a:ext cx="3141289" cy="11772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87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Кровообращение и лимфообращение
</a:t>
            </a:r>
            <a:endParaRPr lang="en-US" sz="3087" dirty="0"/>
          </a:p>
        </p:txBody>
      </p:sp>
      <p:sp>
        <p:nvSpPr>
          <p:cNvPr id="7" name="Text 1"/>
          <p:cNvSpPr txBox="1"/>
          <p:nvPr/>
        </p:nvSpPr>
        <p:spPr>
          <a:xfrm>
            <a:off x="1290602" y="2914262"/>
            <a:ext cx="3141289" cy="699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системы транспорта и защиты в организме человека.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1290602" y="3767116"/>
            <a:ext cx="3141289" cy="4447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64439" y="194425"/>
            <a:ext cx="4302673" cy="4727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98337" y="358714"/>
            <a:ext cx="4024563" cy="13078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Истоки понимания кровообращения и лимфосистемы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398337" y="1872267"/>
            <a:ext cx="4024563" cy="21568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кровообращения началось с древних ученых, таких как Гиппократ и Гален, а в XVII веке было открыто лимфообращение. Эти фундаментальные открытия заложили основы современной медицины.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6774" y="1290793"/>
            <a:ext cx="2689325" cy="140244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68562" y="1290793"/>
            <a:ext cx="2689325" cy="140244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133205" y="1290793"/>
            <a:ext cx="2689325" cy="1402441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670223" y="2680097"/>
            <a:ext cx="2160000" cy="3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сердца
</a:t>
            </a:r>
            <a:endParaRPr lang="en-US" sz="1200" dirty="0"/>
          </a:p>
        </p:txBody>
      </p:sp>
      <p:sp>
        <p:nvSpPr>
          <p:cNvPr id="13" name="Text 1"/>
          <p:cNvSpPr txBox="1"/>
          <p:nvPr/>
        </p:nvSpPr>
        <p:spPr>
          <a:xfrm>
            <a:off x="670225" y="3327800"/>
            <a:ext cx="2160000" cy="114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Четырёхкамерное сердце состоит из двух предсердий и двух желудочков, образующих насос для циркуляции крови. Его строение позволяет эффективно распределять кровь по всему телу.
</a:t>
            </a:r>
            <a:endParaRPr lang="en-US" sz="1200" dirty="0"/>
          </a:p>
        </p:txBody>
      </p:sp>
      <p:sp>
        <p:nvSpPr>
          <p:cNvPr id="14" name="Text 2"/>
          <p:cNvSpPr txBox="1"/>
          <p:nvPr/>
        </p:nvSpPr>
        <p:spPr>
          <a:xfrm>
            <a:off x="3539343" y="2680097"/>
            <a:ext cx="2160000" cy="3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Классификация сосудов
</a:t>
            </a:r>
            <a:endParaRPr lang="en-US" sz="1200" dirty="0"/>
          </a:p>
        </p:txBody>
      </p:sp>
      <p:sp>
        <p:nvSpPr>
          <p:cNvPr id="15" name="Text 3"/>
          <p:cNvSpPr txBox="1"/>
          <p:nvPr/>
        </p:nvSpPr>
        <p:spPr>
          <a:xfrm>
            <a:off x="3539343" y="3327797"/>
            <a:ext cx="2160000" cy="10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Артерии несут кровь от сердца, вены возвращают её обратно, а капилляры обеспечивают обмен веществ между кровью и тканями в организме.
</a:t>
            </a:r>
            <a:endParaRPr lang="en-US" sz="1200" dirty="0"/>
          </a:p>
        </p:txBody>
      </p:sp>
      <p:sp>
        <p:nvSpPr>
          <p:cNvPr id="16" name="Text 4"/>
          <p:cNvSpPr txBox="1"/>
          <p:nvPr/>
        </p:nvSpPr>
        <p:spPr>
          <a:xfrm>
            <a:off x="6407595" y="2680097"/>
            <a:ext cx="2160000" cy="3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Большой и малый круги кровообращения
</a:t>
            </a:r>
            <a:endParaRPr lang="en-US" sz="1200" dirty="0"/>
          </a:p>
        </p:txBody>
      </p:sp>
      <p:sp>
        <p:nvSpPr>
          <p:cNvPr id="17" name="Text 5"/>
          <p:cNvSpPr txBox="1"/>
          <p:nvPr/>
        </p:nvSpPr>
        <p:spPr>
          <a:xfrm>
            <a:off x="6407595" y="3327797"/>
            <a:ext cx="2160000" cy="10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Большой круг снабжает органы кислородом, а малый круг отвечает за газообмен в лёгких, поддерживая жизнедеятельность клеток.
</a:t>
            </a:r>
            <a:endParaRPr lang="en-US" sz="1200" dirty="0"/>
          </a:p>
        </p:txBody>
      </p:sp>
      <p:sp>
        <p:nvSpPr>
          <p:cNvPr id="18" name="Text 6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Устройство сердечно-сосудистой системы
</a:t>
            </a:r>
            <a:endParaRPr lang="en-US" sz="2400" dirty="0"/>
          </a:p>
        </p:txBody>
      </p:sp>
      <p:sp>
        <p:nvSpPr>
          <p:cNvPr id="19" name="Text 7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4700" y="1461278"/>
            <a:ext cx="2701332" cy="219219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19053" y="1461287"/>
            <a:ext cx="2672367" cy="219217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48928" y="1461287"/>
            <a:ext cx="2672367" cy="2192176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98336" y="358715"/>
            <a:ext cx="7027500" cy="7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Составляющие лимфатической системы
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12" name="Text 2"/>
          <p:cNvSpPr txBox="1"/>
          <p:nvPr/>
        </p:nvSpPr>
        <p:spPr>
          <a:xfrm>
            <a:off x="395743" y="3807502"/>
            <a:ext cx="2678030" cy="63167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4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Лимфатические сосуды и узлы
</a:t>
            </a:r>
            <a:pPr algn="l" indent="0" marL="0">
              <a:lnSpc>
                <a:spcPct val="100000"/>
              </a:lnSpc>
              <a:buNone/>
            </a:pPr>
            <a:r>
              <a:rPr lang="en-US" sz="904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телу проходят лимфатические сосуды, а лимфоузлы фильтруют лимфу, задерживая патогены и активируя иммунный ответ организма.
</a:t>
            </a:r>
            <a:endParaRPr lang="en-US" sz="904" dirty="0"/>
          </a:p>
        </p:txBody>
      </p:sp>
      <p:sp>
        <p:nvSpPr>
          <p:cNvPr id="13" name="Text 3"/>
          <p:cNvSpPr txBox="1"/>
          <p:nvPr/>
        </p:nvSpPr>
        <p:spPr>
          <a:xfrm>
            <a:off x="3219053" y="3807502"/>
            <a:ext cx="2678030" cy="63167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4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Важные органы лимфатической системы
</a:t>
            </a:r>
            <a:pPr algn="l" indent="0" marL="0">
              <a:lnSpc>
                <a:spcPct val="100000"/>
              </a:lnSpc>
              <a:buNone/>
            </a:pPr>
            <a:r>
              <a:rPr lang="en-US" sz="994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Селезёнка и тимус играют ключевые роли: селезёнка очищает кровь, а тимус способствует созреванию иммунных клеток.
</a:t>
            </a:r>
            <a:endParaRPr lang="en-US" sz="994" dirty="0"/>
          </a:p>
        </p:txBody>
      </p:sp>
      <p:sp>
        <p:nvSpPr>
          <p:cNvPr id="14" name="Text 4"/>
          <p:cNvSpPr txBox="1"/>
          <p:nvPr/>
        </p:nvSpPr>
        <p:spPr>
          <a:xfrm>
            <a:off x="6048929" y="3807502"/>
            <a:ext cx="2678030" cy="63167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33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лимфы в организме
</a:t>
            </a:r>
            <a:pPr algn="l" indent="0" marL="0">
              <a:lnSpc>
                <a:spcPct val="100000"/>
              </a:lnSpc>
              <a:buNone/>
            </a:pPr>
            <a:r>
              <a:rPr lang="en-US" sz="933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Лимфа начинается как межклеточная жидкость и после фильтрации в узлах впадает в крупные вены у основания шеи, возвращаясь в кровоток.
</a:t>
            </a:r>
            <a:endParaRPr lang="en-US" sz="933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98337" y="358714"/>
            <a:ext cx="7087621" cy="7215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функции кровообращения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398337" y="1705331"/>
            <a:ext cx="4044745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Переносит кислород и питательные вещества к клеткам, обеспечивая их энергию для жизнедеятельности и роста.
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398337" y="3476563"/>
            <a:ext cx="4044745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Регулирует температуру тела через распределение крови по коже и внутренним органам.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4571999" y="1705331"/>
            <a:ext cx="4044745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Удаляет углекислый газ и продукты обмена, поддерживая чистоту внутренней среды и нормальный уровень веществ.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571999" y="3476563"/>
            <a:ext cx="4044745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Распространяет гормоны и участвует в поддержании кислотно-щелочного баланса, что важно для гомеостаза.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8337" y="1764091"/>
            <a:ext cx="1747945" cy="27221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Транспортирует белки и жиры, которые не попадают напрямую в кровоток, из межклеточной жидкости.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2579562" y="1764091"/>
            <a:ext cx="1747945" cy="27221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Удаляет из тканей избыточную жидкость, предотвращая отёки и поддерживая баланс жидкости в организме.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4770312" y="1764091"/>
            <a:ext cx="1747945" cy="27221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Перемещает иммунные клетки, обеспечивая защиту от инфекций и стимулируя восстановление тканей после повреждений.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6942012" y="1764091"/>
            <a:ext cx="1747945" cy="27221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Фильтрует лимфу в лимфоузлах, где происходит уничтожение патогенов и запуск иммунных реакций.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398337" y="358714"/>
            <a:ext cx="7087500" cy="72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функции лимфообращения
</a:t>
            </a:r>
            <a:endParaRPr lang="en-US" sz="2400" dirty="0"/>
          </a:p>
        </p:txBody>
      </p:sp>
      <p:sp>
        <p:nvSpPr>
          <p:cNvPr id="9" name="Text 5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5981" y="1763380"/>
            <a:ext cx="5139684" cy="222971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67916"/>
            <a:ext cx="7027500" cy="7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крови и лимфы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98336" y="1611697"/>
            <a:ext cx="2669329" cy="25330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различия по составу, функциям и скорости тока крови и лимфы в организме человека.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98337" y="4297794"/>
            <a:ext cx="2669328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Кровь движется быстрее благодаря сердцу; лимфа течёт медленнее, опираясь на мышечные сокращения и клапаны.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3605981" y="4297794"/>
            <a:ext cx="5139684" cy="4154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Медицинские энциклопедии
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298" y="1415989"/>
            <a:ext cx="2335787" cy="336879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8337" y="358714"/>
            <a:ext cx="7087621" cy="7215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Круги кровообращения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580479" y="1546751"/>
            <a:ext cx="4852200" cy="13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Большой круг кровообращения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Начинается от левого желудочка сердца и доставляет кислородную кровь ко всем органам и тканям. Через систему вен кровь возвращается в правое предсердие.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3580479" y="3279686"/>
            <a:ext cx="4852219" cy="13388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Малый круг кровообращения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Отправляется из правого желудочка в лёгкие для насыщения кислородом и избавления от углекислого газа. Затем кровь возвращается в левое предсердие, готовая к новому циклу.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336" y="1731637"/>
            <a:ext cx="8347328" cy="27729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567745"/>
            <a:ext cx="7027500" cy="7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Циркуляция крови в организме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крови через сердце, сосуды и органы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8401" y="1454089"/>
            <a:ext cx="2334607" cy="304539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98337" y="358714"/>
            <a:ext cx="7087621" cy="7215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Пути лимфы в организме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3016175" y="1705331"/>
            <a:ext cx="5729489" cy="11612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Лимфа образуется из избыточной межклеточной жидкости, поступая в мелкие лимфатические капилляры, где начинается её очищение и транспортировка.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3016175" y="3372206"/>
            <a:ext cx="5729489" cy="11612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Далее лимфа проходит через лимфоузлы для фильтрации и возвращается через крупные лимфатические сосуды в кровеносное русло у основания шеи.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5979" y="1424662"/>
            <a:ext cx="5139684" cy="252935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скорости потоков: кровь и лимфа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98336" y="1611697"/>
            <a:ext cx="2669329" cy="23603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Сердечный насос обеспечивает быстрый ток крови, тогда как лимфа движется медленно, используя сокращения мышц и клапаны сосудов.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98337" y="4297793"/>
            <a:ext cx="2669328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24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Отсутствие насоса у лимфы объясняет её низкую скорость по сравнению с кровью, что влияет на эффективность обмена веществ и иммунных реакций.
</a:t>
            </a:r>
            <a:endParaRPr lang="en-US" sz="824" dirty="0"/>
          </a:p>
        </p:txBody>
      </p:sp>
      <p:sp>
        <p:nvSpPr>
          <p:cNvPr id="8" name="Text 3"/>
          <p:cNvSpPr txBox="1"/>
          <p:nvPr/>
        </p:nvSpPr>
        <p:spPr>
          <a:xfrm>
            <a:off x="3605981" y="4297793"/>
            <a:ext cx="5139684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Медицинская энциклопедия, 2022
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и роль лимфоузлов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619125" y="2157525"/>
            <a:ext cx="2219400" cy="21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Лимфоузлы — это небольшие фильтры, расположенные вдоль лимфатических сосудов, где задерживаются патогены и разрушенные клетки.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486150" y="2157525"/>
            <a:ext cx="2219400" cy="21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 лимфоузлов активируются лимфоциты — особые клетки иммунной системы, которые начинают борьбу с инфекцией.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400800" y="2157525"/>
            <a:ext cx="2219400" cy="21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группы лимфоузлов находятся в шее, подмышках и паху, что обеспечивает защиту важных областей тела.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58715"/>
            <a:ext cx="7027500" cy="7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Иммунная функция лимфообращения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98336" y="1971674"/>
            <a:ext cx="2219325" cy="24675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Лимфатическая система содержит лимфоциты, способные распознавать и уничтожать вредные микроорганизмы, поддерживая иммунитет.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248693" y="1971674"/>
            <a:ext cx="2219400" cy="246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Лимфоузлы выступают как центры обучения иммунных клеток, где формируется приобретённый иммунитет к инфекциям.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127624" y="1971674"/>
            <a:ext cx="2219325" cy="24675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Селезёнка помогает очищать кровь от старых эритроцитов и производит иммунные клетки, дополняя лимфатическую защиту организма.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98337" y="358714"/>
            <a:ext cx="7087621" cy="7215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и состав лимфы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398337" y="1705331"/>
            <a:ext cx="4044745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Лимфа формируется из плазмы крови, которая выходит из капилляров в ткани и забирает с собой необходимые вещества.
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398337" y="3476563"/>
            <a:ext cx="4044745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лимфе могут присутствовать бактерии и клеточные остатки, которые фильтруются в лимфоузлах.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4571999" y="1705331"/>
            <a:ext cx="4044745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состав лимфы входят вода, белки и липиды, а также лимфоциты, выполняющие защитные функции.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571999" y="3476563"/>
            <a:ext cx="4044745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сутки у человека образуется примерно 1,5–2 литра лимфы, обеспечивая постоянное очищение тканей.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гомеостаза для организма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619125" y="1963072"/>
            <a:ext cx="2219325" cy="23582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Кровообращение и лимфообращение поддерживают стабильный состав внутренней среды, контролируя уровень жидкости и питательных веществ.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443441" y="1963072"/>
            <a:ext cx="2219325" cy="23582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системы предотвращают излишние отёки тканей, способствуя равновесию между кровью и межклеточной жидкостью.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6275131" y="1963072"/>
            <a:ext cx="2219325" cy="23582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Стабильное артериальное давление и объём крови зависят от слаженной работы кровеносной и лимфатической систем.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5979" y="1424662"/>
            <a:ext cx="5139684" cy="252935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объёма крови в организме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98336" y="1611697"/>
            <a:ext cx="2669329" cy="23603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Венозная система содержит основной резерв крови, который активируется при физической нагрузке для поддержания кровотока.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98337" y="4297793"/>
            <a:ext cx="2669328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Больший объём крови в венах позволяет эффективно регулировать приток крови к сердцу и поддерживать кровяное давление.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3605981" y="4297793"/>
            <a:ext cx="5139684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Физиология человека, 2023
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971" y="1425172"/>
            <a:ext cx="2335515" cy="334017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8337" y="358714"/>
            <a:ext cx="7087621" cy="7215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Распространённые заболевания систем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6356520" y="1576367"/>
            <a:ext cx="1964292" cy="29777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Проблемы лимфатической системы и профилактика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Лимфаденит и лимфедема проявляются отёками и воспалениями из-за нарушения тока лимфы. Предотвратить помогает зарядка, правильная осанка и гигиена.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3489495" y="1576367"/>
            <a:ext cx="1964292" cy="29777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Заболевания кровообращения у подростков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Гипертония, варикоз и инфаркты встречаются вследствие неправильного питания и малоподвижного образа жизни. Ранние симптомы требует внимания и лечения.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8337" y="1764091"/>
            <a:ext cx="1747945" cy="27221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Физическая активность улучшает кровообращение, стимулирует движение лимфы и повышает общую выносливость организма.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2579562" y="1764091"/>
            <a:ext cx="1747945" cy="27221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Недостаток движения ведёт к застою крови и лимфы, увеличивая риск развития сосудистых и лимфатических заболеваний.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4770312" y="1764091"/>
            <a:ext cx="1747945" cy="27221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Здоровое питание, богатое витаминами и микроэлементами, поддерживает эластичность сосудов и укрепляет иммунитет.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6942012" y="1764091"/>
            <a:ext cx="1747945" cy="27221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Регулярный питьевой режим и полноценный сон способствуют восстановлению и поддержанию нормальной работы систем.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398337" y="358714"/>
            <a:ext cx="7087500" cy="72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образа жизни
</a:t>
            </a:r>
            <a:endParaRPr lang="en-US" sz="2400" dirty="0"/>
          </a:p>
        </p:txBody>
      </p:sp>
      <p:sp>
        <p:nvSpPr>
          <p:cNvPr id="9" name="Text 5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профилактики и диагностики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619125" y="2157525"/>
            <a:ext cx="2219400" cy="21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Регулярные медицинские осмотры и вакцинация помогают предотвратить развитие серьёзных заболеваний сердечно-сосудистой и лимфатической систем.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486150" y="2157525"/>
            <a:ext cx="2219400" cy="21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Раннее выявление нарушений с помощью анализов крови и ультразвуковых исследований улучшает эффективность лечения и реабилитации.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400800" y="2157525"/>
            <a:ext cx="2219400" cy="21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Утренняя зарядка и закаливание укрепляют защитные функции организма и снижают риск инфицирования и воспалений.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8465" y="238186"/>
            <a:ext cx="4274640" cy="4706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3650" y="1394500"/>
            <a:ext cx="3918300" cy="1467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44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поддержания здоровья крово- и лимфосистем у подростков
</a:t>
            </a:r>
            <a:endParaRPr lang="en-US" sz="2644" dirty="0"/>
          </a:p>
        </p:txBody>
      </p:sp>
      <p:sp>
        <p:nvSpPr>
          <p:cNvPr id="7" name="Text 1"/>
          <p:cNvSpPr txBox="1"/>
          <p:nvPr/>
        </p:nvSpPr>
        <p:spPr>
          <a:xfrm>
            <a:off x="513650" y="2993343"/>
            <a:ext cx="3918300" cy="70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Слаженная работа кровообращения и лимфообращения — основа хорошего здоровья. Поддержание этих систем укрепляет иммунитет, способствует росту и повышает жизненный тонус подростков.
</a:t>
            </a:r>
            <a:endParaRPr lang="en-US" sz="1161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2026-05-09T11:36:42Z</dcterms:created>
  <dcterms:modified xsi:type="dcterms:W3CDTF">2026-05-09T11:36:42Z</dcterms:modified>
</cp:coreProperties>
</file>