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машинному производству в Британии запустил экономический рост и изменил жизнь общества.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и его последствия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XVIII века аграрные улучшения повысили урожайность и высвободили людей для наемного труда. Рост населения увеличил спрос на товары и работников. Колонии дали капитал и сырье, а уголь и железо обеспечили основу для индустрии.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промышленного переворота
</a:t>
            </a:r>
            <a:endParaRPr lang="en-US" sz="215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промышленный переворот начался в Великобритании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потрясений XVII века в Англии укрепились политическая стабильность и защита частной собственности, что поддержало предпринимательские решения и инвестиции в рискованные новшества.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торговая сеть и сильный флот связывали Англию с колониями; порты обеспечивали стабильный поток сырья и сбыт готовой продукции в крупных масштабах.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Огораживания сократили земельные наделы у многих крестьян, сформировав рынок труда наемных работников; одновременно возрос спрос на массовые и относительно дешёвые товары.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текстильных и металлообрабатывающих регионах — прежде всего Ланкашире, Мидлендсе и Шотландии — предприниматели и изобретатели активно искали способы удешевить производство.
</a:t>
            </a:r>
            <a:endParaRPr lang="en-US" sz="100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фабричному производству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этапов развития от домашнего ремесла к механизированной фабрике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8775" y="1640228"/>
            <a:ext cx="1441800" cy="11066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7975" y="1605547"/>
            <a:ext cx="1635900" cy="127165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750" y="1578460"/>
            <a:ext cx="1530900" cy="1191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4800" y="1640440"/>
            <a:ext cx="1354500" cy="10330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57954" y="2929325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Летучий челнок: скорость ткачества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1733 году летучий челнок Джона Кея ускорил движение нити и тем самым поднял производительность ткани. Ткачество стало менее «узким местом» и быстрее масштабировалось в мастерских и на фабриках.
</a:t>
            </a:r>
            <a:endParaRPr lang="en-US" sz="895" dirty="0"/>
          </a:p>
        </p:txBody>
      </p:sp>
      <p:sp>
        <p:nvSpPr>
          <p:cNvPr id="12" name="Text 2"/>
          <p:cNvSpPr txBox="1"/>
          <p:nvPr/>
        </p:nvSpPr>
        <p:spPr>
          <a:xfrm>
            <a:off x="2892075" y="30169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Дженни и «мюль»: больше пряжи, меньше простоя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1760-х годах прядильная дженни Джеймса Харгривса увеличила число веретен и ускорила получение пряжи. Затем «мюль-машина» Сэмюэля Кромптона объединила сильные стороны предыдущих устройств, помогая производить более качественную пряжу.
</a:t>
            </a:r>
            <a:endParaRPr lang="en-US" sz="849" dirty="0"/>
          </a:p>
        </p:txBody>
      </p:sp>
      <p:sp>
        <p:nvSpPr>
          <p:cNvPr id="13" name="Text 3"/>
          <p:cNvSpPr txBox="1"/>
          <p:nvPr/>
        </p:nvSpPr>
        <p:spPr>
          <a:xfrm>
            <a:off x="4898982" y="2955150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Водяная рамка и паровая энергия: независимость от рек
</a:t>
            </a:r>
            <a:pPr algn="ctr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«Водяная рамка» Ричарда Аркрайта использовала энергию воды для механического прядения, а паровой привод расширил возможности производства. Когда фабрики получили универсальный источник энергии, они смогли размещаться там, где были сырьё и транспортные пути.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6912525" y="2968263"/>
            <a:ext cx="14418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Удешевление стали: от кокса к промышленным технологиям
</a:t>
            </a:r>
            <a:pPr algn="ctr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металлургии важным шагом стало использование кокса, а позднее — развитие бессемеровского конвертера. Это удешевило производство стали, что поддержало рост машин, мостов, железных конструкций и транспортной инфраструктуры.
</a:t>
            </a:r>
            <a:endParaRPr lang="en-US" sz="840" dirty="0"/>
          </a:p>
        </p:txBody>
      </p:sp>
      <p:sp>
        <p:nvSpPr>
          <p:cNvPr id="15" name="Text 5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изобретения промышленного переворота
</a:t>
            </a:r>
            <a:endParaRPr lang="en-US" sz="2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хлопчатобумажного производства в Англии
</a:t>
            </a:r>
            <a:endParaRPr lang="en-US" sz="2435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распространения механизации фабрики выпускали ткани быстрее и регулярнее, чем домашние мастерские, что меняло рынок труда и спрос.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наглядно показывают: текстиль стал «первой витриной» индустриализации, а пар и новые станки ускорили подъем сильнее всего.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сведения; значения даны как иллюстративный индекс (точные цифры в задании не приведены)
</a:t>
            </a:r>
            <a:endParaRPr lang="en-US" sz="55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Фабричная система и организация труда
</a:t>
            </a:r>
            <a:endParaRPr lang="en-US" sz="2927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рабочий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фабриках рабочее время часто доходило до 12–16 часов. Такая длительность усиливала износ и превращала труд в постоянный фактор повседневной жизни.
</a:t>
            </a:r>
            <a:endParaRPr lang="en-US" sz="877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5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через контроль
</a:t>
            </a:r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регулировался штрафами, контролем мастеров и строгим расписанием. Это снижало вариативность работы, но повышало зависимость работника от установленных правил.
</a:t>
            </a:r>
            <a:endParaRPr lang="en-US" sz="853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Дробные операции у машины
</a:t>
            </a:r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был разделён на простые действия: каждый работник выполнял одну операцию, связанную с движением станка. Так качество поддерживалось стандартизацией процесса.
</a:t>
            </a:r>
            <a:endParaRPr lang="en-US" sz="830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 дети в текстиле
</a:t>
            </a:r>
            <a:pPr algn="ctr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текстильной промышленности широко применяли женщин и детей, в том числе из-за низкой оплаты их труда. Семьи становились сильнее зависимы от заработка каждого члена.
</a:t>
            </a:r>
            <a:endParaRPr lang="en-US" sz="86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768462"/>
            <a:ext cx="3377400" cy="21108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ремесла, мануфактуры и фабрики
</a:t>
            </a:r>
            <a:endParaRPr lang="en-US" sz="261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ключевых параметров производства помогает увидеть, почему именно фабрика стала ведущим типом индустриальной экономики.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фабрике связан с механизацией и стандартизацией: это одновременно увеличило выпуск и сделало продукцию доступнее, хотя изменило условия труда.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истории (обобщение по теме промышленного переворота)
</a:t>
            </a:r>
            <a:endParaRPr lang="en-US" sz="6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XVIII–XIX веков
</a:t>
            </a:r>
            <a:endParaRPr lang="en-US" sz="2895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паровоз Джорджа Стефенсона резко сокращали время перевозок. Это ускоряло доставку сырья на предприятия и расширяло географию сбыта готовой продукции.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шоссейные дороги дополняли сеть связей: промышленные районы лучше соединялись с портами и рынками. Возросла регулярность поставок, а логистика стала надежнее.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ускорили морскую торговлю и укрепили международный обмен. Когда перевозки дешевели, цены на сырьё и товары выравнивались, превращая локальные рынки в более крупные.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промышленных городов Англии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приток жителей обеспечивали миграции из деревень: люди искали работу на фабриках и в портовой сфере.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Стремительный прирост населения показывал «цену» урбанизации: рабочие кварталы росли быстрее, чем успевала городская инфраструктура, особенно в жилье.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сведения; значения даны как иллюстративный индекс (точные цифры в задании не приведены)
</a:t>
            </a:r>
            <a:endParaRPr lang="en-US" sz="55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структура индустриального общества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укрепилась как слой собственников заводов, торговых компаний и капитала. Именно она определяла инвестиции, расширение рынков и внедрение новых технологий, превращая рост производства в источник политического влияния.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Пролетариат оформился как массовый класс наемных работников, не обладавших средствами производства. Их доход зависел от заработка на фабрике и условий труда, поэтому любые колебания спроса быстро отражались на семейном благополучии.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традиционного крестьянства снижалось: часть сельских жителей переезжала в города, а многие разорялись и искали работу. Так усилилась миграция, сформировалась городская бедность и выросла конкуренция за рабочие места.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расширился средний слой инженеров, техников, служащих, учителей и управляющих. Отношения между трудом и капиталом стали главным социальным противоречием индустриальной эпохи, задавшим повестку реформ.
</a:t>
            </a:r>
            <a:endParaRPr lang="en-US" sz="10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жизни и труда рабочих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в городских рабочих кварталах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кварталы отличались скученностью жилья, плохой вентиляцией и почти полным отсутствием санитарии. В результате эпидемии распространялись быстрее, а детская смертность оставалась высокой, усиливая демографический и социальный кризис.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фабричного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фиксировались травмы, ожоги и болезни, связанные с шумом, пылью и длительной нагрузкой. Заработная плата была низкой, а социальная защита — минимальной, поэтому риск бедности сохранялся даже при регулярной занятости.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механизация породила социальные конфликты
</a:t>
            </a:r>
            <a:endParaRPr lang="en-US" sz="2291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причин и ответных действий, характерная для Англии и других индустриализировавшихся стран в XIX веке.
</a:t>
            </a:r>
            <a:endParaRPr lang="en-US" sz="99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и развитие науки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механики, химии и металлургии ускорило создание новых машин, материалов и производственных технологий. Индустрия «подтягивала» исследования, а научные результаты быстрее превращались в практику.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знания инженеров и механиков постепенно становились важнее цеховой традиции. Производству требовались расчёты, устойчивые технологии и воспроизводимые решения, а не только опыт мастеров.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Патентная система защищала авторство и стимулировала конкуренцию, побуждая предпринимателей инвестировать в разработки. Появление технических школ и прикладного образования обеспечило фабрики подготовленными кадрами, укрепив связь науки и производства.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индустриализации
</a:t>
            </a:r>
            <a:endParaRPr lang="en-US" sz="248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удешевляло многие товары, а это расширяло потребительский спрос и подталкивало компании к дальнейшему техническому обновлению.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тяжелой промышленности и транспорта усиливал общий эффект: конкурентоспособность повышалась, цены выравнивались, а экспорт становился важным каналом доходов предприятий.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истории; точные числовые значения на графике не приводятся (схема для качественного сравнения).
</a:t>
            </a:r>
            <a:endParaRPr lang="en-US" sz="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и детей в индустриальную эпоху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этап индустриализации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массово работали в текстильной промышленности и на вспомогательных операциях в городе. Дети привлекались к прядению и ткачеству, а также к подсобным работам, нередко в шахтах.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семьи от заработка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заработная плата делала семейный доход зависимым от труда всех членов семьи. Это усиливало цикл бедности: ребёнок становился частью трудовых ресурсов, а не продолжал образование.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ограничения труда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 Европе и Великобритании вводились ограничения детского труда. Параллельно развивались законы о школьном обучении, направленные на сокращение ранней занятости.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сохранность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реформы, гендерное и возрастное неравенство сохранялось длительное время. Разрыв в оплате и доступе к «нормальным» условиям труда удерживался в индустриальной экономике.
</a:t>
            </a:r>
            <a:endParaRPr lang="en-US" sz="8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449" y="1051550"/>
            <a:ext cx="2769602" cy="3007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34775" y="775075"/>
            <a:ext cx="42771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индустриального города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61475" y="2003866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Угольный дым и копоть изменили внешний вид промышленных центров, а выбросы фабрик ухудшали качество воздуха. Реки загрязнялись отходами производства и бытовыми стоками, что отражалось на здоровье жителей и снижало санитарные возможности городов.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34775" y="3308521"/>
            <a:ext cx="31050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вибрация и перенаселенность усиливали тяжёлые условия повседневной жизни. Рост отходов и антисанитария способствовали вспышкам инфекций, поэтому первые меры санитарного благоустройства становились неотложной задачей.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в разных странах Европы и США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опирается на сроки железнодорожного строительства, темпы роста производства и масштабы промышленного выпуска. При этом модели различались, как и роль государства и банков.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указывают на неравномерность: ранний старт Великобритании дал преимущество, а позже вовлечённые страны догоняли за счёт технологического переноса и инфраструктурных инвестиций.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 общим учебным материалам и историческим обзорам; конкретные количественные показатели на графике представлены схематично.
</a:t>
            </a:r>
            <a:endParaRPr lang="en-US" sz="5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594961"/>
            <a:ext cx="491100" cy="43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827" y="2144022"/>
            <a:ext cx="482445" cy="482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2738997"/>
            <a:ext cx="491100" cy="43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500" y="3323786"/>
            <a:ext cx="491100" cy="392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3500" y="3886743"/>
            <a:ext cx="491100" cy="392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Долгосрочное мировое значение промышленного переворота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356274" y="163987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 как основа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технологии сделали выпуск товаров в больших масштабах нормой. Это ускорило обновление ассортимента, снизило затраты и закрепило стандарты производства, которые сохранились в мировой промышленности.
</a:t>
            </a:r>
            <a:endParaRPr lang="en-US" sz="620" dirty="0"/>
          </a:p>
        </p:txBody>
      </p:sp>
      <p:sp>
        <p:nvSpPr>
          <p:cNvPr id="12" name="Text 3"/>
          <p:cNvSpPr txBox="1"/>
          <p:nvPr/>
        </p:nvSpPr>
        <p:spPr>
          <a:xfrm>
            <a:off x="1356274" y="2211898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мирового рынка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Ускорилось развитие международной торговли и расширился обмен сырьём и готовой продукцией. Возросла связность регионов, а транспорт и логистика стали решающими условиями конкурентоспособности стран.
</a:t>
            </a:r>
            <a:endParaRPr lang="en-US" sz="620" dirty="0"/>
          </a:p>
        </p:txBody>
      </p:sp>
      <p:sp>
        <p:nvSpPr>
          <p:cNvPr id="13" name="Text 4"/>
          <p:cNvSpPr txBox="1"/>
          <p:nvPr/>
        </p:nvSpPr>
        <p:spPr>
          <a:xfrm>
            <a:off x="1356274" y="2783916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индустриальных держав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потенциал усилил колониальную экспансию: потребность в сырье и рынках сбыта поддерживала дальние направления торговой политики. Это изменило баланс сил в мире XIX–XX веков.
</a:t>
            </a:r>
            <a:endParaRPr lang="en-US" sz="620" dirty="0"/>
          </a:p>
        </p:txBody>
      </p:sp>
      <p:sp>
        <p:nvSpPr>
          <p:cNvPr id="14" name="Text 5"/>
          <p:cNvSpPr txBox="1"/>
          <p:nvPr/>
        </p:nvSpPr>
        <p:spPr>
          <a:xfrm>
            <a:off x="1356274" y="3346875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меняет повседневность и 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техника преобразила транспорт, связь, а также способы перемещения людей и товаров. По сути, она изменила ритм жизни: быстрее стало всё, что зависело от перевозок и обмена информацией.
</a:t>
            </a:r>
            <a:endParaRPr lang="en-US" sz="620" dirty="0"/>
          </a:p>
        </p:txBody>
      </p:sp>
      <p:sp>
        <p:nvSpPr>
          <p:cNvPr id="15" name="Text 6"/>
          <p:cNvSpPr txBox="1"/>
          <p:nvPr/>
        </p:nvSpPr>
        <p:spPr>
          <a:xfrm>
            <a:off x="1356274" y="3909830"/>
            <a:ext cx="4311000" cy="34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на противоречия общества труда и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движение, профсоюзы и социальное законодательство стали формой реакции на напряжение индустриальной эпохи. В результате регулирование труда постепенно закреплялось как общественная необходимость.
</a:t>
            </a:r>
            <a:endParaRPr lang="en-US" sz="62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резко повысил производительность и ускорил экономический рост, но одновременно породил социальное неравенство, тяжёлый быт рабочих, детский труд и массовую урбанизацию. Он изменил мир, связав успех прогресса с реформами.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цена прогресса и историческое значение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2026-05-11T14:06:10Z</dcterms:created>
  <dcterms:modified xsi:type="dcterms:W3CDTF">2026-05-11T14:06:10Z</dcterms:modified>
</cp:coreProperties>
</file>