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 общество: взаимная связь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 общество связаны в каждом дне: от воды до городов.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включает природа и общество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даёт ресурсы и условия жизни, а общество использует их, строит города и отвечает за сохранение среды.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04925" y="1268175"/>
            <a:ext cx="24180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5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планета требует от общества ответственного использования ресурсов и защиты среды.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7580675" y="2420949"/>
            <a:ext cx="3523800" cy="30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одной планете людям нужно совмещать развитие и бережное отношение к природе.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урока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096000" y="6108622"/>
            <a:ext cx="5400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60050" y="2403758"/>
            <a:ext cx="2840688" cy="34021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природа и общество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695325" y="3165622"/>
            <a:ext cx="2382588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Компоненты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природе относятся воздух, вода, почва, растения, животные, рельеф и климат. Всё это образует среду, без которой невозможно жить, учиться, работать и развивать хозяйство.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3395662" y="3165622"/>
            <a:ext cx="2382588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общество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 — это люди и то, как они живут вместе: семьи, школы, города, предприятия, правила, культура и труд. Именно общество организует жизнь и создаёт технику.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096000" y="3165622"/>
            <a:ext cx="2382588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они связаны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ними двусторонняя: природа даёт ресурсы и условия, а общество преобразует территорию, строит, производит и одновременно несёт ответственность за сохранение окружающей среды.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804" y="2367705"/>
            <a:ext cx="2830395" cy="34057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природа влияет на жизнь людей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3605520" y="2915967"/>
            <a:ext cx="3663504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быт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задаёт, какая одежда, жильё и транспорт нужны людям. В холодных районах важны тёплые дома, отопление и надёжные дороги, которые работают в мороз и снег.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7669797" y="2915967"/>
            <a:ext cx="3663504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 размещение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влияет на расселение и строительство. На равнинах проще прокладывать дороги и возводить города, а в горах сложнее строить, перевозить грузы и развивать хозяйство.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605520" y="4590488"/>
            <a:ext cx="3663504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земледелие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определяет, где можно жить и заниматься земледелием. Там, где её мало, особенно важны накопление запасов, каналы и орошение, чтобы поддерживать урожай и повседневные нужды.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7669797" y="4590488"/>
            <a:ext cx="3663504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и хозяйство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 и почвы влияют на специализацию территории. Где есть топливо, металлы или плодородные земли, там развиваются добыча, промышленность и сельское хозяйство.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8392" y="2367705"/>
            <a:ext cx="3017230" cy="35513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общество меняет природу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3981450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и рост городов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увеличивает потребность в жилье, школах, дорогах и коммунальных услугах. Для новых кварталов нужны участки земли, а это меняет природный ландшафт и сокращает зелёные зоны.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5863097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и перевозки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и транспорт используют много энергии, воды и сырья. Чем активнее производство и перевозки, тем больше выбросов, шума и нагрузки на воздух, почвы и реки.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7744744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Потребление и отходы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Повседневное потребление создаёт всё больше упаковки, вещей и отходов. Если мусор не сортировать и не перерабатывать, он накапливается на свалках и загрязняет окружающую среду.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9626392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ресурсов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полезных ископаемых даёт сырьё, но меняет поверхность земли, требует техники и может нарушать природные связи. Поэтому после работ особенно важны восстановление и контроль.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6632" y="2790178"/>
            <a:ext cx="6228408" cy="16944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как основа хозяйства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природные ресурсы сильнее всего поддерживают хозяйство и почему их нужно использовать бережно.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ресурсы важны для экономики, но почти каждый из них требует времени на восстановление или строгого контроля при использовании.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и школьный курс географии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8971" y="2233468"/>
            <a:ext cx="277050" cy="5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7121" y="2223546"/>
            <a:ext cx="484838" cy="554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71507" y="2239955"/>
            <a:ext cx="623363" cy="554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631048" y="2239955"/>
            <a:ext cx="484838" cy="554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9794502" y="2239955"/>
            <a:ext cx="554100" cy="5541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4" name="Text 1"/>
          <p:cNvSpPr txBox="1"/>
          <p:nvPr/>
        </p:nvSpPr>
        <p:spPr>
          <a:xfrm>
            <a:off x="697911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природные риски
</a:t>
            </a:r>
            <a:endParaRPr lang="en-US" sz="2800" dirty="0"/>
          </a:p>
        </p:txBody>
      </p:sp>
      <p:sp>
        <p:nvSpPr>
          <p:cNvPr id="15" name="Text 2"/>
          <p:cNvSpPr txBox="1"/>
          <p:nvPr/>
        </p:nvSpPr>
        <p:spPr>
          <a:xfrm>
            <a:off x="810000" y="3116825"/>
            <a:ext cx="17652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5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Температурные крайности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2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3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морозы и жара меняют режим работы, отдыха и учёбы. Людям нужны одежда по погоде, тёплые или прохладные помещения и осторожность при долгом пребывании на улице.
</a:t>
            </a:r>
            <a:endParaRPr lang="en-US" sz="1375" dirty="0"/>
          </a:p>
        </p:txBody>
      </p:sp>
      <p:sp>
        <p:nvSpPr>
          <p:cNvPr id="16" name="Text 3"/>
          <p:cNvSpPr txBox="1"/>
          <p:nvPr/>
        </p:nvSpPr>
        <p:spPr>
          <a:xfrm>
            <a:off x="3011750" y="3116825"/>
            <a:ext cx="17652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5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опасности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8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Снегопады и гололёд усложняют движение транспорта и повышают риск травм. В такие дни особенно важны осторожность на дорогах и своевременная уборка улиц и дворов.
</a:t>
            </a:r>
            <a:endParaRPr lang="en-US" sz="1495" dirty="0"/>
          </a:p>
        </p:txBody>
      </p:sp>
      <p:sp>
        <p:nvSpPr>
          <p:cNvPr id="17" name="Text 4"/>
          <p:cNvSpPr txBox="1"/>
          <p:nvPr/>
        </p:nvSpPr>
        <p:spPr>
          <a:xfrm>
            <a:off x="5219999" y="3116825"/>
            <a:ext cx="16320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1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наводнения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3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Паводки и половодья могут затапливать дома, мосты и дороги. Жителям нужны предупреждения, безопасные маршруты и готовность быстро покинуть опасную территорию.
</a:t>
            </a:r>
            <a:endParaRPr lang="en-US" sz="1361" dirty="0"/>
          </a:p>
        </p:txBody>
      </p:sp>
      <p:sp>
        <p:nvSpPr>
          <p:cNvPr id="18" name="Text 5"/>
          <p:cNvSpPr txBox="1"/>
          <p:nvPr/>
        </p:nvSpPr>
        <p:spPr>
          <a:xfrm>
            <a:off x="7380000" y="3116825"/>
            <a:ext cx="17652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1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влаги
</a:t>
            </a:r>
            <a:pPr algn="l" indent="0" marL="0">
              <a:lnSpc>
                <a:spcPct val="100000"/>
              </a:lnSpc>
              <a:buNone/>
            </a:pPr>
            <a:r>
              <a:rPr lang="en-US" sz="15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Засуха уменьшает урожай и запас воды, а также повышает вероятность пожаров. В такие периоды особенно важны экономия влаги, уход за растениями и контроль за огнём.
</a:t>
            </a:r>
            <a:endParaRPr lang="en-US" sz="1531" dirty="0"/>
          </a:p>
        </p:txBody>
      </p:sp>
      <p:sp>
        <p:nvSpPr>
          <p:cNvPr id="19" name="Text 6"/>
          <p:cNvSpPr txBox="1"/>
          <p:nvPr/>
        </p:nvSpPr>
        <p:spPr>
          <a:xfrm>
            <a:off x="9600400" y="3116825"/>
            <a:ext cx="17160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5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Ветровая нагрузка
</a:t>
            </a:r>
            <a:pPr algn="l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ветер ломает деревья, повреждает линии связи и осложняет работу на улице. Поэтому прогноз погоды помогает заранее планировать поездки и соблюдать меры безопасности.
</a:t>
            </a:r>
            <a:endParaRPr lang="en-US" sz="147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7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общество воздействует на природу
</a:t>
            </a:r>
            <a:pPr algn="l" indent="0" marL="0">
              <a:lnSpc>
                <a:spcPct val="80000"/>
              </a:lnSpc>
              <a:buNone/>
            </a:pPr>
            <a:r>
              <a:rPr lang="en-US" sz="227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природные ресурсы проходят путь от добычи до появления отходов и экологической нагрузки.
</a:t>
            </a:r>
            <a:endParaRPr lang="en-US" sz="227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воздуха, воды и почвы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среды страдают одновременно, поэтому меры защиты тоже должны быть комплексными.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нагрузка связана с воздухом и почвой; загрязнение воды тоже заметно и часто возникает вместе с ними.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слайда и обобщению причин загрязнения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8213"/>
            <a:ext cx="5237100" cy="17900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2238" y="2182425"/>
            <a:ext cx="5237100" cy="179002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901287" y="4448800"/>
            <a:ext cx="47850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6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после рубки
</a:t>
            </a:r>
            <a:pPr algn="l" indent="0" marL="0">
              <a:lnSpc>
                <a:spcPct val="100000"/>
              </a:lnSpc>
              <a:buNone/>
            </a:pPr>
            <a:r>
              <a:rPr lang="en-US" sz="13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3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лес вырубают, исчезают тень, укрытие и корм для многих птиц и зверей. Почва быстрее размывается дождями, а ручьи становятся мельче и теплее. Один открытый участок леса меняет жизнь целой цепочки организмов.
</a:t>
            </a:r>
            <a:endParaRPr lang="en-US" sz="1306" dirty="0"/>
          </a:p>
        </p:txBody>
      </p:sp>
      <p:sp>
        <p:nvSpPr>
          <p:cNvPr id="10" name="Text 2"/>
          <p:cNvSpPr txBox="1"/>
          <p:nvPr/>
        </p:nvSpPr>
        <p:spPr>
          <a:xfrm>
            <a:off x="6548275" y="4448800"/>
            <a:ext cx="47850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6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скрывается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13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3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окраине села тропа к реке проходит через молодой лес, где живут белки, насекомые и певчие птицы. Если деревья убрать, животные теряют привычный маршрут и место для гнёзд. Природа отвечает на такую потерю очень быстро.
</a:t>
            </a:r>
            <a:endParaRPr lang="en-US" sz="1306" dirty="0"/>
          </a:p>
        </p:txBody>
      </p:sp>
      <p:sp>
        <p:nvSpPr>
          <p:cNvPr id="11" name="Text 3"/>
          <p:cNvSpPr txBox="1"/>
          <p:nvPr/>
        </p:nvSpPr>
        <p:spPr>
          <a:xfrm>
            <a:off x="688000" y="1027375"/>
            <a:ext cx="108639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исчезает лесной дом
</a:t>
            </a:r>
            <a:endParaRPr lang="en-US" sz="2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92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выбросов к переменам погоды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84697" y="2442094"/>
            <a:ext cx="31266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выбросов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84700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Сжигание угля, нефти и газа даёт энергию, но в атмосферу попадают парниковые газы. Они задерживают тепло, поэтому средняя температура постепенно растёт.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48250" y="2442094"/>
            <a:ext cx="31041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баланса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535752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транспорт, промышленность и вырубка лесов продолжаются год за годом, климат становится менее устойчивым. Погода чаще отклоняется от привычной нормы.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8360835" y="2442094"/>
            <a:ext cx="31041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Заметные последствия
</a:t>
            </a:r>
            <a:endParaRPr lang="en-US" sz="1600" dirty="0"/>
          </a:p>
        </p:txBody>
      </p:sp>
      <p:sp>
        <p:nvSpPr>
          <p:cNvPr id="13" name="Text 7"/>
          <p:cNvSpPr txBox="1"/>
          <p:nvPr/>
        </p:nvSpPr>
        <p:spPr>
          <a:xfrm>
            <a:off x="8354577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результате усиливаются жара, засухи, ливни и риск неурожая. Людям приходится по-новому планировать работу, отдых и защиту от опасных явлений.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18080" y="2367705"/>
            <a:ext cx="2262945" cy="35377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среды к повседневной жизни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799137" y="3248025"/>
            <a:ext cx="1903314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и здоровье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Загрязнённый воздух быстрее сказывается на дыхании. У детей и пожилых людей чаще появляются кашель, раздражение глаз и аллергические реакции, особенно вблизи оживлённых дорог и промышленных зон.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968531" y="3248025"/>
            <a:ext cx="1903314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под угрозой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реку или колодец попадают сточные воды и мусор, вода становится небезопасной. Это отражается на питье, приготовлении пищи и общем самочувствии семьи.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148501" y="3248025"/>
            <a:ext cx="1903314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для домов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Пожары, паводки и сильные ветры могут повредить дома, дороги и линии связи. Тогда экологическая проблема превращается в вопрос безопасности и больших расходов для людей и города.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7328471" y="3248025"/>
            <a:ext cx="1903314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Расходы для 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окружающая среда ухудшается, растут траты на лечение, ремонт и восстановление территории. Поэтому защита природы помогает не только экологии, но и повседневной жизни общества.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5" y="2790178"/>
            <a:ext cx="6228408" cy="16944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96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пути защиты природы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299"/>
            <a:ext cx="3733068" cy="33146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и знания помогают уменьшать вред природе и делать поведение людей более ответственным. В таблице показано, как государственные меры и экологическое просвещение дополняют друг друга.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DCD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природы работает эффективнее, когда меры государства поддерживаются привычками людей и правилами в школе, семье и на работе.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4" y="5030997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урока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8850" y="2091313"/>
            <a:ext cx="5112300" cy="27059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11125" y="2091413"/>
            <a:ext cx="5112300" cy="27059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5350" y="1027375"/>
            <a:ext cx="107982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техника помогает природе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829225" y="5030850"/>
            <a:ext cx="49641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1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воздух
</a:t>
            </a:r>
            <a:pPr algn="l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заводе фильтры улавливают пыль и вредные примеси до того, как воздух попадёт наружу. Это уменьшает загрязнение и помогает людям жить рядом с промышленными районами спокойнее.
</a:t>
            </a:r>
            <a:endParaRPr lang="en-US" sz="1161" dirty="0"/>
          </a:p>
        </p:txBody>
      </p:sp>
      <p:sp>
        <p:nvSpPr>
          <p:cNvPr id="10" name="Text 3"/>
          <p:cNvSpPr txBox="1"/>
          <p:nvPr/>
        </p:nvSpPr>
        <p:spPr>
          <a:xfrm>
            <a:off x="6420975" y="5030850"/>
            <a:ext cx="49641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1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жизнь материалов
</a:t>
            </a:r>
            <a:pPr algn="l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 и переработка возвращают бумагу, стекло, пластик и металл в производство. Так меньше отходов попадает на свалки, а природные ресурсы расходуются экономнее.
</a:t>
            </a:r>
            <a:endParaRPr lang="en-US" sz="116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4888" y="2134249"/>
            <a:ext cx="415575" cy="55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76849" y="2134249"/>
            <a:ext cx="346313" cy="55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65654" y="2134249"/>
            <a:ext cx="623363" cy="55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692984" y="2134249"/>
            <a:ext cx="623363" cy="554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054945" y="2134249"/>
            <a:ext cx="554100" cy="554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4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Привычки, которые работают
</a:t>
            </a:r>
            <a:endParaRPr lang="en-US" sz="2800" dirty="0"/>
          </a:p>
        </p:txBody>
      </p:sp>
      <p:sp>
        <p:nvSpPr>
          <p:cNvPr id="15" name="Text 2"/>
          <p:cNvSpPr txBox="1"/>
          <p:nvPr/>
        </p:nvSpPr>
        <p:spPr>
          <a:xfrm>
            <a:off x="705875" y="2905424"/>
            <a:ext cx="14814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5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энергии
</a:t>
            </a:r>
            <a:pPr algn="l" indent="0" marL="0">
              <a:lnSpc>
                <a:spcPct val="100000"/>
              </a:lnSpc>
              <a:buNone/>
            </a:pPr>
            <a:r>
              <a:rPr lang="en-US" sz="12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Выключать свет и зарядные устройства полезно каждый день. Такая привычка экономит электроэнергию и показывает, что забота о природе начинается с простых действий дома и в школе.
</a:t>
            </a:r>
            <a:endParaRPr lang="en-US" sz="1375" dirty="0"/>
          </a:p>
        </p:txBody>
      </p:sp>
      <p:sp>
        <p:nvSpPr>
          <p:cNvPr id="16" name="Text 3"/>
          <p:cNvSpPr txBox="1"/>
          <p:nvPr/>
        </p:nvSpPr>
        <p:spPr>
          <a:xfrm>
            <a:off x="3033205" y="2905424"/>
            <a:ext cx="14814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5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одноразового
</a:t>
            </a:r>
            <a:pPr algn="l" indent="0" marL="0">
              <a:lnSpc>
                <a:spcPct val="100000"/>
              </a:lnSpc>
              <a:buNone/>
            </a:pPr>
            <a:r>
              <a:rPr lang="en-US" sz="12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Многоразовая бутылка и контейнер для еды уменьшают количество одноразового пластика. Это снижает мусор и помогает привыкать к более аккуратному обращению с вещами.
</a:t>
            </a:r>
            <a:endParaRPr lang="en-US" sz="1275" dirty="0"/>
          </a:p>
        </p:txBody>
      </p:sp>
      <p:sp>
        <p:nvSpPr>
          <p:cNvPr id="17" name="Text 4"/>
          <p:cNvSpPr txBox="1"/>
          <p:nvPr/>
        </p:nvSpPr>
        <p:spPr>
          <a:xfrm>
            <a:off x="5360535" y="2905424"/>
            <a:ext cx="14814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отходы отдельно
</a:t>
            </a:r>
            <a:pPr algn="l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Сдача батареек и ламп в специальные пункты защищает почву и воду от опасных веществ. Даже небольшая коробка для сбора в классе уже приносит пользу.
</a:t>
            </a:r>
            <a:endParaRPr lang="en-US" sz="1338" dirty="0"/>
          </a:p>
        </p:txBody>
      </p:sp>
      <p:sp>
        <p:nvSpPr>
          <p:cNvPr id="18" name="Text 5"/>
          <p:cNvSpPr txBox="1"/>
          <p:nvPr/>
        </p:nvSpPr>
        <p:spPr>
          <a:xfrm>
            <a:off x="7687865" y="2905424"/>
            <a:ext cx="14814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5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тихий путь
</a:t>
            </a:r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Пешая дорога в школу или поездка на автобусе сокращают выбросы от машин. Заодно это полезно для здоровья и уменьшает шум на улицах.
</a:t>
            </a:r>
            <a:endParaRPr lang="en-US" sz="1395" dirty="0"/>
          </a:p>
        </p:txBody>
      </p:sp>
      <p:sp>
        <p:nvSpPr>
          <p:cNvPr id="19" name="Text 6"/>
          <p:cNvSpPr txBox="1"/>
          <p:nvPr/>
        </p:nvSpPr>
        <p:spPr>
          <a:xfrm>
            <a:off x="10015195" y="2905424"/>
            <a:ext cx="14814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5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дела класса
</a:t>
            </a:r>
            <a:pPr algn="l" indent="0" marL="0">
              <a:lnSpc>
                <a:spcPct val="100000"/>
              </a:lnSpc>
              <a:buNone/>
            </a:pPr>
            <a:r>
              <a:rPr lang="en-US" sz="11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за растениями, уборка территории и раздельные контейнеры делают класс заметно чище. Когда дети участвуют вместе, экологические правила становятся привычкой, а не формальностью.
</a:t>
            </a:r>
            <a:endParaRPr lang="en-US" sz="130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7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искать баланс
</a:t>
            </a:r>
            <a:pPr algn="l" indent="0" marL="0">
              <a:lnSpc>
                <a:spcPct val="80000"/>
              </a:lnSpc>
              <a:buNone/>
            </a:pPr>
            <a:r>
              <a:rPr lang="en-US" sz="227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решения о строительстве до поиска баланса между пользой и ущербом
</a:t>
            </a:r>
            <a:endParaRPr lang="en-US" sz="227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жить без лишнего ущерба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09107" y="2850359"/>
            <a:ext cx="4479388" cy="11363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Разумное потребление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тратить ресурсы так, чтобы они не исчезали слишком быстро. Экономия воды, энергии и материалов снижает нагрузку на природу и делает жизнь более разумной.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100123" y="2850359"/>
            <a:ext cx="4479388" cy="11363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ответственность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Школы, семьи и города должны думать о будущем вместе. Если правила соблюдаются дома и на улице, привычка бережного поведения становится нормой для всех.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709107" y="4553455"/>
            <a:ext cx="4479388" cy="11363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без разрушения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не мешает развитию, а направляет его. Новые дома, дороги и предприятия могут быть полезными, если заранее учитывать природу и здоровье людей.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100123" y="4553455"/>
            <a:ext cx="4479388" cy="11363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для будущего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лесов, почв, чистой воды и воздуха — это запас для будущих поколений. Без него невозможно ни комфортное жильё, ни безопасная учёба, ни работа.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60050" y="2403758"/>
            <a:ext cx="2840688" cy="34021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строят и как сохраняют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805657" y="3165622"/>
            <a:ext cx="2382588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запрос на жильё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 растёт, потому что людям нужны новые квартиры и удобная инфраструктура. Но рядом находятся река и парк, поэтому любое строительство должно учитывать состояние воды, почвы и зелёных зон.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3535731" y="3165622"/>
            <a:ext cx="2382588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Проектируют защитные меры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микрорайон не повредил природе, нужны очистка стоков, безопасные дорожки, места для отдыха и сохранение деревьев. Важно заранее продумать движение людей и сбор мусора.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6265803" y="3165622"/>
            <a:ext cx="2382588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Находят компромисс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решения работают, город получает новые дома без лишнего ущерба для реки и парка. Тогда жители выигрывают и в удобстве, и в качестве среды вокруг себя.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Сохраняя баланс жизни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 общество всегда связаны: люди живут благодаря воде, воздуху, почвам и климату, а их решения меняют окружающий мир. Бережные привычки и разумные правила помогают сохранить этот баланс.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2026-07-26T21:26:14Z</dcterms:created>
  <dcterms:modified xsi:type="dcterms:W3CDTF">2026-07-26T21:26:14Z</dcterms:modified>
</cp:coreProperties>
</file>