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jpe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2684218"/>
            <a:ext cx="9144000" cy="2455664"/>
          </a:xfrm>
          <a:prstGeom prst="rect">
            <a:avLst/>
          </a:prstGeom>
        </p:spPr>
      </p:pic>
      <p:sp>
        <p:nvSpPr>
          <p:cNvPr id="4" name="Text 0"/>
          <p:cNvSpPr txBox="1"/>
          <p:nvPr/>
        </p:nvSpPr>
        <p:spPr>
          <a:xfrm>
            <a:off x="261600" y="578625"/>
            <a:ext cx="6468300" cy="8181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Орфограммы корня: как проверить написание в корне слова
</a:t>
            </a:r>
            <a:endParaRPr lang="en-US" sz="2212" dirty="0"/>
          </a:p>
        </p:txBody>
      </p:sp>
      <p:sp>
        <p:nvSpPr>
          <p:cNvPr id="5" name="Text 1"/>
          <p:cNvSpPr txBox="1"/>
          <p:nvPr/>
        </p:nvSpPr>
        <p:spPr>
          <a:xfrm>
            <a:off x="261600" y="1789455"/>
            <a:ext cx="4638600" cy="531300"/>
          </a:xfrm>
          <a:prstGeom prst="rect">
            <a:avLst/>
          </a:prstGeom>
          <a:noFill/>
          <a:ln/>
        </p:spPr>
        <p:txBody>
          <a:bodyPr wrap="square" lIns="0" tIns="0" rIns="0" bIns="0" rtlCol="0" anchor="b"/>
          <a:lstStyle/>
          <a:p>
            <a:pPr algn="l" indent="0" marL="0">
              <a:lnSpc>
                <a:spcPct val="115000"/>
              </a:lnSpc>
              <a:buNone/>
            </a:pPr>
            <a:r>
              <a:rPr lang="en-US" sz="886" dirty="0">
                <a:solidFill>
                  <a:srgbClr val="FFFFFF"/>
                </a:solidFill>
                <a:latin typeface="Arial" pitchFamily="34" charset="0"/>
                <a:ea typeface="Arial" pitchFamily="34" charset="-122"/>
                <a:cs typeface="Arial" pitchFamily="34" charset="-120"/>
              </a:rPr>
              <a:t>Учимся находить опасные места в корне и проверять их по правилу.
</a:t>
            </a:r>
            <a:endParaRPr lang="en-US" sz="886" dirty="0"/>
          </a:p>
        </p:txBody>
      </p:sp>
      <p:sp>
        <p:nvSpPr>
          <p:cNvPr id="6" name="Text 2"/>
          <p:cNvSpPr txBox="1"/>
          <p:nvPr/>
        </p:nvSpPr>
        <p:spPr>
          <a:xfrm>
            <a:off x="261600" y="258888"/>
            <a:ext cx="3246300" cy="192600"/>
          </a:xfrm>
          <a:prstGeom prst="rect">
            <a:avLst/>
          </a:prstGeom>
          <a:noFill/>
          <a:ln/>
        </p:spPr>
        <p:txBody>
          <a:bodyPr wrap="square" lIns="0" tIns="0" rIns="0" bIns="0" rtlCol="0" anchor="ctr"/>
          <a:lstStyle/>
          <a:p>
            <a:pPr algn="l" indent="0" marL="0">
              <a:lnSpc>
                <a:spcPct val="115000"/>
              </a:lnSpc>
              <a:buNone/>
            </a:pPr>
            <a:r>
              <a:rPr lang="en-US" sz="746" dirty="0">
                <a:solidFill>
                  <a:srgbClr val="FFFFFF"/>
                </a:solidFill>
                <a:latin typeface="Arial" pitchFamily="34" charset="0"/>
                <a:ea typeface="Arial" pitchFamily="34" charset="-122"/>
                <a:cs typeface="Arial" pitchFamily="34" charset="-120"/>
              </a:rPr>
              <a:t>
</a:t>
            </a:r>
            <a:endParaRPr lang="en-US" sz="74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78091" y="75"/>
            <a:ext cx="4063566" cy="5143500"/>
          </a:xfrm>
          <a:prstGeom prst="rect">
            <a:avLst/>
          </a:prstGeom>
        </p:spPr>
      </p:pic>
      <p:sp>
        <p:nvSpPr>
          <p:cNvPr id="4" name="Text 0"/>
          <p:cNvSpPr txBox="1"/>
          <p:nvPr/>
        </p:nvSpPr>
        <p:spPr>
          <a:xfrm>
            <a:off x="261600" y="258900"/>
            <a:ext cx="4562400" cy="12984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Корень слова и причины ошибок
</a:t>
            </a:r>
            <a:endParaRPr lang="en-US" sz="2212" dirty="0"/>
          </a:p>
        </p:txBody>
      </p:sp>
      <p:sp>
        <p:nvSpPr>
          <p:cNvPr id="5" name="Text 1"/>
          <p:cNvSpPr txBox="1"/>
          <p:nvPr/>
        </p:nvSpPr>
        <p:spPr>
          <a:xfrm>
            <a:off x="261600" y="1824550"/>
            <a:ext cx="3509100" cy="19656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Корень хранит основное значение слова, а орфограмма показывает место выбора написания. Ошибки возникают, когда буква слышится неясно, оглушается или не произносится совсем. Тогда помогают ударение, изменение формы и однокоренные слова.
</a:t>
            </a:r>
            <a:endParaRPr lang="en-US" sz="986" dirty="0"/>
          </a:p>
        </p:txBody>
      </p:sp>
      <p:sp>
        <p:nvSpPr>
          <p:cNvPr id="6" name="Text 2"/>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2</a:t>
            </a:r>
            <a:endParaRPr lang="en-US" sz="622"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61600" y="258900"/>
            <a:ext cx="7316700" cy="9054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Безударные гласные в корне
</a:t>
            </a:r>
            <a:endParaRPr lang="en-US" sz="2212" dirty="0"/>
          </a:p>
        </p:txBody>
      </p:sp>
      <p:sp>
        <p:nvSpPr>
          <p:cNvPr id="4" name="Text 1"/>
          <p:cNvSpPr txBox="1"/>
          <p:nvPr/>
        </p:nvSpPr>
        <p:spPr>
          <a:xfrm>
            <a:off x="261600" y="1903038"/>
            <a:ext cx="2704200" cy="19605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Без ударения гласные в корне часто звучат неясно, поэтому в словах вода, трава, леса и письмо легко ошибиться при письме.
</a:t>
            </a:r>
            <a:endParaRPr lang="en-US" sz="1000" dirty="0"/>
          </a:p>
        </p:txBody>
      </p:sp>
      <p:sp>
        <p:nvSpPr>
          <p:cNvPr id="5" name="Text 2"/>
          <p:cNvSpPr txBox="1"/>
          <p:nvPr/>
        </p:nvSpPr>
        <p:spPr>
          <a:xfrm>
            <a:off x="3225588" y="1903038"/>
            <a:ext cx="2704200" cy="19605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Чтобы проверить букву, нужно изменить слово так, чтобы нужная гласная оказалась под ударением: вода — воды, трава — травы.
</a:t>
            </a:r>
            <a:endParaRPr lang="en-US" sz="1000" dirty="0"/>
          </a:p>
        </p:txBody>
      </p:sp>
      <p:sp>
        <p:nvSpPr>
          <p:cNvPr id="6" name="Text 3"/>
          <p:cNvSpPr txBox="1"/>
          <p:nvPr/>
        </p:nvSpPr>
        <p:spPr>
          <a:xfrm>
            <a:off x="6189600" y="1903038"/>
            <a:ext cx="2704200" cy="19605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Если в проверочном слове гласная слышится отчётливо, её и пишут в исходном слове. Так находят а, о, е, и, я.
</a:t>
            </a:r>
            <a:endParaRPr lang="en-US" sz="1000" dirty="0"/>
          </a:p>
        </p:txBody>
      </p:sp>
      <p:sp>
        <p:nvSpPr>
          <p:cNvPr id="7" name="Text 4"/>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3</a:t>
            </a:r>
            <a:endParaRPr lang="en-US" sz="622"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61600" y="528950"/>
            <a:ext cx="8620800" cy="8523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Проверочное слово и родственные слова
</a:t>
            </a:r>
            <a:endParaRPr lang="en-US" sz="2212" dirty="0"/>
          </a:p>
        </p:txBody>
      </p:sp>
      <p:sp>
        <p:nvSpPr>
          <p:cNvPr id="4" name="Text 1"/>
          <p:cNvSpPr txBox="1"/>
          <p:nvPr/>
        </p:nvSpPr>
        <p:spPr>
          <a:xfrm>
            <a:off x="261600" y="1884856"/>
            <a:ext cx="2014800" cy="20253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Проверочное слово должно быть однокоренным: у него общий корень и связанное значение, поэтому оно помогает услышать нужную букву в слове.
</a:t>
            </a:r>
            <a:endParaRPr lang="en-US" sz="986" dirty="0"/>
          </a:p>
        </p:txBody>
      </p:sp>
      <p:sp>
        <p:nvSpPr>
          <p:cNvPr id="5" name="Text 2"/>
          <p:cNvSpPr txBox="1"/>
          <p:nvPr/>
        </p:nvSpPr>
        <p:spPr>
          <a:xfrm>
            <a:off x="2463596" y="1884856"/>
            <a:ext cx="2014800" cy="20253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Для слов мосты и лесной подходят формы и родственные слова мост и лес: в них проверяемая гласная или согласная звучит ясно.
</a:t>
            </a:r>
            <a:endParaRPr lang="en-US" sz="986" dirty="0"/>
          </a:p>
        </p:txBody>
      </p:sp>
      <p:sp>
        <p:nvSpPr>
          <p:cNvPr id="6" name="Text 3"/>
          <p:cNvSpPr txBox="1"/>
          <p:nvPr/>
        </p:nvSpPr>
        <p:spPr>
          <a:xfrm>
            <a:off x="4665597" y="1884856"/>
            <a:ext cx="2014800" cy="20253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Случайно похожие слова не подходят для проверки. У них может быть другое значение, другой корень или совсем иная орфограмма, которая только запутает.
</a:t>
            </a:r>
            <a:endParaRPr lang="en-US" sz="986" dirty="0"/>
          </a:p>
        </p:txBody>
      </p:sp>
      <p:sp>
        <p:nvSpPr>
          <p:cNvPr id="7" name="Text 4"/>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4</a:t>
            </a:r>
            <a:endParaRPr lang="en-US" sz="622" dirty="0"/>
          </a:p>
        </p:txBody>
      </p:sp>
      <p:sp>
        <p:nvSpPr>
          <p:cNvPr id="8" name="Text 5"/>
          <p:cNvSpPr txBox="1"/>
          <p:nvPr/>
        </p:nvSpPr>
        <p:spPr>
          <a:xfrm>
            <a:off x="6867599" y="1884856"/>
            <a:ext cx="2014800" cy="20253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Если слова объединены общим корнем и смыслом, их можно использовать для проверки. Такой способ помогает писать точнее и увереннее.
</a:t>
            </a:r>
            <a:endParaRPr lang="en-US" sz="986"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550" y="1481832"/>
            <a:ext cx="8612400" cy="3401136"/>
          </a:xfrm>
          <a:prstGeom prst="rect">
            <a:avLst/>
          </a:prstGeom>
        </p:spPr>
      </p:pic>
      <p:sp>
        <p:nvSpPr>
          <p:cNvPr id="4" name="Text 0"/>
          <p:cNvSpPr txBox="1"/>
          <p:nvPr/>
        </p:nvSpPr>
        <p:spPr>
          <a:xfrm>
            <a:off x="261550" y="258900"/>
            <a:ext cx="8612400" cy="393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Как проверить безударную гласную в корне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5</a:t>
            </a:r>
            <a:endParaRPr lang="en-US" sz="622" dirty="0"/>
          </a:p>
        </p:txBody>
      </p:sp>
      <p:sp>
        <p:nvSpPr>
          <p:cNvPr id="6" name="Text 2"/>
          <p:cNvSpPr txBox="1"/>
          <p:nvPr/>
        </p:nvSpPr>
        <p:spPr>
          <a:xfrm>
            <a:off x="261550" y="710475"/>
            <a:ext cx="8612400" cy="323100"/>
          </a:xfrm>
          <a:prstGeom prst="rect">
            <a:avLst/>
          </a:prstGeom>
          <a:noFill/>
          <a:ln/>
        </p:spPr>
        <p:txBody>
          <a:bodyPr wrap="square" lIns="0" tIns="0" rIns="0" bIns="0" rtlCol="0" anchor="t"/>
          <a:lstStyle/>
          <a:p>
            <a:pPr algn="l" indent="0" marL="0">
              <a:lnSpc>
                <a:spcPct val="80000"/>
              </a:lnSpc>
              <a:buNone/>
            </a:pPr>
            <a:r>
              <a:rPr lang="en-US" sz="1112" dirty="0">
                <a:solidFill>
                  <a:srgbClr val="FFFFFF"/>
                </a:solidFill>
                <a:latin typeface="Arial" pitchFamily="34" charset="0"/>
                <a:ea typeface="Arial" pitchFamily="34" charset="-122"/>
                <a:cs typeface="Arial" pitchFamily="34" charset="-120"/>
              </a:rPr>
              <a:t>Схема показывает последовательность действий при проверке безударной гласной в корне слова.
</a:t>
            </a:r>
            <a:endParaRPr lang="en-US" sz="111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81838" y="1789450"/>
            <a:ext cx="209475" cy="239400"/>
          </a:xfrm>
          <a:prstGeom prst="rect">
            <a:avLst/>
          </a:prstGeom>
        </p:spPr>
      </p:pic>
      <p:pic>
        <p:nvPicPr>
          <p:cNvPr id="4" name="Image 2" descr="preencoded.png">    </p:cNvPr>
          <p:cNvPicPr>
            <a:picLocks noChangeAspect="1"/>
          </p:cNvPicPr>
          <p:nvPr/>
        </p:nvPicPr>
        <p:blipFill>
          <a:blip r:embed="rId3"/>
          <a:stretch>
            <a:fillRect/>
          </a:stretch>
        </p:blipFill>
        <p:spPr>
          <a:xfrm>
            <a:off x="2518100" y="1789450"/>
            <a:ext cx="239400" cy="239400"/>
          </a:xfrm>
          <a:prstGeom prst="rect">
            <a:avLst/>
          </a:prstGeom>
        </p:spPr>
      </p:pic>
      <p:pic>
        <p:nvPicPr>
          <p:cNvPr id="5" name="Image 3" descr="preencoded.png">    </p:cNvPr>
          <p:cNvPicPr>
            <a:picLocks noChangeAspect="1"/>
          </p:cNvPicPr>
          <p:nvPr/>
        </p:nvPicPr>
        <p:blipFill>
          <a:blip r:embed="rId4"/>
          <a:stretch>
            <a:fillRect/>
          </a:stretch>
        </p:blipFill>
        <p:spPr>
          <a:xfrm>
            <a:off x="4764100" y="1809190"/>
            <a:ext cx="249900" cy="199920"/>
          </a:xfrm>
          <a:prstGeom prst="rect">
            <a:avLst/>
          </a:prstGeom>
        </p:spPr>
      </p:pic>
      <p:pic>
        <p:nvPicPr>
          <p:cNvPr id="6" name="Image 4" descr="preencoded.png">    </p:cNvPr>
          <p:cNvPicPr>
            <a:picLocks noChangeAspect="1"/>
          </p:cNvPicPr>
          <p:nvPr/>
        </p:nvPicPr>
        <p:blipFill>
          <a:blip r:embed="rId5"/>
          <a:stretch>
            <a:fillRect/>
          </a:stretch>
        </p:blipFill>
        <p:spPr>
          <a:xfrm>
            <a:off x="7020575" y="1789450"/>
            <a:ext cx="239400" cy="2394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6</a:t>
            </a:r>
            <a:endParaRPr lang="en-US" sz="622" dirty="0"/>
          </a:p>
        </p:txBody>
      </p:sp>
      <p:sp>
        <p:nvSpPr>
          <p:cNvPr id="8" name="Text 1"/>
          <p:cNvSpPr txBox="1"/>
          <p:nvPr/>
        </p:nvSpPr>
        <p:spPr>
          <a:xfrm>
            <a:off x="261625" y="258900"/>
            <a:ext cx="8620800" cy="5418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Словарные слова с непроверяемыми гласными
</a:t>
            </a:r>
            <a:endParaRPr lang="en-US" sz="2012" dirty="0"/>
          </a:p>
        </p:txBody>
      </p:sp>
      <p:sp>
        <p:nvSpPr>
          <p:cNvPr id="9" name="Text 2"/>
          <p:cNvSpPr txBox="1"/>
          <p:nvPr/>
        </p:nvSpPr>
        <p:spPr>
          <a:xfrm>
            <a:off x="261625" y="2348150"/>
            <a:ext cx="1867200" cy="19245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Запоминаем по словарю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словах корзина, карандаш, собака и столица гласную в корне нельзя проверить ударением. Их написание нужно запомнить и при необходимости уточнять по словарю.
</a:t>
            </a:r>
            <a:endParaRPr lang="en-US" sz="1000" dirty="0"/>
          </a:p>
        </p:txBody>
      </p:sp>
      <p:sp>
        <p:nvSpPr>
          <p:cNvPr id="10" name="Text 3"/>
          <p:cNvSpPr txBox="1"/>
          <p:nvPr/>
        </p:nvSpPr>
        <p:spPr>
          <a:xfrm>
            <a:off x="2512862" y="2348150"/>
            <a:ext cx="1867200" cy="19245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Нельзя опираться только на слух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Такие слова часто слышатся не так, как пишутся. Поэтому правило проверки ударением здесь не помогает, а ошибка появляется именно из-за доверия к произношению.
</a:t>
            </a:r>
            <a:endParaRPr lang="en-US" sz="1000" dirty="0"/>
          </a:p>
        </p:txBody>
      </p:sp>
      <p:sp>
        <p:nvSpPr>
          <p:cNvPr id="11" name="Text 4"/>
          <p:cNvSpPr txBox="1"/>
          <p:nvPr/>
        </p:nvSpPr>
        <p:spPr>
          <a:xfrm>
            <a:off x="4764095" y="2348150"/>
            <a:ext cx="1867200" cy="19245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Важно для учёбы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Непроверяемые слова часто встречаются в учебных текстах, заданиях и диктантах. Чем чаще ребёнок их видит и пишет, тем быстрее запоминается правильный вариант.
</a:t>
            </a:r>
            <a:endParaRPr lang="en-US" sz="1000" dirty="0"/>
          </a:p>
        </p:txBody>
      </p:sp>
      <p:sp>
        <p:nvSpPr>
          <p:cNvPr id="12" name="Text 5"/>
          <p:cNvSpPr txBox="1"/>
          <p:nvPr/>
        </p:nvSpPr>
        <p:spPr>
          <a:xfrm>
            <a:off x="7015330" y="2348150"/>
            <a:ext cx="1867200" cy="19245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Встречаются в обычной речи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Эти слова нужны не только на уроках, но и в повседневных сообщениях, книгах и устных ответах. Поэтому их написание стоит держать в памяти постоянно.
</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65813" y="258900"/>
            <a:ext cx="86124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Чередование гласных в корне
</a:t>
            </a:r>
            <a:endParaRPr lang="en-US" sz="2212" dirty="0"/>
          </a:p>
        </p:txBody>
      </p:sp>
      <p:sp>
        <p:nvSpPr>
          <p:cNvPr id="8"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7</a:t>
            </a:r>
            <a:endParaRPr lang="en-US" sz="622" dirty="0"/>
          </a:p>
        </p:txBody>
      </p:sp>
      <p:sp>
        <p:nvSpPr>
          <p:cNvPr id="9" name="Text 2"/>
          <p:cNvSpPr txBox="1"/>
          <p:nvPr/>
        </p:nvSpPr>
        <p:spPr>
          <a:xfrm>
            <a:off x="265851" y="1491950"/>
            <a:ext cx="2781300" cy="1573500"/>
          </a:xfrm>
          <a:prstGeom prst="rect">
            <a:avLst/>
          </a:prstGeom>
          <a:noFill/>
          <a:ln/>
        </p:spPr>
        <p:txBody>
          <a:bodyPr wrap="square" lIns="0" tIns="0" rIns="0" bIns="0" rtlCol="0" anchor="b"/>
          <a:lstStyle/>
          <a:p>
            <a:pPr algn="ctr" indent="0" marL="0">
              <a:lnSpc>
                <a:spcPct val="115000"/>
              </a:lnSpc>
              <a:buNone/>
            </a:pPr>
            <a:r>
              <a:rPr lang="en-US" sz="1100" b="1" dirty="0">
                <a:solidFill>
                  <a:srgbClr val="FFFFFF"/>
                </a:solidFill>
                <a:latin typeface="Arial" pitchFamily="34" charset="0"/>
                <a:ea typeface="Arial" pitchFamily="34" charset="-122"/>
                <a:cs typeface="Arial" pitchFamily="34" charset="-120"/>
              </a:rPr>
              <a:t>1. Запомнить правило
</a:t>
            </a:r>
            <a:pPr algn="ctr"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В некоторых корнях написание зависит не от ударения, а от условия в слове. Проверочное слово здесь не помогает.
</a:t>
            </a:r>
            <a:endParaRPr lang="en-US" sz="1100" dirty="0"/>
          </a:p>
        </p:txBody>
      </p:sp>
      <p:sp>
        <p:nvSpPr>
          <p:cNvPr id="10" name="Text 3"/>
          <p:cNvSpPr txBox="1"/>
          <p:nvPr/>
        </p:nvSpPr>
        <p:spPr>
          <a:xfrm>
            <a:off x="6097175" y="1491950"/>
            <a:ext cx="2781300" cy="1573500"/>
          </a:xfrm>
          <a:prstGeom prst="rect">
            <a:avLst/>
          </a:prstGeom>
          <a:noFill/>
          <a:ln/>
        </p:spPr>
        <p:txBody>
          <a:bodyPr wrap="square" lIns="0" tIns="0" rIns="0" bIns="0" rtlCol="0" anchor="b"/>
          <a:lstStyle/>
          <a:p>
            <a:pPr algn="ctr" indent="0" marL="0">
              <a:lnSpc>
                <a:spcPct val="115000"/>
              </a:lnSpc>
              <a:buNone/>
            </a:pPr>
            <a:r>
              <a:rPr lang="en-US" sz="1100" b="1" dirty="0">
                <a:solidFill>
                  <a:srgbClr val="FFFFFF"/>
                </a:solidFill>
                <a:latin typeface="Arial" pitchFamily="34" charset="0"/>
                <a:ea typeface="Arial" pitchFamily="34" charset="-122"/>
                <a:cs typeface="Arial" pitchFamily="34" charset="-120"/>
              </a:rPr>
              <a:t>3. Применить в словах
</a:t>
            </a:r>
            <a:pPr algn="ctr"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Написание видно в примерах: положить — полагать, выращивать — вырос, растение — росток. Буква выбирается по условию, а не по проверке ударением.
</a:t>
            </a:r>
            <a:endParaRPr lang="en-US" sz="1100" dirty="0"/>
          </a:p>
        </p:txBody>
      </p:sp>
      <p:sp>
        <p:nvSpPr>
          <p:cNvPr id="11" name="Text 4"/>
          <p:cNvSpPr txBox="1"/>
          <p:nvPr/>
        </p:nvSpPr>
        <p:spPr>
          <a:xfrm>
            <a:off x="3181513" y="1491950"/>
            <a:ext cx="2781300" cy="1573500"/>
          </a:xfrm>
          <a:prstGeom prst="rect">
            <a:avLst/>
          </a:prstGeom>
          <a:noFill/>
          <a:ln/>
        </p:spPr>
        <p:txBody>
          <a:bodyPr wrap="square" lIns="0" tIns="0" rIns="0" bIns="0" rtlCol="0" anchor="b"/>
          <a:lstStyle/>
          <a:p>
            <a:pPr algn="ctr" indent="0" marL="0">
              <a:lnSpc>
                <a:spcPct val="115000"/>
              </a:lnSpc>
              <a:buNone/>
            </a:pPr>
            <a:r>
              <a:rPr lang="en-US" sz="1100" b="1" dirty="0">
                <a:solidFill>
                  <a:srgbClr val="FFFFFF"/>
                </a:solidFill>
                <a:latin typeface="Arial" pitchFamily="34" charset="0"/>
                <a:ea typeface="Arial" pitchFamily="34" charset="-122"/>
                <a:cs typeface="Arial" pitchFamily="34" charset="-120"/>
              </a:rPr>
              <a:t>2. Узнать корни-исключения
</a:t>
            </a:r>
            <a:pPr algn="ctr"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Часто встречаются корни лаг/лож и раст/ращ/рос. Для них важно не слуховое сходство, а точное правило выбора буквы.
</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2030" y="1258050"/>
            <a:ext cx="4408541" cy="2816700"/>
          </a:xfrm>
          <a:prstGeom prst="rect">
            <a:avLst/>
          </a:prstGeom>
        </p:spPr>
      </p:pic>
      <p:sp>
        <p:nvSpPr>
          <p:cNvPr id="4" name="Text 0"/>
          <p:cNvSpPr txBox="1"/>
          <p:nvPr/>
        </p:nvSpPr>
        <p:spPr>
          <a:xfrm>
            <a:off x="261600" y="258900"/>
            <a:ext cx="86166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Какие орфограммы корня встречаются чаще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8</a:t>
            </a:r>
            <a:endParaRPr lang="en-US" sz="622" dirty="0"/>
          </a:p>
        </p:txBody>
      </p:sp>
      <p:sp>
        <p:nvSpPr>
          <p:cNvPr id="6" name="Text 2"/>
          <p:cNvSpPr txBox="1"/>
          <p:nvPr/>
        </p:nvSpPr>
        <p:spPr>
          <a:xfrm>
            <a:off x="4953725" y="1257999"/>
            <a:ext cx="3589200" cy="13287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Проверяемые безударные гласные чаще всего тренируются в школьных заданиях и диктантах.
</a:t>
            </a:r>
            <a:endParaRPr lang="en-US" sz="1022" dirty="0"/>
          </a:p>
        </p:txBody>
      </p:sp>
      <p:sp>
        <p:nvSpPr>
          <p:cNvPr id="7" name="Text 3"/>
          <p:cNvSpPr txBox="1"/>
          <p:nvPr/>
        </p:nvSpPr>
        <p:spPr>
          <a:xfrm>
            <a:off x="4953725" y="2746103"/>
            <a:ext cx="3589200" cy="13287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Самая большая группа требует регулярной проверки, а словарные и чередующиеся случаи нужно просто узнавать по правилу.
</a:t>
            </a:r>
            <a:endParaRPr lang="en-US" sz="1022" dirty="0"/>
          </a:p>
        </p:txBody>
      </p:sp>
      <p:sp>
        <p:nvSpPr>
          <p:cNvPr id="8" name="Text 4"/>
          <p:cNvSpPr txBox="1"/>
          <p:nvPr/>
        </p:nvSpPr>
        <p:spPr>
          <a:xfrm>
            <a:off x="261600" y="4138275"/>
            <a:ext cx="4409400" cy="2157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Учебная классификация орфограмм корня; условные значения для наглядного сравнения.
</a:t>
            </a:r>
            <a:endParaRPr lang="en-US" sz="722"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9</a:t>
            </a:r>
            <a:endParaRPr lang="en-US" sz="622" dirty="0"/>
          </a:p>
        </p:txBody>
      </p:sp>
      <p:sp>
        <p:nvSpPr>
          <p:cNvPr id="4" name="Text 1"/>
          <p:cNvSpPr txBox="1"/>
          <p:nvPr/>
        </p:nvSpPr>
        <p:spPr>
          <a:xfrm>
            <a:off x="261600" y="258900"/>
            <a:ext cx="8620800" cy="6060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Парные согласные в корне
</a:t>
            </a:r>
            <a:endParaRPr lang="en-US" sz="2212" dirty="0"/>
          </a:p>
        </p:txBody>
      </p:sp>
      <p:sp>
        <p:nvSpPr>
          <p:cNvPr id="5" name="Text 2"/>
          <p:cNvSpPr txBox="1"/>
          <p:nvPr/>
        </p:nvSpPr>
        <p:spPr>
          <a:xfrm>
            <a:off x="261600" y="1525150"/>
            <a:ext cx="5500500" cy="8418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Парные звонкие и глухие согласные в корне могут оглушаться в конце слова или перед другим согласным, поэтому дуб, гриб и просьба пишутся не по слуху.
</a:t>
            </a:r>
            <a:endParaRPr lang="en-US" sz="986" dirty="0"/>
          </a:p>
        </p:txBody>
      </p:sp>
      <p:sp>
        <p:nvSpPr>
          <p:cNvPr id="6" name="Text 3"/>
          <p:cNvSpPr txBox="1"/>
          <p:nvPr/>
        </p:nvSpPr>
        <p:spPr>
          <a:xfrm>
            <a:off x="261600" y="2481075"/>
            <a:ext cx="5500500" cy="8418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Проверка идёт через изменение слова. Нужно подобрать такую форму, где согласный окажется перед гласной: дубы, грибы, просить. Тогда звук слышится отчётливо.
</a:t>
            </a:r>
            <a:endParaRPr lang="en-US" sz="986" dirty="0"/>
          </a:p>
        </p:txBody>
      </p:sp>
      <p:sp>
        <p:nvSpPr>
          <p:cNvPr id="7" name="Text 4"/>
          <p:cNvSpPr txBox="1"/>
          <p:nvPr/>
        </p:nvSpPr>
        <p:spPr>
          <a:xfrm>
            <a:off x="261600" y="3437000"/>
            <a:ext cx="5500500" cy="8418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Если в проверочной форме буква звучит ясно, её пишут и в исходном слове. Этот приём помогает избежать ошибок в конце корня и на стыке согласных.
</a:t>
            </a:r>
            <a:endParaRPr lang="en-US" sz="986"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10</a:t>
            </a:r>
            <a:endParaRPr lang="en-US" sz="622" dirty="0"/>
          </a:p>
        </p:txBody>
      </p:sp>
      <p:sp>
        <p:nvSpPr>
          <p:cNvPr id="4" name="Text 1"/>
          <p:cNvSpPr txBox="1"/>
          <p:nvPr/>
        </p:nvSpPr>
        <p:spPr>
          <a:xfrm>
            <a:off x="261600" y="258900"/>
            <a:ext cx="8620800" cy="6060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Непроизносимые согласные в корне
</a:t>
            </a:r>
            <a:endParaRPr lang="en-US" sz="2212" dirty="0"/>
          </a:p>
        </p:txBody>
      </p:sp>
      <p:sp>
        <p:nvSpPr>
          <p:cNvPr id="5" name="Text 2"/>
          <p:cNvSpPr txBox="1"/>
          <p:nvPr/>
        </p:nvSpPr>
        <p:spPr>
          <a:xfrm>
            <a:off x="261600" y="1141075"/>
            <a:ext cx="5500500" cy="8619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В некоторых словах согласная есть на письме, но не произносится. Из-за этого в словах поздний, местный, солнце и сердце легко допустить ошибку.
</a:t>
            </a:r>
            <a:endParaRPr lang="en-US" sz="986" dirty="0"/>
          </a:p>
        </p:txBody>
      </p:sp>
      <p:sp>
        <p:nvSpPr>
          <p:cNvPr id="6" name="Text 3"/>
          <p:cNvSpPr txBox="1"/>
          <p:nvPr/>
        </p:nvSpPr>
        <p:spPr>
          <a:xfrm>
            <a:off x="261600" y="2089875"/>
            <a:ext cx="5500500" cy="8619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Проверка проводится через родственные слова: поздно, место, солнечный, сердечный. В них скрытая согласная становится заметной и подтверждает написание.
</a:t>
            </a:r>
            <a:endParaRPr lang="en-US" sz="986" dirty="0"/>
          </a:p>
        </p:txBody>
      </p:sp>
      <p:sp>
        <p:nvSpPr>
          <p:cNvPr id="7" name="Text 4"/>
          <p:cNvSpPr txBox="1"/>
          <p:nvPr/>
        </p:nvSpPr>
        <p:spPr>
          <a:xfrm>
            <a:off x="261600" y="3038675"/>
            <a:ext cx="5500500" cy="8619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Нельзя писать по слуху, потому что на произношение здесь опереться нельзя. Нужно искать слово той же семьи, где буква слышна или отчётливо видна.
</a:t>
            </a:r>
            <a:endParaRPr lang="en-US" sz="986" dirty="0"/>
          </a:p>
        </p:txBody>
      </p:sp>
      <p:sp>
        <p:nvSpPr>
          <p:cNvPr id="8" name="Text 5"/>
          <p:cNvSpPr txBox="1"/>
          <p:nvPr/>
        </p:nvSpPr>
        <p:spPr>
          <a:xfrm>
            <a:off x="261600" y="3987475"/>
            <a:ext cx="5500500" cy="8619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Такие орфограммы особенно часто встречаются в словах, которые дети употребляют в речи и видят в учебных текстах, поэтому их важно запомнить.
</a:t>
            </a:r>
            <a:endParaRPr lang="en-US" sz="986"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08875" y="2181323"/>
            <a:ext cx="4873500" cy="1103704"/>
          </a:xfrm>
          <a:prstGeom prst="rect">
            <a:avLst/>
          </a:prstGeom>
        </p:spPr>
      </p:pic>
      <p:sp>
        <p:nvSpPr>
          <p:cNvPr id="4" name="Text 0"/>
          <p:cNvSpPr txBox="1"/>
          <p:nvPr/>
        </p:nvSpPr>
        <p:spPr>
          <a:xfrm>
            <a:off x="265800" y="258900"/>
            <a:ext cx="86124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Три главные орфограммы корня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11</a:t>
            </a:r>
            <a:endParaRPr lang="en-US" sz="622" dirty="0"/>
          </a:p>
        </p:txBody>
      </p:sp>
      <p:sp>
        <p:nvSpPr>
          <p:cNvPr id="6" name="Text 2"/>
          <p:cNvSpPr txBox="1"/>
          <p:nvPr/>
        </p:nvSpPr>
        <p:spPr>
          <a:xfrm>
            <a:off x="261600" y="1324825"/>
            <a:ext cx="3465000" cy="13287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Сравнение трёх самых частых случаев показывает, как именно искать проверку в корне слова.
</a:t>
            </a:r>
            <a:endParaRPr lang="en-US" sz="1022" dirty="0"/>
          </a:p>
        </p:txBody>
      </p:sp>
      <p:sp>
        <p:nvSpPr>
          <p:cNvPr id="7" name="Text 3"/>
          <p:cNvSpPr txBox="1"/>
          <p:nvPr/>
        </p:nvSpPr>
        <p:spPr>
          <a:xfrm>
            <a:off x="261600" y="2812936"/>
            <a:ext cx="3465000" cy="13287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В каждом случае проверка делает опасную букву слышимой или заметной, поэтому правило помогает писать без ошибки.
</a:t>
            </a:r>
            <a:endParaRPr lang="en-US" sz="1022" dirty="0"/>
          </a:p>
        </p:txBody>
      </p:sp>
      <p:sp>
        <p:nvSpPr>
          <p:cNvPr id="8" name="Text 4"/>
          <p:cNvSpPr txBox="1"/>
          <p:nvPr/>
        </p:nvSpPr>
        <p:spPr>
          <a:xfrm>
            <a:off x="4008875" y="4268400"/>
            <a:ext cx="4873500" cy="2157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Материал урока по теме «Орфограммы корня»
</a:t>
            </a:r>
            <a:endParaRPr lang="en-US" sz="722"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01158" y="1096762"/>
            <a:ext cx="4981200" cy="1809577"/>
          </a:xfrm>
          <a:prstGeom prst="rect">
            <a:avLst/>
          </a:prstGeom>
        </p:spPr>
      </p:pic>
      <p:pic>
        <p:nvPicPr>
          <p:cNvPr id="4" name="Image 2" descr="preencoded.png">    </p:cNvPr>
          <p:cNvPicPr>
            <a:picLocks noChangeAspect="1"/>
          </p:cNvPicPr>
          <p:nvPr/>
        </p:nvPicPr>
        <p:blipFill>
          <a:blip r:embed="rId3"/>
          <a:stretch>
            <a:fillRect/>
          </a:stretch>
        </p:blipFill>
        <p:spPr>
          <a:xfrm>
            <a:off x="3901196" y="3073778"/>
            <a:ext cx="4981200" cy="1809577"/>
          </a:xfrm>
          <a:prstGeom prst="rect">
            <a:avLst/>
          </a:prstGeom>
        </p:spPr>
      </p:pic>
      <p:sp>
        <p:nvSpPr>
          <p:cNvPr id="5" name="Text 0"/>
          <p:cNvSpPr txBox="1"/>
          <p:nvPr/>
        </p:nvSpPr>
        <p:spPr>
          <a:xfrm>
            <a:off x="261600" y="258900"/>
            <a:ext cx="8620800" cy="5256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Как выглядит опасное место в слове
</a:t>
            </a:r>
            <a:endParaRPr lang="en-US" sz="2012" dirty="0"/>
          </a:p>
        </p:txBody>
      </p:sp>
      <p:sp>
        <p:nvSpPr>
          <p:cNvPr id="6"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12</a:t>
            </a:r>
            <a:endParaRPr lang="en-US" sz="622" dirty="0"/>
          </a:p>
        </p:txBody>
      </p:sp>
      <p:sp>
        <p:nvSpPr>
          <p:cNvPr id="7" name="Text 2"/>
          <p:cNvSpPr txBox="1"/>
          <p:nvPr/>
        </p:nvSpPr>
        <p:spPr>
          <a:xfrm>
            <a:off x="261600" y="1095400"/>
            <a:ext cx="3493200" cy="1812300"/>
          </a:xfrm>
          <a:prstGeom prst="rect">
            <a:avLst/>
          </a:prstGeom>
          <a:noFill/>
          <a:ln/>
        </p:spPr>
        <p:txBody>
          <a:bodyPr wrap="square" lIns="0" tIns="0" rIns="0" bIns="0" rtlCol="0" anchor="ctr"/>
          <a:lstStyle/>
          <a:p>
            <a:pPr algn="l" indent="0" marL="0">
              <a:lnSpc>
                <a:spcPct val="115000"/>
              </a:lnSpc>
              <a:buNone/>
            </a:pPr>
            <a:r>
              <a:rPr lang="en-US" sz="1102" b="1" dirty="0">
                <a:solidFill>
                  <a:srgbClr val="FFFFFF"/>
                </a:solidFill>
                <a:latin typeface="Arial" pitchFamily="34" charset="0"/>
                <a:ea typeface="Arial" pitchFamily="34" charset="-122"/>
                <a:cs typeface="Arial" pitchFamily="34" charset="-120"/>
              </a:rPr>
              <a:t>Вода: буква, которая слышится неясно
</a:t>
            </a:r>
            <a:pPr algn="l" indent="0" marL="0">
              <a:lnSpc>
                <a:spcPct val="115000"/>
              </a:lnSpc>
              <a:buNone/>
            </a:pPr>
            <a:r>
              <a:rPr lang="en-US" sz="70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48" dirty="0">
                <a:solidFill>
                  <a:srgbClr val="FFFFFF"/>
                </a:solidFill>
                <a:latin typeface="Arial" pitchFamily="34" charset="0"/>
                <a:ea typeface="Arial" pitchFamily="34" charset="-122"/>
                <a:cs typeface="Arial" pitchFamily="34" charset="-120"/>
              </a:rPr>
              <a:t>В слове «вода» опасное место находится в корне: безударная гласная произносится неотчётливо. Если изменить слово и сказать «воды», нужная буква становится слышимой. Так ученик быстро понимает, какую букву нужно написать.
</a:t>
            </a:r>
            <a:endParaRPr lang="en-US" sz="1102" dirty="0"/>
          </a:p>
        </p:txBody>
      </p:sp>
      <p:sp>
        <p:nvSpPr>
          <p:cNvPr id="8" name="Text 3"/>
          <p:cNvSpPr txBox="1"/>
          <p:nvPr/>
        </p:nvSpPr>
        <p:spPr>
          <a:xfrm>
            <a:off x="261638" y="3072416"/>
            <a:ext cx="3493200" cy="1812300"/>
          </a:xfrm>
          <a:prstGeom prst="rect">
            <a:avLst/>
          </a:prstGeom>
          <a:noFill/>
          <a:ln/>
        </p:spPr>
        <p:txBody>
          <a:bodyPr wrap="square" lIns="0" tIns="0" rIns="0" bIns="0" rtlCol="0" anchor="ctr"/>
          <a:lstStyle/>
          <a:p>
            <a:pPr algn="l" indent="0" marL="0">
              <a:lnSpc>
                <a:spcPct val="115000"/>
              </a:lnSpc>
              <a:buNone/>
            </a:pPr>
            <a:r>
              <a:rPr lang="en-US" sz="1102" b="1" dirty="0">
                <a:solidFill>
                  <a:srgbClr val="FFFFFF"/>
                </a:solidFill>
                <a:latin typeface="Arial" pitchFamily="34" charset="0"/>
                <a:ea typeface="Arial" pitchFamily="34" charset="-122"/>
                <a:cs typeface="Arial" pitchFamily="34" charset="-120"/>
              </a:rPr>
              <a:t>Сердце: буква, которая не слышится
</a:t>
            </a:r>
            <a:pPr algn="l" indent="0" marL="0">
              <a:lnSpc>
                <a:spcPct val="115000"/>
              </a:lnSpc>
              <a:buNone/>
            </a:pPr>
            <a:r>
              <a:rPr lang="en-US" sz="70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48" dirty="0">
                <a:solidFill>
                  <a:srgbClr val="FFFFFF"/>
                </a:solidFill>
                <a:latin typeface="Arial" pitchFamily="34" charset="0"/>
                <a:ea typeface="Arial" pitchFamily="34" charset="-122"/>
                <a:cs typeface="Arial" pitchFamily="34" charset="-120"/>
              </a:rPr>
              <a:t>В слове «сердце» одна согласная не произносится, хотя на письме она есть. Проверка через родственное слово «сердечный» помогает увидеть эту букву. Такая схема показывает, что орфограмма может быть скрыта от слуха, но видна в родстве слов.
</a:t>
            </a:r>
            <a:endParaRPr lang="en-US" sz="1102"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2856" y="1405400"/>
            <a:ext cx="231188" cy="205500"/>
          </a:xfrm>
          <a:prstGeom prst="rect">
            <a:avLst/>
          </a:prstGeom>
        </p:spPr>
      </p:pic>
      <p:pic>
        <p:nvPicPr>
          <p:cNvPr id="4" name="Image 2" descr="preencoded.png">    </p:cNvPr>
          <p:cNvPicPr>
            <a:picLocks noChangeAspect="1"/>
          </p:cNvPicPr>
          <p:nvPr/>
        </p:nvPicPr>
        <p:blipFill>
          <a:blip r:embed="rId3"/>
          <a:stretch>
            <a:fillRect/>
          </a:stretch>
        </p:blipFill>
        <p:spPr>
          <a:xfrm>
            <a:off x="262856" y="3057275"/>
            <a:ext cx="231188" cy="205500"/>
          </a:xfrm>
          <a:prstGeom prst="rect">
            <a:avLst/>
          </a:prstGeom>
        </p:spPr>
      </p:pic>
      <p:pic>
        <p:nvPicPr>
          <p:cNvPr id="5" name="Image 3" descr="preencoded.png">    </p:cNvPr>
          <p:cNvPicPr>
            <a:picLocks noChangeAspect="1"/>
          </p:cNvPicPr>
          <p:nvPr/>
        </p:nvPicPr>
        <p:blipFill>
          <a:blip r:embed="rId4"/>
          <a:stretch>
            <a:fillRect/>
          </a:stretch>
        </p:blipFill>
        <p:spPr>
          <a:xfrm>
            <a:off x="4398750" y="1405400"/>
            <a:ext cx="205500" cy="205500"/>
          </a:xfrm>
          <a:prstGeom prst="rect">
            <a:avLst/>
          </a:prstGeom>
        </p:spPr>
      </p:pic>
      <p:sp>
        <p:nvSpPr>
          <p:cNvPr id="6"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13</a:t>
            </a:r>
            <a:endParaRPr lang="en-US" sz="622" dirty="0"/>
          </a:p>
        </p:txBody>
      </p:sp>
      <p:sp>
        <p:nvSpPr>
          <p:cNvPr id="7" name="Text 1"/>
          <p:cNvSpPr txBox="1"/>
          <p:nvPr/>
        </p:nvSpPr>
        <p:spPr>
          <a:xfrm>
            <a:off x="261600" y="258900"/>
            <a:ext cx="8620800" cy="5256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Частые ошибки при письме в корне
</a:t>
            </a:r>
            <a:endParaRPr lang="en-US" sz="2012" dirty="0"/>
          </a:p>
        </p:txBody>
      </p:sp>
      <p:sp>
        <p:nvSpPr>
          <p:cNvPr id="8" name="Text 2"/>
          <p:cNvSpPr txBox="1"/>
          <p:nvPr/>
        </p:nvSpPr>
        <p:spPr>
          <a:xfrm>
            <a:off x="660800" y="1405250"/>
            <a:ext cx="3452100" cy="1478100"/>
          </a:xfrm>
          <a:prstGeom prst="rect">
            <a:avLst/>
          </a:prstGeom>
          <a:noFill/>
          <a:ln/>
        </p:spPr>
        <p:txBody>
          <a:bodyPr wrap="square" lIns="0" tIns="0" rIns="0" bIns="0" rtlCol="0" anchor="t"/>
          <a:lstStyle/>
          <a:p>
            <a:pPr algn="l" indent="0" marL="0">
              <a:lnSpc>
                <a:spcPct val="115000"/>
              </a:lnSpc>
              <a:buNone/>
            </a:pPr>
            <a:r>
              <a:rPr lang="en-US" sz="1137" b="1" dirty="0">
                <a:solidFill>
                  <a:srgbClr val="FFFFFF"/>
                </a:solidFill>
                <a:latin typeface="Arial" pitchFamily="34" charset="0"/>
                <a:ea typeface="Arial" pitchFamily="34" charset="-122"/>
                <a:cs typeface="Arial" pitchFamily="34" charset="-120"/>
              </a:rPr>
              <a:t>Неподходящее проверочное слово
</a:t>
            </a:r>
            <a:pPr algn="l" indent="0" marL="0">
              <a:lnSpc>
                <a:spcPct val="115000"/>
              </a:lnSpc>
              <a:buNone/>
            </a:pPr>
            <a:r>
              <a:rPr lang="en-US" sz="46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5" dirty="0">
                <a:solidFill>
                  <a:srgbClr val="FFFFFF"/>
                </a:solidFill>
                <a:latin typeface="Arial" pitchFamily="34" charset="0"/>
                <a:ea typeface="Arial" pitchFamily="34" charset="-122"/>
                <a:cs typeface="Arial" pitchFamily="34" charset="-120"/>
              </a:rPr>
              <a:t>Иногда берут похожее слово, но оно не связано с тем же корнем или не показывает нужную букву. Тогда проверка не помогает, а только запутывает.
</a:t>
            </a:r>
            <a:endParaRPr lang="en-US" sz="1137" dirty="0"/>
          </a:p>
        </p:txBody>
      </p:sp>
      <p:sp>
        <p:nvSpPr>
          <p:cNvPr id="9" name="Text 3"/>
          <p:cNvSpPr txBox="1"/>
          <p:nvPr/>
        </p:nvSpPr>
        <p:spPr>
          <a:xfrm>
            <a:off x="660800" y="3057125"/>
            <a:ext cx="3452100" cy="1478100"/>
          </a:xfrm>
          <a:prstGeom prst="rect">
            <a:avLst/>
          </a:prstGeom>
          <a:noFill/>
          <a:ln/>
        </p:spPr>
        <p:txBody>
          <a:bodyPr wrap="square" lIns="0" tIns="0" rIns="0" bIns="0" rtlCol="0" anchor="t"/>
          <a:lstStyle/>
          <a:p>
            <a:pPr algn="l" indent="0" marL="0">
              <a:lnSpc>
                <a:spcPct val="115000"/>
              </a:lnSpc>
              <a:buNone/>
            </a:pPr>
            <a:r>
              <a:rPr lang="en-US" sz="1137" b="1" dirty="0">
                <a:solidFill>
                  <a:srgbClr val="FFFFFF"/>
                </a:solidFill>
                <a:latin typeface="Arial" pitchFamily="34" charset="0"/>
                <a:ea typeface="Arial" pitchFamily="34" charset="-122"/>
                <a:cs typeface="Arial" pitchFamily="34" charset="-120"/>
              </a:rPr>
              <a:t>Письмо по слуху
</a:t>
            </a:r>
            <a:pPr algn="l" indent="0" marL="0">
              <a:lnSpc>
                <a:spcPct val="115000"/>
              </a:lnSpc>
              <a:buNone/>
            </a:pPr>
            <a:r>
              <a:rPr lang="en-US" sz="56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5" dirty="0">
                <a:solidFill>
                  <a:srgbClr val="FFFFFF"/>
                </a:solidFill>
                <a:latin typeface="Arial" pitchFamily="34" charset="0"/>
                <a:ea typeface="Arial" pitchFamily="34" charset="-122"/>
                <a:cs typeface="Arial" pitchFamily="34" charset="-120"/>
              </a:rPr>
              <a:t>Без ударения и проверки легко написать слово так, как оно слышится. Особенно это мешает в словарных словах и в корнях с чередованием, где нужно помнить правило.
</a:t>
            </a:r>
            <a:endParaRPr lang="en-US" sz="1137" dirty="0"/>
          </a:p>
        </p:txBody>
      </p:sp>
      <p:sp>
        <p:nvSpPr>
          <p:cNvPr id="10" name="Text 4"/>
          <p:cNvSpPr txBox="1"/>
          <p:nvPr/>
        </p:nvSpPr>
        <p:spPr>
          <a:xfrm>
            <a:off x="4783850" y="1405250"/>
            <a:ext cx="3452100" cy="1478100"/>
          </a:xfrm>
          <a:prstGeom prst="rect">
            <a:avLst/>
          </a:prstGeom>
          <a:noFill/>
          <a:ln/>
        </p:spPr>
        <p:txBody>
          <a:bodyPr wrap="square" lIns="0" tIns="0" rIns="0" bIns="0" rtlCol="0" anchor="t"/>
          <a:lstStyle/>
          <a:p>
            <a:pPr algn="l" indent="0" marL="0">
              <a:lnSpc>
                <a:spcPct val="115000"/>
              </a:lnSpc>
              <a:buNone/>
            </a:pPr>
            <a:r>
              <a:rPr lang="en-US" sz="1137" b="1" dirty="0">
                <a:solidFill>
                  <a:srgbClr val="FFFFFF"/>
                </a:solidFill>
                <a:latin typeface="Arial" pitchFamily="34" charset="0"/>
                <a:ea typeface="Arial" pitchFamily="34" charset="-122"/>
                <a:cs typeface="Arial" pitchFamily="34" charset="-120"/>
              </a:rPr>
              <a:t>Проверка не той буквы
</a:t>
            </a:r>
            <a:pPr algn="l" indent="0" marL="0">
              <a:lnSpc>
                <a:spcPct val="115000"/>
              </a:lnSpc>
              <a:buNone/>
            </a:pPr>
            <a:r>
              <a:rPr lang="en-US" sz="46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5" dirty="0">
                <a:solidFill>
                  <a:srgbClr val="FFFFFF"/>
                </a:solidFill>
                <a:latin typeface="Arial" pitchFamily="34" charset="0"/>
                <a:ea typeface="Arial" pitchFamily="34" charset="-122"/>
                <a:cs typeface="Arial" pitchFamily="34" charset="-120"/>
              </a:rPr>
              <a:t>Ошибки появляются, когда ученик смотрит не на опасное место, а на другую часть слова. Сначала нужно найти корень и только потом выбирать способ проверки.
</a:t>
            </a:r>
            <a:endParaRPr lang="en-US" sz="1137"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550" y="1481832"/>
            <a:ext cx="8612400" cy="3401136"/>
          </a:xfrm>
          <a:prstGeom prst="rect">
            <a:avLst/>
          </a:prstGeom>
        </p:spPr>
      </p:pic>
      <p:sp>
        <p:nvSpPr>
          <p:cNvPr id="4" name="Text 0"/>
          <p:cNvSpPr txBox="1"/>
          <p:nvPr/>
        </p:nvSpPr>
        <p:spPr>
          <a:xfrm>
            <a:off x="261550" y="258900"/>
            <a:ext cx="8612400" cy="393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Как выбрать букву в корне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14</a:t>
            </a:r>
            <a:endParaRPr lang="en-US" sz="622" dirty="0"/>
          </a:p>
        </p:txBody>
      </p:sp>
      <p:sp>
        <p:nvSpPr>
          <p:cNvPr id="6" name="Text 2"/>
          <p:cNvSpPr txBox="1"/>
          <p:nvPr/>
        </p:nvSpPr>
        <p:spPr>
          <a:xfrm>
            <a:off x="261550" y="710475"/>
            <a:ext cx="8612400" cy="323100"/>
          </a:xfrm>
          <a:prstGeom prst="rect">
            <a:avLst/>
          </a:prstGeom>
          <a:noFill/>
          <a:ln/>
        </p:spPr>
        <p:txBody>
          <a:bodyPr wrap="square" lIns="0" tIns="0" rIns="0" bIns="0" rtlCol="0" anchor="t"/>
          <a:lstStyle/>
          <a:p>
            <a:pPr algn="l" indent="0" marL="0">
              <a:lnSpc>
                <a:spcPct val="80000"/>
              </a:lnSpc>
              <a:buNone/>
            </a:pPr>
            <a:r>
              <a:rPr lang="en-US" sz="1112" dirty="0">
                <a:solidFill>
                  <a:srgbClr val="FFFFFF"/>
                </a:solidFill>
                <a:latin typeface="Arial" pitchFamily="34" charset="0"/>
                <a:ea typeface="Arial" pitchFamily="34" charset="-122"/>
                <a:cs typeface="Arial" pitchFamily="34" charset="-120"/>
              </a:rPr>
              <a:t>Последовательность действий помогает определить нужную орфограмму и выбрать правильное написание.
</a:t>
            </a:r>
            <a:endParaRPr lang="en-US" sz="1112"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2030" y="1258050"/>
            <a:ext cx="4408541" cy="2816700"/>
          </a:xfrm>
          <a:prstGeom prst="rect">
            <a:avLst/>
          </a:prstGeom>
        </p:spPr>
      </p:pic>
      <p:sp>
        <p:nvSpPr>
          <p:cNvPr id="4" name="Text 0"/>
          <p:cNvSpPr txBox="1"/>
          <p:nvPr/>
        </p:nvSpPr>
        <p:spPr>
          <a:xfrm>
            <a:off x="261600" y="258900"/>
            <a:ext cx="86166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Способы проверки корневых орфограмм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15</a:t>
            </a:r>
            <a:endParaRPr lang="en-US" sz="622" dirty="0"/>
          </a:p>
        </p:txBody>
      </p:sp>
      <p:sp>
        <p:nvSpPr>
          <p:cNvPr id="6" name="Text 2"/>
          <p:cNvSpPr txBox="1"/>
          <p:nvPr/>
        </p:nvSpPr>
        <p:spPr>
          <a:xfrm>
            <a:off x="4953725" y="1257999"/>
            <a:ext cx="3589200" cy="13287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Изменение формы слова помогает не только при гласных, но и при парных согласных, поэтому этот приём особенно удобен на уроках.
</a:t>
            </a:r>
            <a:endParaRPr lang="en-US" sz="1022" dirty="0"/>
          </a:p>
        </p:txBody>
      </p:sp>
      <p:sp>
        <p:nvSpPr>
          <p:cNvPr id="7" name="Text 3"/>
          <p:cNvSpPr txBox="1"/>
          <p:nvPr/>
        </p:nvSpPr>
        <p:spPr>
          <a:xfrm>
            <a:off x="4953725" y="2746103"/>
            <a:ext cx="3589200" cy="13287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Все способы полезны, но выбор зависит от вида орфограммы; универсального решения для каждого случая нет.
</a:t>
            </a:r>
            <a:endParaRPr lang="en-US" sz="1022" dirty="0"/>
          </a:p>
        </p:txBody>
      </p:sp>
      <p:sp>
        <p:nvSpPr>
          <p:cNvPr id="8" name="Text 4"/>
          <p:cNvSpPr txBox="1"/>
          <p:nvPr/>
        </p:nvSpPr>
        <p:spPr>
          <a:xfrm>
            <a:off x="261600" y="4138275"/>
            <a:ext cx="4409400" cy="2157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Схематическое сравнение способов проверки на уроке русского языка
</a:t>
            </a:r>
            <a:endParaRPr lang="en-US" sz="722"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61600" y="528950"/>
            <a:ext cx="8620800" cy="8523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Орфограммы корня в учебе и в повседневной речи
</a:t>
            </a:r>
            <a:endParaRPr lang="en-US" sz="2212" dirty="0"/>
          </a:p>
        </p:txBody>
      </p:sp>
      <p:sp>
        <p:nvSpPr>
          <p:cNvPr id="4" name="Text 1"/>
          <p:cNvSpPr txBox="1"/>
          <p:nvPr/>
        </p:nvSpPr>
        <p:spPr>
          <a:xfrm>
            <a:off x="261600" y="1884856"/>
            <a:ext cx="2014800" cy="20253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В диктантах и упражнениях такие орфограммы встречаются почти в каждом тексте. Поэтому умение быстро находить корень помогает писать аккуратнее и увереннее.
</a:t>
            </a:r>
            <a:endParaRPr lang="en-US" sz="986" dirty="0"/>
          </a:p>
        </p:txBody>
      </p:sp>
      <p:sp>
        <p:nvSpPr>
          <p:cNvPr id="5" name="Text 2"/>
          <p:cNvSpPr txBox="1"/>
          <p:nvPr/>
        </p:nvSpPr>
        <p:spPr>
          <a:xfrm>
            <a:off x="2463596" y="1884856"/>
            <a:ext cx="2014800" cy="20253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В учебных текстах важны слова, обозначающие предметы, признаки и действия. Если в них допустить ошибку в корне, смысл останется понятным, но текст станет менее грамотным.
</a:t>
            </a:r>
            <a:endParaRPr lang="en-US" sz="986" dirty="0"/>
          </a:p>
        </p:txBody>
      </p:sp>
      <p:sp>
        <p:nvSpPr>
          <p:cNvPr id="6" name="Text 3"/>
          <p:cNvSpPr txBox="1"/>
          <p:nvPr/>
        </p:nvSpPr>
        <p:spPr>
          <a:xfrm>
            <a:off x="4665597" y="1884856"/>
            <a:ext cx="2014800" cy="20253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В сообщениях и заметках орфограммы корня тоже имеют значение. Ошибка в знакомом слове отвлекает читателя и делает запись менее точной даже в коротком тексте.
</a:t>
            </a:r>
            <a:endParaRPr lang="en-US" sz="986" dirty="0"/>
          </a:p>
        </p:txBody>
      </p:sp>
      <p:sp>
        <p:nvSpPr>
          <p:cNvPr id="7" name="Text 4"/>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16</a:t>
            </a:r>
            <a:endParaRPr lang="en-US" sz="622" dirty="0"/>
          </a:p>
        </p:txBody>
      </p:sp>
      <p:sp>
        <p:nvSpPr>
          <p:cNvPr id="8" name="Text 5"/>
          <p:cNvSpPr txBox="1"/>
          <p:nvPr/>
        </p:nvSpPr>
        <p:spPr>
          <a:xfrm>
            <a:off x="6867599" y="1884856"/>
            <a:ext cx="2014800" cy="20253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Чем чаще ученик проверяет слова осознанно, тем легче ему замечать опасные места без подсказки. Это помогает и в классе, и при самостоятельном письме.
</a:t>
            </a:r>
            <a:endParaRPr lang="en-US" sz="986"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59525" y="1283033"/>
            <a:ext cx="8625000" cy="1953309"/>
          </a:xfrm>
          <a:prstGeom prst="rect">
            <a:avLst/>
          </a:prstGeom>
        </p:spPr>
      </p:pic>
      <p:sp>
        <p:nvSpPr>
          <p:cNvPr id="4" name="Text 0"/>
          <p:cNvSpPr txBox="1"/>
          <p:nvPr/>
        </p:nvSpPr>
        <p:spPr>
          <a:xfrm>
            <a:off x="265813" y="258900"/>
            <a:ext cx="86124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Примеры слов с проверкой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17</a:t>
            </a:r>
            <a:endParaRPr lang="en-US" sz="622" dirty="0"/>
          </a:p>
        </p:txBody>
      </p:sp>
      <p:sp>
        <p:nvSpPr>
          <p:cNvPr id="6" name="Text 2"/>
          <p:cNvSpPr txBox="1"/>
          <p:nvPr/>
        </p:nvSpPr>
        <p:spPr>
          <a:xfrm>
            <a:off x="265825" y="4000500"/>
            <a:ext cx="4201200" cy="884100"/>
          </a:xfrm>
          <a:prstGeom prst="rect">
            <a:avLst/>
          </a:prstGeom>
          <a:noFill/>
          <a:ln/>
        </p:spPr>
        <p:txBody>
          <a:bodyPr wrap="square" lIns="0" tIns="0" rIns="0" bIns="0" rtlCol="0" anchor="ctr"/>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В таблице собраны пары слов, где проверочное слово помогает увидеть нужную букву в корне.
</a:t>
            </a:r>
            <a:endParaRPr lang="en-US" sz="1022" dirty="0"/>
          </a:p>
        </p:txBody>
      </p:sp>
      <p:sp>
        <p:nvSpPr>
          <p:cNvPr id="7" name="Text 3"/>
          <p:cNvSpPr txBox="1"/>
          <p:nvPr/>
        </p:nvSpPr>
        <p:spPr>
          <a:xfrm>
            <a:off x="4689510" y="4000500"/>
            <a:ext cx="4201200" cy="884100"/>
          </a:xfrm>
          <a:prstGeom prst="rect">
            <a:avLst/>
          </a:prstGeom>
          <a:noFill/>
          <a:ln/>
        </p:spPr>
        <p:txBody>
          <a:bodyPr wrap="square" lIns="0" tIns="0" rIns="0" bIns="0" rtlCol="0" anchor="ctr"/>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Проверка работает по-разному, но результат один: нужная буква становится заметной и её легче записать правильно.
</a:t>
            </a:r>
            <a:endParaRPr lang="en-US" sz="1022" dirty="0"/>
          </a:p>
        </p:txBody>
      </p:sp>
      <p:sp>
        <p:nvSpPr>
          <p:cNvPr id="8" name="Text 4"/>
          <p:cNvSpPr txBox="1"/>
          <p:nvPr/>
        </p:nvSpPr>
        <p:spPr>
          <a:xfrm>
            <a:off x="259525" y="3715950"/>
            <a:ext cx="4405200" cy="1623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Примеры для отработки орфограмм корня
</a:t>
            </a:r>
            <a:endParaRPr lang="en-US" sz="722"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18</a:t>
            </a:r>
            <a:endParaRPr lang="en-US" sz="622" dirty="0"/>
          </a:p>
        </p:txBody>
      </p:sp>
      <p:sp>
        <p:nvSpPr>
          <p:cNvPr id="4" name="Text 1"/>
          <p:cNvSpPr txBox="1"/>
          <p:nvPr/>
        </p:nvSpPr>
        <p:spPr>
          <a:xfrm>
            <a:off x="5204650" y="1710750"/>
            <a:ext cx="3677700" cy="1722000"/>
          </a:xfrm>
          <a:prstGeom prst="rect">
            <a:avLst/>
          </a:prstGeom>
          <a:noFill/>
          <a:ln/>
        </p:spPr>
        <p:txBody>
          <a:bodyPr wrap="square" lIns="0" tIns="0" rIns="0" bIns="0" rtlCol="0" anchor="ctr"/>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Три основных приёма — ударение, изменение формы и подбор однокоренного слова — экономят время и снижают риск ошибки в диктанте и упражнении.
</a:t>
            </a:r>
            <a:endParaRPr lang="en-US" sz="1022" dirty="0"/>
          </a:p>
        </p:txBody>
      </p:sp>
      <p:sp>
        <p:nvSpPr>
          <p:cNvPr id="5" name="Text 2"/>
          <p:cNvSpPr txBox="1"/>
          <p:nvPr/>
        </p:nvSpPr>
        <p:spPr>
          <a:xfrm>
            <a:off x="5204650" y="3751475"/>
            <a:ext cx="3677700" cy="1836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Материал урока по орфограммам корня
</a:t>
            </a:r>
            <a:endParaRPr lang="en-US" sz="722" dirty="0"/>
          </a:p>
        </p:txBody>
      </p:sp>
      <p:sp>
        <p:nvSpPr>
          <p:cNvPr id="6" name="Text 3"/>
          <p:cNvSpPr txBox="1"/>
          <p:nvPr/>
        </p:nvSpPr>
        <p:spPr>
          <a:xfrm>
            <a:off x="261600" y="1208427"/>
            <a:ext cx="4372200" cy="1309800"/>
          </a:xfrm>
          <a:prstGeom prst="rect">
            <a:avLst/>
          </a:prstGeom>
          <a:noFill/>
          <a:ln/>
        </p:spPr>
        <p:txBody>
          <a:bodyPr wrap="square" lIns="0" tIns="0" rIns="0" bIns="0" rtlCol="0" anchor="b"/>
          <a:lstStyle/>
          <a:p>
            <a:pPr algn="ctr" indent="0" marL="0">
              <a:lnSpc>
                <a:spcPct val="80000"/>
              </a:lnSpc>
              <a:buNone/>
            </a:pPr>
            <a:r>
              <a:rPr lang="en-US" sz="7200" b="1" dirty="0">
                <a:solidFill>
                  <a:srgbClr val="FFFFFF"/>
                </a:solidFill>
                <a:latin typeface="Arial" pitchFamily="34" charset="0"/>
                <a:ea typeface="Arial" pitchFamily="34" charset="-122"/>
                <a:cs typeface="Arial" pitchFamily="34" charset="-120"/>
              </a:rPr>
              <a:t>3
</a:t>
            </a:r>
            <a:endParaRPr lang="en-US" sz="7200" dirty="0"/>
          </a:p>
        </p:txBody>
      </p:sp>
      <p:sp>
        <p:nvSpPr>
          <p:cNvPr id="7" name="Text 4"/>
          <p:cNvSpPr txBox="1"/>
          <p:nvPr/>
        </p:nvSpPr>
        <p:spPr>
          <a:xfrm>
            <a:off x="261600" y="2669675"/>
            <a:ext cx="4372200" cy="1265400"/>
          </a:xfrm>
          <a:prstGeom prst="rect">
            <a:avLst/>
          </a:prstGeom>
          <a:noFill/>
          <a:ln/>
        </p:spPr>
        <p:txBody>
          <a:bodyPr wrap="square" lIns="0" tIns="0" rIns="0" bIns="0" rtlCol="0" anchor="t"/>
          <a:lstStyle/>
          <a:p>
            <a:pPr algn="ctr" indent="0" marL="0">
              <a:lnSpc>
                <a:spcPct val="100000"/>
              </a:lnSpc>
              <a:buNone/>
            </a:pPr>
            <a:r>
              <a:rPr lang="en-US" sz="2400" b="1" dirty="0">
                <a:solidFill>
                  <a:srgbClr val="FFFFFF"/>
                </a:solidFill>
                <a:latin typeface="Arial" pitchFamily="34" charset="0"/>
                <a:ea typeface="Arial" pitchFamily="34" charset="-122"/>
                <a:cs typeface="Arial" pitchFamily="34" charset="-120"/>
              </a:rPr>
              <a:t>способа проверки помогают писать слова без лишних ошибок.
</a:t>
            </a:r>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329547" y="75"/>
            <a:ext cx="4811985" cy="5143500"/>
          </a:xfrm>
          <a:prstGeom prst="rect">
            <a:avLst/>
          </a:prstGeom>
        </p:spPr>
      </p:pic>
      <p:sp>
        <p:nvSpPr>
          <p:cNvPr id="4" name="Text 0"/>
          <p:cNvSpPr txBox="1"/>
          <p:nvPr/>
        </p:nvSpPr>
        <p:spPr>
          <a:xfrm>
            <a:off x="261600" y="258900"/>
            <a:ext cx="3800400" cy="1298400"/>
          </a:xfrm>
          <a:prstGeom prst="rect">
            <a:avLst/>
          </a:prstGeom>
          <a:noFill/>
          <a:ln/>
        </p:spPr>
        <p:txBody>
          <a:bodyPr wrap="square" lIns="0" tIns="0" rIns="0" bIns="0" rtlCol="0" anchor="t"/>
          <a:lstStyle/>
          <a:p>
            <a:pPr algn="l" indent="0" marL="0">
              <a:lnSpc>
                <a:spcPct val="100000"/>
              </a:lnSpc>
              <a:buNone/>
            </a:pPr>
            <a:r>
              <a:rPr lang="en-US" sz="1812" b="1" dirty="0">
                <a:solidFill>
                  <a:srgbClr val="FFFFFF"/>
                </a:solidFill>
                <a:latin typeface="Arial" pitchFamily="34" charset="0"/>
                <a:ea typeface="Arial" pitchFamily="34" charset="-122"/>
                <a:cs typeface="Arial" pitchFamily="34" charset="-120"/>
              </a:rPr>
              <a:t>Памятка по орфограммам корня
</a:t>
            </a:r>
            <a:endParaRPr lang="en-US" sz="18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19</a:t>
            </a:r>
            <a:endParaRPr lang="en-US" sz="622" dirty="0"/>
          </a:p>
        </p:txBody>
      </p:sp>
      <p:sp>
        <p:nvSpPr>
          <p:cNvPr id="6" name="Text 2"/>
          <p:cNvSpPr txBox="1"/>
          <p:nvPr/>
        </p:nvSpPr>
        <p:spPr>
          <a:xfrm>
            <a:off x="261600" y="1927648"/>
            <a:ext cx="3800400" cy="11742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Сначала найди корень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Сначала нужно выделить корень и заметить место, где буква вызывает сомнение. Если корень найден точно, проверка становится понятнее и быстрее. Это первый шаг перед записью слова.
</a:t>
            </a:r>
            <a:endParaRPr lang="en-US" sz="1100" dirty="0"/>
          </a:p>
        </p:txBody>
      </p:sp>
      <p:sp>
        <p:nvSpPr>
          <p:cNvPr id="7" name="Text 3"/>
          <p:cNvSpPr txBox="1"/>
          <p:nvPr/>
        </p:nvSpPr>
        <p:spPr>
          <a:xfrm>
            <a:off x="261600" y="3481426"/>
            <a:ext cx="3800400" cy="11742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Потом выбери проверку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Затем выбирают подходящий способ: ударение, однокоренное слово, изменение формы или правило чередования. Если слово словарное, его лучше запомнить и повторить несколько раз по словарю.
</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61600" y="1100350"/>
            <a:ext cx="6155400" cy="1298400"/>
          </a:xfrm>
          <a:prstGeom prst="rect">
            <a:avLst/>
          </a:prstGeom>
          <a:noFill/>
          <a:ln/>
        </p:spPr>
        <p:txBody>
          <a:bodyPr wrap="square" lIns="0" tIns="0" rIns="0" bIns="0" rtlCol="0" anchor="b"/>
          <a:lstStyle/>
          <a:p>
            <a:pPr algn="l" indent="0" marL="0">
              <a:lnSpc>
                <a:spcPct val="100000"/>
              </a:lnSpc>
              <a:buNone/>
            </a:pPr>
            <a:r>
              <a:rPr lang="en-US" sz="2412" b="1" dirty="0">
                <a:solidFill>
                  <a:srgbClr val="FFFFFF"/>
                </a:solidFill>
                <a:latin typeface="Arial" pitchFamily="34" charset="0"/>
                <a:ea typeface="Arial" pitchFamily="34" charset="-122"/>
                <a:cs typeface="Arial" pitchFamily="34" charset="-120"/>
              </a:rPr>
              <a:t>Главный вывод: орфограммы корня требуют внимания и проверки
</a:t>
            </a:r>
            <a:endParaRPr lang="en-US" sz="2412" dirty="0"/>
          </a:p>
        </p:txBody>
      </p:sp>
      <p:sp>
        <p:nvSpPr>
          <p:cNvPr id="4" name="Text 1"/>
          <p:cNvSpPr txBox="1"/>
          <p:nvPr/>
        </p:nvSpPr>
        <p:spPr>
          <a:xfrm>
            <a:off x="261600" y="2615925"/>
            <a:ext cx="4551300" cy="1188300"/>
          </a:xfrm>
          <a:prstGeom prst="rect">
            <a:avLst/>
          </a:prstGeom>
          <a:noFill/>
          <a:ln/>
        </p:spPr>
        <p:txBody>
          <a:bodyPr wrap="square" lIns="0" tIns="0" rIns="0" bIns="0" rtlCol="0" anchor="t"/>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Чтобы писать грамотно, важно находить корень, замечать опасное место и выбирать правильный способ проверки. Тогда даже сложные слова становятся понятными и записываются уверенно.
</a:t>
            </a:r>
            <a:endParaRPr lang="en-US" sz="98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2026-05-23T08:59:49Z</dcterms:created>
  <dcterms:modified xsi:type="dcterms:W3CDTF">2026-05-23T08:59:49Z</dcterms:modified>
</cp:coreProperties>
</file>