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jpe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jpeg"/><Relationship Id="rId4" Type="http://schemas.openxmlformats.org/officeDocument/2006/relationships/image" Target="../media/image-9-4.jpeg"/><Relationship Id="rId5" Type="http://schemas.openxmlformats.org/officeDocument/2006/relationships/image" Target="../media/image-9-5.jpe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jpeg"/><Relationship Id="rId5" Type="http://schemas.openxmlformats.org/officeDocument/2006/relationships/image" Target="../media/image-12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jpeg"/><Relationship Id="rId4" Type="http://schemas.openxmlformats.org/officeDocument/2006/relationships/image" Target="../media/image-15-4.jpe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64175" y="529650"/>
            <a:ext cx="7719600" cy="40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Наша планета — наш общий дом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Познакомимся с Землёй и научимся беречь её каждый день.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3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67633" y="287475"/>
            <a:ext cx="3915584" cy="4561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10300" y="4716675"/>
            <a:ext cx="449700" cy="27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569400" y="714000"/>
            <a:ext cx="3917700" cy="37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Земля особенная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— третья планета от Солнца и наш надёжный дом. Здесь есть воздух для дыхания, вода для жизни и подходящая температура, поэтому на ней могут жить люди, животные и растения уже миллионы лет.
</a:t>
            </a:r>
            <a:endParaRPr lang="en-US" sz="2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1675" y="1396607"/>
            <a:ext cx="3521100" cy="28333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56900" y="437925"/>
            <a:ext cx="82302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выглядит Земля из космоса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17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600200" y="1751010"/>
            <a:ext cx="2156700" cy="97022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8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Голубой цвет
</a:t>
            </a:r>
            <a:pPr algn="l" indent="0" marL="0">
              <a:lnSpc>
                <a:spcPct val="115000"/>
              </a:lnSpc>
              <a:buNone/>
            </a:pPr>
            <a:r>
              <a:rPr lang="en-US" sz="10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космоса Земля кажется голубой, потому что большую часть её поверхности покрывают океаны и моря. Вода словно рисует на планете огромный синий рисунок.
</a:t>
            </a:r>
            <a:endParaRPr lang="en-US" sz="848" dirty="0"/>
          </a:p>
        </p:txBody>
      </p:sp>
      <p:sp>
        <p:nvSpPr>
          <p:cNvPr id="10" name="Text 3"/>
          <p:cNvSpPr txBox="1"/>
          <p:nvPr/>
        </p:nvSpPr>
        <p:spPr>
          <a:xfrm>
            <a:off x="2918901" y="2284776"/>
            <a:ext cx="2156700" cy="104648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6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Похожая на шар
</a:t>
            </a:r>
            <a:pPr algn="l" indent="0" marL="0">
              <a:lnSpc>
                <a:spcPct val="115000"/>
              </a:lnSpc>
              <a:buNone/>
            </a:pPr>
            <a:r>
              <a:rPr lang="en-US" sz="10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не плоская, а похожа на шар. Поэтому её часто называют земным шаром, как будто она аккуратно помещается в ладони у космонавта.
</a:t>
            </a:r>
            <a:endParaRPr lang="en-US" sz="916" dirty="0"/>
          </a:p>
        </p:txBody>
      </p:sp>
      <p:sp>
        <p:nvSpPr>
          <p:cNvPr id="11" name="Text 4"/>
          <p:cNvSpPr txBox="1"/>
          <p:nvPr/>
        </p:nvSpPr>
        <p:spPr>
          <a:xfrm>
            <a:off x="600204" y="2932921"/>
            <a:ext cx="2156700" cy="97022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8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Облака и материки
</a:t>
            </a:r>
            <a:pPr algn="l" indent="0" marL="0">
              <a:lnSpc>
                <a:spcPct val="115000"/>
              </a:lnSpc>
              <a:buNone/>
            </a:pPr>
            <a:r>
              <a:rPr lang="en-US" sz="11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Сверху видно белые облака, большие материки и тёмные океаны. Всё это вместе делает Землю очень красивой и узнаваемой даже издалека.
</a:t>
            </a:r>
            <a:endParaRPr lang="en-US" sz="948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966729" y="1352325"/>
            <a:ext cx="2504142" cy="32013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17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11" name="Text 1"/>
          <p:cNvSpPr txBox="1"/>
          <p:nvPr/>
        </p:nvSpPr>
        <p:spPr>
          <a:xfrm>
            <a:off x="456900" y="437925"/>
            <a:ext cx="82302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Океаны и моря
</a:t>
            </a:r>
            <a:endParaRPr lang="en-US" sz="2500" dirty="0"/>
          </a:p>
        </p:txBody>
      </p:sp>
      <p:sp>
        <p:nvSpPr>
          <p:cNvPr id="12" name="Text 2"/>
          <p:cNvSpPr txBox="1"/>
          <p:nvPr/>
        </p:nvSpPr>
        <p:spPr>
          <a:xfrm>
            <a:off x="864674" y="1486932"/>
            <a:ext cx="2232819" cy="131775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7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Пять океанов
</a:t>
            </a:r>
            <a:pPr algn="l" indent="0" marL="0">
              <a:lnSpc>
                <a:spcPct val="115000"/>
              </a:lnSpc>
              <a:buNone/>
            </a:pPr>
            <a:r>
              <a:rPr lang="en-US" sz="11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нашей планете есть пять океанов: Тихий, Атлантический, Индийский, Северный Ледовитый и Южный. Они занимают огромные пространства и соединяют разные части Земли.
</a:t>
            </a:r>
            <a:endParaRPr lang="en-US" sz="1127" dirty="0"/>
          </a:p>
        </p:txBody>
      </p:sp>
      <p:sp>
        <p:nvSpPr>
          <p:cNvPr id="13" name="Text 3"/>
          <p:cNvSpPr txBox="1"/>
          <p:nvPr/>
        </p:nvSpPr>
        <p:spPr>
          <a:xfrm>
            <a:off x="3455586" y="1486932"/>
            <a:ext cx="2232900" cy="131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3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Жители воды
</a:t>
            </a:r>
            <a:pPr algn="l" indent="0" marL="0">
              <a:lnSpc>
                <a:spcPct val="115000"/>
              </a:lnSpc>
              <a:buNone/>
            </a:pPr>
            <a:r>
              <a:rPr lang="en-US" sz="11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океанах и морях живут рыбы, киты, дельфины, медузы и многие другие обитатели. У каждого из них свой дом, свои привычки и свои удивительные способы жизни.
</a:t>
            </a:r>
            <a:endParaRPr lang="en-US" sz="1193" dirty="0"/>
          </a:p>
        </p:txBody>
      </p:sp>
      <p:sp>
        <p:nvSpPr>
          <p:cNvPr id="14" name="Text 4"/>
          <p:cNvSpPr txBox="1"/>
          <p:nvPr/>
        </p:nvSpPr>
        <p:spPr>
          <a:xfrm>
            <a:off x="3455586" y="3120432"/>
            <a:ext cx="2232900" cy="131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Красота у берега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Море и океан часто шумят волнами, а над ними летают чайки. Это место, где природа умеет быть и сильной, и очень красивой одновременно.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864649" y="3120432"/>
            <a:ext cx="2232900" cy="131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и климат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Большие водные пространства помогают сохранять тепло на планете. Благодаря им климат становится мягче, а резкие перепады погоды случаются не везде одинаково.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67633" y="287475"/>
            <a:ext cx="3915584" cy="4561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13700" y="468375"/>
            <a:ext cx="4302300" cy="80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Материки Земли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1035075" y="1643575"/>
            <a:ext cx="3780900" cy="77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Евразия и Африка
</a:t>
            </a:r>
            <a:pPr algn="l" indent="0" marL="0">
              <a:lnSpc>
                <a:spcPct val="115000"/>
              </a:lnSpc>
              <a:buNone/>
            </a:pPr>
            <a:r>
              <a:rPr lang="en-US" sz="10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Евразия и Африка — большие материки, где находятся многие страны, города, горы, степи, леса и пустыни. На них живут миллионы людей с разными традициями и языками.
</a:t>
            </a:r>
            <a:endParaRPr lang="en-US" sz="1066" dirty="0"/>
          </a:p>
        </p:txBody>
      </p:sp>
      <p:sp>
        <p:nvSpPr>
          <p:cNvPr id="9" name="Text 2"/>
          <p:cNvSpPr txBox="1"/>
          <p:nvPr/>
        </p:nvSpPr>
        <p:spPr>
          <a:xfrm>
            <a:off x="1035075" y="2578506"/>
            <a:ext cx="3780900" cy="77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Америка и Австралия
</a:t>
            </a:r>
            <a:pPr algn="l" indent="0" marL="0">
              <a:lnSpc>
                <a:spcPct val="115000"/>
              </a:lnSpc>
              <a:buNone/>
            </a:pPr>
            <a:r>
              <a:rPr lang="en-US" sz="10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Северная и Южная Америка, а также Австралия отличаются природой и животным миром. На этих материках можно увидеть высокие горы, жаркие равнины и удивительные уголки природы.
</a:t>
            </a:r>
            <a:endParaRPr lang="en-US" sz="1064" dirty="0"/>
          </a:p>
        </p:txBody>
      </p:sp>
      <p:sp>
        <p:nvSpPr>
          <p:cNvPr id="10" name="Text 3"/>
          <p:cNvSpPr txBox="1"/>
          <p:nvPr/>
        </p:nvSpPr>
        <p:spPr>
          <a:xfrm>
            <a:off x="1035075" y="3513438"/>
            <a:ext cx="3780900" cy="77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Антарктида
</a:t>
            </a:r>
            <a:pPr algn="l" indent="0" marL="0">
              <a:lnSpc>
                <a:spcPct val="115000"/>
              </a:lnSpc>
              <a:buNone/>
            </a:pPr>
            <a:r>
              <a:rPr lang="en-US" sz="11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Антарктида покрыта льдом и снегом, поэтому там очень холодно. Людей там живёт мало, зато природа выглядит особенно суровой, белой и величественной.
</a:t>
            </a:r>
            <a:endParaRPr lang="en-US" sz="1177" dirty="0"/>
          </a:p>
        </p:txBody>
      </p:sp>
      <p:sp>
        <p:nvSpPr>
          <p:cNvPr id="11" name="Text 4"/>
          <p:cNvSpPr txBox="1"/>
          <p:nvPr/>
        </p:nvSpPr>
        <p:spPr>
          <a:xfrm>
            <a:off x="8608250" y="4715450"/>
            <a:ext cx="449700" cy="31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1675" y="1396607"/>
            <a:ext cx="3521100" cy="28333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56900" y="437925"/>
            <a:ext cx="82302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Воздух вокруг Земли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17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600200" y="1751010"/>
            <a:ext cx="2156700" cy="97022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0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Атмосфера
</a:t>
            </a:r>
            <a:pPr algn="l" indent="0" marL="0">
              <a:lnSpc>
                <a:spcPct val="115000"/>
              </a:lnSpc>
              <a:buNone/>
            </a:pPr>
            <a:r>
              <a:rPr lang="en-US" sz="9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Землю окружает атмосфера — воздушная оболочка. Она словно невидимое одеяло, которое помогает планете не остывать слишком быстро и делает жизнь на ней возможной.
</a:t>
            </a:r>
            <a:endParaRPr lang="en-US" sz="810" dirty="0"/>
          </a:p>
        </p:txBody>
      </p:sp>
      <p:sp>
        <p:nvSpPr>
          <p:cNvPr id="10" name="Text 3"/>
          <p:cNvSpPr txBox="1"/>
          <p:nvPr/>
        </p:nvSpPr>
        <p:spPr>
          <a:xfrm>
            <a:off x="2918901" y="2284776"/>
            <a:ext cx="2156700" cy="104648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3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планеты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Атмосфера защищает Землю от многих мелких космических камней. Большинство из них сгорает высоко над нами, так что до поверхности они почти не долетают.
</a:t>
            </a:r>
            <a:endParaRPr lang="en-US" sz="873" dirty="0"/>
          </a:p>
        </p:txBody>
      </p:sp>
      <p:sp>
        <p:nvSpPr>
          <p:cNvPr id="11" name="Text 4"/>
          <p:cNvSpPr txBox="1"/>
          <p:nvPr/>
        </p:nvSpPr>
        <p:spPr>
          <a:xfrm>
            <a:off x="600204" y="2932921"/>
            <a:ext cx="2156700" cy="97022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8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Кислород для дыхания
</a:t>
            </a:r>
            <a:pPr algn="l" indent="0" marL="0">
              <a:lnSpc>
                <a:spcPct val="115000"/>
              </a:lnSpc>
              <a:buNone/>
            </a:pPr>
            <a:r>
              <a:rPr lang="en-US" sz="11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воздухе есть кислород, и без него людям и животным трудно жить. Мы не замечаем его глазами, но каждый вдох напоминает, как он важен.
</a:t>
            </a:r>
            <a:endParaRPr lang="en-US" sz="948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17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456900" y="437925"/>
            <a:ext cx="82302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на нашей планете
</a:t>
            </a:r>
            <a:endParaRPr lang="en-US" sz="2500" dirty="0"/>
          </a:p>
        </p:txBody>
      </p:sp>
      <p:sp>
        <p:nvSpPr>
          <p:cNvPr id="10" name="Text 2"/>
          <p:cNvSpPr txBox="1"/>
          <p:nvPr/>
        </p:nvSpPr>
        <p:spPr>
          <a:xfrm>
            <a:off x="864700" y="1670984"/>
            <a:ext cx="3492600" cy="94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Солёная и пресная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бывает солёной и пресной. Большая часть воды на Земле находится в морях и океанах, а пресной воды намного меньше, поэтому её особенно важно беречь.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864707" y="3161866"/>
            <a:ext cx="3492600" cy="94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Нужна всем живым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нужна людям, растениям и животным каждый день. Без неё невозможно расти, пить, умываться и поддерживать чистоту вокруг себя.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4791588" y="1670984"/>
            <a:ext cx="3492600" cy="94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Помогает растениям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получают влагу из почвы и с её помощью растут. Если воды мало, им становится трудно жить, и листья начинают вянуть.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4791600" y="3161881"/>
            <a:ext cx="3492600" cy="94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Необходима для дома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помогает в быту: мы моем руки, готовим еду и убираем помещения. Она нужна не только природе, но и нашей повседневной жизни.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17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1420775" y="1648700"/>
            <a:ext cx="2492700" cy="109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4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Солнечный день
</a:t>
            </a:r>
            <a:pPr algn="l" indent="0" marL="0">
              <a:lnSpc>
                <a:spcPct val="130040"/>
              </a:lnSpc>
              <a:buNone/>
            </a:pPr>
            <a:r>
              <a:rPr lang="en-US" sz="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небо становится ясным и тёплым, и мы видим яркое солнце. В такие дни хочется гулять, играть и считать облака, если они вообще появятся.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3069250" y="3751700"/>
            <a:ext cx="2492700" cy="109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4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Осадки и ветер
</a:t>
            </a:r>
            <a:pPr algn="l" indent="0" marL="0">
              <a:lnSpc>
                <a:spcPct val="130040"/>
              </a:lnSpc>
              <a:buNone/>
            </a:pPr>
            <a:r>
              <a:rPr lang="en-US" sz="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Погода может меняться: начинается дождь, падает снег, дует ветер или появляется туман. Поэтому важно одеваться по погоде, а не по настроению кота.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717675" y="1648700"/>
            <a:ext cx="2492700" cy="109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4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Весна и лето
</a:t>
            </a:r>
            <a:pPr algn="l" indent="0" marL="0">
              <a:lnSpc>
                <a:spcPct val="130040"/>
              </a:lnSpc>
              <a:buNone/>
            </a:pPr>
            <a:r>
              <a:rPr lang="en-US" sz="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Весной природа просыпается, а летом становится тепло и зелено. В это время растения быстро растут, а птицы поют особенно громко и радостно.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6366150" y="3751700"/>
            <a:ext cx="2492700" cy="109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4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 и зима
</a:t>
            </a:r>
            <a:pPr algn="l" indent="0" marL="0">
              <a:lnSpc>
                <a:spcPct val="130040"/>
              </a:lnSpc>
              <a:buNone/>
            </a:pPr>
            <a:r>
              <a:rPr lang="en-US" sz="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Осенью листья меняют цвет и опадают, а зимой приходит холод и снег. Так времена года сменяют друг друга в течение одного года.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747875" y="344150"/>
            <a:ext cx="75765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Погода и времена года
</a:t>
            </a:r>
            <a:endParaRPr lang="en-US" sz="25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4524" y="1087125"/>
            <a:ext cx="1685752" cy="2016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10333" y="1087125"/>
            <a:ext cx="1685752" cy="2016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76174" y="1087125"/>
            <a:ext cx="1685752" cy="20166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941999" y="1087125"/>
            <a:ext cx="1685752" cy="2016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47875" y="419525"/>
            <a:ext cx="7576500" cy="5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Земли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3103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443811" y="3780575"/>
            <a:ext cx="16872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3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Слон кажется настоящим великаном, но он очень осторожен и заботлив. Он живёт на суше, любит воду и использует хобот как длинную и умную руку. Даже большие животные умеют быть удивительно аккуратными.
</a:t>
            </a:r>
            <a:endParaRPr lang="en-US" sz="833" dirty="0"/>
          </a:p>
        </p:txBody>
      </p:sp>
      <p:sp>
        <p:nvSpPr>
          <p:cNvPr id="11" name="Text 3"/>
          <p:cNvSpPr txBox="1"/>
          <p:nvPr/>
        </p:nvSpPr>
        <p:spPr>
          <a:xfrm>
            <a:off x="443811" y="3241225"/>
            <a:ext cx="16872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Слон — великан саванны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2609620" y="3780575"/>
            <a:ext cx="16872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Пингвин не умеет летать, зато отлично плавает и ныряет в холодной воде. Он живёт там, где много льда и ветра, и выглядит как маленький важный моряк в чёрном фраке.
</a:t>
            </a:r>
            <a:endParaRPr lang="en-US" sz="906" dirty="0"/>
          </a:p>
        </p:txBody>
      </p:sp>
      <p:sp>
        <p:nvSpPr>
          <p:cNvPr id="13" name="Text 5"/>
          <p:cNvSpPr txBox="1"/>
          <p:nvPr/>
        </p:nvSpPr>
        <p:spPr>
          <a:xfrm>
            <a:off x="2609620" y="3241225"/>
            <a:ext cx="16872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Пингвин в ледяном краю
</a:t>
            </a:r>
            <a:endParaRPr lang="en-US" sz="1300" dirty="0"/>
          </a:p>
        </p:txBody>
      </p:sp>
      <p:sp>
        <p:nvSpPr>
          <p:cNvPr id="14" name="Text 6"/>
          <p:cNvSpPr txBox="1"/>
          <p:nvPr/>
        </p:nvSpPr>
        <p:spPr>
          <a:xfrm>
            <a:off x="4775461" y="3780575"/>
            <a:ext cx="16872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Бабочка садится на цветок, словно на мягкое кресло, и осторожно собирает нектар. Её крылья бывают яркими и пёстрыми, будто кто-то раскрасил их кисточкой для праздника.
</a:t>
            </a:r>
            <a:endParaRPr lang="en-US" sz="897" dirty="0"/>
          </a:p>
        </p:txBody>
      </p:sp>
      <p:sp>
        <p:nvSpPr>
          <p:cNvPr id="15" name="Text 7"/>
          <p:cNvSpPr txBox="1"/>
          <p:nvPr/>
        </p:nvSpPr>
        <p:spPr>
          <a:xfrm>
            <a:off x="4775461" y="3241225"/>
            <a:ext cx="16872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Бабочка и цветок
</a:t>
            </a:r>
            <a:endParaRPr lang="en-US" sz="1300" dirty="0"/>
          </a:p>
        </p:txBody>
      </p:sp>
      <p:sp>
        <p:nvSpPr>
          <p:cNvPr id="16" name="Text 8"/>
          <p:cNvSpPr txBox="1"/>
          <p:nvPr/>
        </p:nvSpPr>
        <p:spPr>
          <a:xfrm>
            <a:off x="6941286" y="3780575"/>
            <a:ext cx="16872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Дельфин живёт в воде и любит прыгать над волнами, как настоящий спортсмен. Он дружелюбен, быстро плавает и часто живёт рядом со стаями своих сородичей.
</a:t>
            </a:r>
            <a:endParaRPr lang="en-US" sz="970" dirty="0"/>
          </a:p>
        </p:txBody>
      </p:sp>
      <p:sp>
        <p:nvSpPr>
          <p:cNvPr id="17" name="Text 9"/>
          <p:cNvSpPr txBox="1"/>
          <p:nvPr/>
        </p:nvSpPr>
        <p:spPr>
          <a:xfrm>
            <a:off x="6941286" y="3241225"/>
            <a:ext cx="16872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Дельфин в волнах
</a:t>
            </a:r>
            <a:endParaRPr lang="en-US" sz="13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08250" y="4715450"/>
            <a:ext cx="449700" cy="31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10" name="Text 1"/>
          <p:cNvSpPr txBox="1"/>
          <p:nvPr/>
        </p:nvSpPr>
        <p:spPr>
          <a:xfrm>
            <a:off x="678300" y="341775"/>
            <a:ext cx="7787400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— зелёные помощники
</a:t>
            </a:r>
            <a:endParaRPr lang="en-US" sz="2500" dirty="0"/>
          </a:p>
        </p:txBody>
      </p:sp>
      <p:sp>
        <p:nvSpPr>
          <p:cNvPr id="11" name="Text 2"/>
          <p:cNvSpPr txBox="1"/>
          <p:nvPr/>
        </p:nvSpPr>
        <p:spPr>
          <a:xfrm>
            <a:off x="707350" y="2038238"/>
            <a:ext cx="1664400" cy="141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000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Дают кислород
</a:t>
            </a:r>
            <a:pPr algn="l" indent="0" marL="0">
              <a:lnSpc>
                <a:spcPct val="110046"/>
              </a:lnSpc>
              <a:buNone/>
            </a:pPr>
            <a:r>
              <a:rPr lang="en-US" sz="1000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помогают нам дышать, потому что выделяют кислород. Без них воздух был бы совсем не таким полезным, а прогулка в парке стала бы гораздо грустнее.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2703820" y="2038289"/>
            <a:ext cx="1664400" cy="141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000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Кормят и укрывают
</a:t>
            </a:r>
            <a:pPr algn="l" indent="0" marL="0">
              <a:lnSpc>
                <a:spcPct val="110046"/>
              </a:lnSpc>
              <a:buNone/>
            </a:pPr>
            <a:r>
              <a:rPr lang="en-US" sz="1000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растения дают людям и животным пищу, а ещё тень в жаркий день. Под деревом можно спрятаться, как под зелёным зонтиком.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4710652" y="2038289"/>
            <a:ext cx="1664400" cy="141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000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виды
</a:t>
            </a:r>
            <a:pPr algn="l" indent="0" marL="0">
              <a:lnSpc>
                <a:spcPct val="110046"/>
              </a:lnSpc>
              <a:buNone/>
            </a:pPr>
            <a:r>
              <a:rPr lang="en-US" sz="1000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растениям относятся деревья, кусты, травы, цветы и водоросли. Все они нужны природе, хотя выглядят по-разному и живут в разных местах.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6717469" y="2038289"/>
            <a:ext cx="1664400" cy="141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000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Леса — лёгкие планеты
</a:t>
            </a:r>
            <a:pPr algn="l" indent="0" marL="0">
              <a:lnSpc>
                <a:spcPct val="110046"/>
              </a:lnSpc>
              <a:buNone/>
            </a:pPr>
            <a:r>
              <a:rPr lang="en-US" sz="1000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Леса очищают воздух и помогают многим животным находить дом. Поэтому их часто называют зелёными лёгкими планеты — и это очень точное имя.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225150" y="1299150"/>
            <a:ext cx="3483300" cy="254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40014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Почва почти не успевает восстановиться сама, поэтому её нужно беречь особенно внимательно.
</a:t>
            </a:r>
            <a:endParaRPr lang="en-US" sz="1400" dirty="0"/>
          </a:p>
        </p:txBody>
      </p:sp>
      <p:sp>
        <p:nvSpPr>
          <p:cNvPr id="4" name="Text 1"/>
          <p:cNvSpPr txBox="1"/>
          <p:nvPr/>
        </p:nvSpPr>
        <p:spPr>
          <a:xfrm>
            <a:off x="31030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892975" y="1493400"/>
            <a:ext cx="3764700" cy="215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4"/>
              </a:lnSpc>
              <a:buNone/>
            </a:pPr>
            <a:r>
              <a:rPr lang="en-US" sz="33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100–1000 лет
</a:t>
            </a:r>
            <a:pPr algn="ctr" indent="0" marL="0">
              <a:lnSpc>
                <a:spcPct val="120004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нужны, чтобы образовался всего 1 сантиметр почвы.
</a:t>
            </a:r>
            <a:pPr algn="ctr" indent="0" marL="0">
              <a:lnSpc>
                <a:spcPct val="120004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40014"/>
              </a:lnSpc>
              <a:buNone/>
            </a:pPr>
            <a:r>
              <a:rPr lang="en-US" sz="12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ФАО ООН: почва формируется очень медленно, примерно 1 см за 100–1000 лет
</a:t>
            </a:r>
            <a:endParaRPr lang="en-US" sz="33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33900" y="952984"/>
            <a:ext cx="3059400" cy="278453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025400" y="952984"/>
            <a:ext cx="3059400" cy="278453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84700" y="952984"/>
            <a:ext cx="3059400" cy="2784532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103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346775" y="4183878"/>
            <a:ext cx="2250000" cy="48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Утром дети пришли к реке и увидели на песке пластиковые бутылки. Они собрали мусор в пакеты, а потом заметили, как снова стало видно следы птиц. Берег сразу выглядел опрятнее, и вода казалась светлее.
</a:t>
            </a:r>
            <a:endParaRPr lang="en-US" sz="771" dirty="0"/>
          </a:p>
        </p:txBody>
      </p:sp>
      <p:sp>
        <p:nvSpPr>
          <p:cNvPr id="9" name="Text 2"/>
          <p:cNvSpPr txBox="1"/>
          <p:nvPr/>
        </p:nvSpPr>
        <p:spPr>
          <a:xfrm>
            <a:off x="346775" y="3843225"/>
            <a:ext cx="2250000" cy="30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Чистый берег для птиц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406075" y="4183878"/>
            <a:ext cx="2250000" cy="48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прогулки семья не оставила в лесу ни фантика. Рядом с тропинкой росли молодые ели, а под ними прятались грибы и шишки. Когда в лесу чисто, растениям легче расти, а зверям — спокойно жить.
</a:t>
            </a:r>
            <a:endParaRPr lang="en-US" sz="771" dirty="0"/>
          </a:p>
        </p:txBody>
      </p:sp>
      <p:sp>
        <p:nvSpPr>
          <p:cNvPr id="11" name="Text 4"/>
          <p:cNvSpPr txBox="1"/>
          <p:nvPr/>
        </p:nvSpPr>
        <p:spPr>
          <a:xfrm>
            <a:off x="3406075" y="3843225"/>
            <a:ext cx="2250000" cy="30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Лес, который вздыхает свободно
</a:t>
            </a:r>
            <a:endParaRPr lang="en-US" sz="1058" dirty="0"/>
          </a:p>
        </p:txBody>
      </p:sp>
      <p:sp>
        <p:nvSpPr>
          <p:cNvPr id="12" name="Text 5"/>
          <p:cNvSpPr txBox="1"/>
          <p:nvPr/>
        </p:nvSpPr>
        <p:spPr>
          <a:xfrm>
            <a:off x="6465375" y="4183878"/>
            <a:ext cx="2250000" cy="48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школьном дворе ребята рассортировали мусор по контейнерам: бумагу отдельно, пластик отдельно, стекло отдельно. Учитель сказал, что так меньше отходов попадёт в землю и воду. Дети почувствовали себя настоящими помощниками планеты.
</a:t>
            </a:r>
            <a:endParaRPr lang="en-US" sz="709" dirty="0"/>
          </a:p>
        </p:txBody>
      </p:sp>
      <p:sp>
        <p:nvSpPr>
          <p:cNvPr id="13" name="Text 6"/>
          <p:cNvSpPr txBox="1"/>
          <p:nvPr/>
        </p:nvSpPr>
        <p:spPr>
          <a:xfrm>
            <a:off x="6465375" y="3843225"/>
            <a:ext cx="2250000" cy="30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 после уборки
</a:t>
            </a:r>
            <a:endParaRPr lang="en-US" sz="1300" dirty="0"/>
          </a:p>
        </p:txBody>
      </p:sp>
      <p:sp>
        <p:nvSpPr>
          <p:cNvPr id="14" name="Text 7"/>
          <p:cNvSpPr txBox="1"/>
          <p:nvPr/>
        </p:nvSpPr>
        <p:spPr>
          <a:xfrm>
            <a:off x="747875" y="293075"/>
            <a:ext cx="7576500" cy="5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природу нужно беречь
</a:t>
            </a:r>
            <a:endParaRPr lang="en-US" sz="25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329" y="1454638"/>
            <a:ext cx="8117241" cy="3130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помогать планете каждый день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00700" y="1076325"/>
            <a:ext cx="81426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Логическая цепочка простых действий, которые делают окружающий мир чище и бережнее.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17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456900" y="437925"/>
            <a:ext cx="82302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происходит с мусором
</a:t>
            </a:r>
            <a:endParaRPr lang="en-US" sz="2500" dirty="0"/>
          </a:p>
        </p:txBody>
      </p:sp>
      <p:sp>
        <p:nvSpPr>
          <p:cNvPr id="9" name="Text 2"/>
          <p:cNvSpPr txBox="1"/>
          <p:nvPr/>
        </p:nvSpPr>
        <p:spPr>
          <a:xfrm>
            <a:off x="942250" y="1759859"/>
            <a:ext cx="3492600" cy="94969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6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Раздельный сбор
</a:t>
            </a:r>
            <a:pPr algn="l" indent="0" marL="0">
              <a:lnSpc>
                <a:spcPct val="115000"/>
              </a:lnSpc>
              <a:buNone/>
            </a:pPr>
            <a:r>
              <a:rPr lang="en-US" sz="11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Бумагу, пластик, стекло и металл лучше складывать отдельно. Так отходы легче отправить на переработку, а полезные материалы получают вторую жизнь вместо свалки.
</a:t>
            </a:r>
            <a:endParaRPr lang="en-US" sz="976" dirty="0"/>
          </a:p>
        </p:txBody>
      </p:sp>
      <p:sp>
        <p:nvSpPr>
          <p:cNvPr id="10" name="Text 3"/>
          <p:cNvSpPr txBox="1"/>
          <p:nvPr/>
        </p:nvSpPr>
        <p:spPr>
          <a:xfrm>
            <a:off x="942257" y="2916816"/>
            <a:ext cx="3492600" cy="94969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Свалка — не решение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мусор просто выбросить, он занимает много места и может портить землю и воду. Некоторые отходы разлагаются очень долго и мешают природе.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697013" y="1759859"/>
            <a:ext cx="3492600" cy="94969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Переработка помогает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собранного сырья делают новые вещи, поэтому нужно меньше брать материалов из природы. Это помогает экономить ресурсы и уменьшает количество мусора вокруг нас.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4697025" y="2916781"/>
            <a:ext cx="3492600" cy="94969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Чистота начинается с нас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человек аккуратно обращается с отходами, двор, улица и лес остаются чище. Маленькая привычка складывать мусор правильно делает большой полезный вклад.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0000" y="1087979"/>
            <a:ext cx="2250000" cy="201489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56775" y="1087870"/>
            <a:ext cx="2252700" cy="201511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36775" y="1087979"/>
            <a:ext cx="2250000" cy="201489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103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757219" y="3780575"/>
            <a:ext cx="22500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заповеднике лес не тревожат шумом и лишними тропинками. Здесь оленёнок может спокойно пить воду, а птицы — строить гнёзда. Такие места нужны редким животным, которым особенно важно чувствовать себя в безопасности.
</a:t>
            </a:r>
            <a:endParaRPr lang="en-US" sz="938" dirty="0"/>
          </a:p>
        </p:txBody>
      </p:sp>
      <p:sp>
        <p:nvSpPr>
          <p:cNvPr id="9" name="Text 2"/>
          <p:cNvSpPr txBox="1"/>
          <p:nvPr/>
        </p:nvSpPr>
        <p:spPr>
          <a:xfrm>
            <a:off x="757220" y="3241225"/>
            <a:ext cx="2250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Тихий дом для зверей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456772" y="3780575"/>
            <a:ext cx="22500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2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городском парке люди гуляют, отдыхают и наблюдают за деревьями и цветами. Между кустами прыгают воробьи, а на дорожках бегают дети. Даже небольшой зелёный уголок помогает природе жить рядом с людьми.
</a:t>
            </a:r>
            <a:endParaRPr lang="en-US" sz="928" dirty="0"/>
          </a:p>
        </p:txBody>
      </p:sp>
      <p:sp>
        <p:nvSpPr>
          <p:cNvPr id="11" name="Text 4"/>
          <p:cNvSpPr txBox="1"/>
          <p:nvPr/>
        </p:nvSpPr>
        <p:spPr>
          <a:xfrm>
            <a:off x="3456772" y="3241225"/>
            <a:ext cx="2250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Парк в городе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6136769" y="3780575"/>
            <a:ext cx="22500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входа в заповедный лес стоит табличка, напоминающая: природу здесь нужно беречь особенно внимательно. Редкие растения и животные зависят от тишины, чистой воды и бережного отношения людей. Без защиты им трудно выжить.
</a:t>
            </a:r>
            <a:endParaRPr lang="en-US" sz="897" dirty="0"/>
          </a:p>
        </p:txBody>
      </p:sp>
      <p:sp>
        <p:nvSpPr>
          <p:cNvPr id="13" name="Text 6"/>
          <p:cNvSpPr txBox="1"/>
          <p:nvPr/>
        </p:nvSpPr>
        <p:spPr>
          <a:xfrm>
            <a:off x="6136770" y="3241225"/>
            <a:ext cx="2250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Охраняемая территория
</a:t>
            </a:r>
            <a:endParaRPr lang="en-US" sz="1300" dirty="0"/>
          </a:p>
        </p:txBody>
      </p:sp>
      <p:sp>
        <p:nvSpPr>
          <p:cNvPr id="14" name="Text 7"/>
          <p:cNvSpPr txBox="1"/>
          <p:nvPr/>
        </p:nvSpPr>
        <p:spPr>
          <a:xfrm>
            <a:off x="747875" y="419525"/>
            <a:ext cx="7576500" cy="5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Леса, парки и заповедники
</a:t>
            </a:r>
            <a:endParaRPr lang="en-US" sz="25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17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456900" y="437925"/>
            <a:ext cx="82302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и природа рядом
</a:t>
            </a:r>
            <a:endParaRPr lang="en-US" sz="2500" dirty="0"/>
          </a:p>
        </p:txBody>
      </p:sp>
      <p:sp>
        <p:nvSpPr>
          <p:cNvPr id="10" name="Text 2"/>
          <p:cNvSpPr txBox="1"/>
          <p:nvPr/>
        </p:nvSpPr>
        <p:spPr>
          <a:xfrm>
            <a:off x="864700" y="1670984"/>
            <a:ext cx="3492600" cy="94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Зелёные улицы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Деревья вдоль дорог дают тень, задерживают пыль и делают улицы приятнее. Город становится похож не на каменную коробку, а на место, где хочется гулять и дышать свободнее.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864707" y="3161866"/>
            <a:ext cx="3492600" cy="94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Парки для отдыха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парках люди бегают, читают и катаются на велосипедах. Для птиц это тоже важное место: там можно найти ветки, семена и укрытие среди кустов.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4791588" y="1670984"/>
            <a:ext cx="3492600" cy="94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Клумбы и дворики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Цветы и кустарники украшают дворы, радуют глаз и привлекают насекомых. Когда рядом есть растения, город выглядит живым, а не только шумным и серым.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4791600" y="3161881"/>
            <a:ext cx="3492600" cy="94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зелени — лучше воздух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помогают делать воздух чище и прохладнее в жаркий день. Поэтому деревья, газоны и цветники нужны не только для красоты, но и для здоровья людей.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3700" y="468375"/>
            <a:ext cx="4302300" cy="80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в Солнечной системе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1035075" y="1643575"/>
            <a:ext cx="4440300" cy="77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движется вокруг Солнца
</a:t>
            </a:r>
            <a:pPr algn="l" indent="0" marL="0">
              <a:lnSpc>
                <a:spcPct val="115000"/>
              </a:lnSpc>
              <a:buNone/>
            </a:pPr>
            <a:r>
              <a:rPr lang="en-US" sz="13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Наша планета летит по своей дорожке вокруг Солнца и за один полный круг проходит целый год. Именно поэтому меняются времена года и длина дней.
</a:t>
            </a:r>
            <a:endParaRPr lang="en-US" sz="1330" dirty="0"/>
          </a:p>
        </p:txBody>
      </p:sp>
      <p:sp>
        <p:nvSpPr>
          <p:cNvPr id="8" name="Text 2"/>
          <p:cNvSpPr txBox="1"/>
          <p:nvPr/>
        </p:nvSpPr>
        <p:spPr>
          <a:xfrm>
            <a:off x="1035075" y="2578511"/>
            <a:ext cx="4440300" cy="77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Луна — спутник Земли
</a:t>
            </a:r>
            <a:pPr algn="l" indent="0" marL="0">
              <a:lnSpc>
                <a:spcPct val="115000"/>
              </a:lnSpc>
              <a:buNone/>
            </a:pPr>
            <a:r>
              <a:rPr lang="en-US" sz="13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Ночью мы часто видим Луну. Она вращается вокруг Земли и освещает небо, а её поверхность покрыта пылью и кратерами.
</a:t>
            </a:r>
            <a:endParaRPr lang="en-US" sz="1330" dirty="0"/>
          </a:p>
        </p:txBody>
      </p:sp>
      <p:sp>
        <p:nvSpPr>
          <p:cNvPr id="9" name="Text 3"/>
          <p:cNvSpPr txBox="1"/>
          <p:nvPr/>
        </p:nvSpPr>
        <p:spPr>
          <a:xfrm>
            <a:off x="1035075" y="3513446"/>
            <a:ext cx="4440300" cy="77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Солнце даёт жизнь
</a:t>
            </a:r>
            <a:pPr algn="l" indent="0" marL="0">
              <a:lnSpc>
                <a:spcPct val="115000"/>
              </a:lnSpc>
              <a:buNone/>
            </a:pPr>
            <a:r>
              <a:rPr lang="en-US" sz="13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Солнце дарит свет и тепло растениям, животным и людям. Без него Земля была бы холодной и тёмной, а жизнь на ней не могла бы существовать.
</a:t>
            </a:r>
            <a:endParaRPr lang="en-US" sz="1330" dirty="0"/>
          </a:p>
        </p:txBody>
      </p:sp>
      <p:sp>
        <p:nvSpPr>
          <p:cNvPr id="10" name="Text 4"/>
          <p:cNvSpPr txBox="1"/>
          <p:nvPr/>
        </p:nvSpPr>
        <p:spPr>
          <a:xfrm>
            <a:off x="8608250" y="4715450"/>
            <a:ext cx="449700" cy="31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1675" y="1396607"/>
            <a:ext cx="3521100" cy="28333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56900" y="437925"/>
            <a:ext cx="82302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Интересные факты о Земле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817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600200" y="1775272"/>
            <a:ext cx="2156700" cy="9197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9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Высокий Эверест
</a:t>
            </a:r>
            <a:pPr algn="l" indent="0" marL="0">
              <a:lnSpc>
                <a:spcPct val="115000"/>
              </a:lnSpc>
              <a:buNone/>
            </a:pPr>
            <a:r>
              <a:rPr lang="en-US" sz="10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Эверест — самая высокая гора на суше. Его вершина настолько высока, что там очень холодно и трудно дышать, даже если вокруг ярко светит солнце.
</a:t>
            </a:r>
            <a:endParaRPr lang="en-US" sz="899" dirty="0"/>
          </a:p>
        </p:txBody>
      </p:sp>
      <p:sp>
        <p:nvSpPr>
          <p:cNvPr id="11" name="Text 3"/>
          <p:cNvSpPr txBox="1"/>
          <p:nvPr/>
        </p:nvSpPr>
        <p:spPr>
          <a:xfrm>
            <a:off x="2918900" y="1775275"/>
            <a:ext cx="2156700" cy="9197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1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Ледяная Антарктида
</a:t>
            </a:r>
            <a:pPr algn="l" indent="0" marL="0">
              <a:lnSpc>
                <a:spcPct val="115000"/>
              </a:lnSpc>
              <a:buNone/>
            </a:pPr>
            <a:r>
              <a:rPr lang="en-US" sz="10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Антарктида — самый холодный материк. Там очень много снега и льда, а некоторые животные умеют жить в таком суровом климате почти как настоящие чемпионы.
</a:t>
            </a:r>
            <a:endParaRPr lang="en-US" sz="851" dirty="0"/>
          </a:p>
        </p:txBody>
      </p:sp>
      <p:sp>
        <p:nvSpPr>
          <p:cNvPr id="12" name="Text 4"/>
          <p:cNvSpPr txBox="1"/>
          <p:nvPr/>
        </p:nvSpPr>
        <p:spPr>
          <a:xfrm>
            <a:off x="2918899" y="2931818"/>
            <a:ext cx="2156700" cy="9197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9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Пустыни и редкие дожди
</a:t>
            </a:r>
            <a:pPr algn="l" indent="0" marL="0">
              <a:lnSpc>
                <a:spcPct val="115000"/>
              </a:lnSpc>
              <a:buNone/>
            </a:pPr>
            <a:r>
              <a:rPr lang="en-US" sz="10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пустынях дождей выпадает очень мало, поэтому там мало растений и воды. Зато днём бывает жарко, а ночью — заметно прохладнее.
</a:t>
            </a:r>
            <a:endParaRPr lang="en-US" sz="899" dirty="0"/>
          </a:p>
        </p:txBody>
      </p:sp>
      <p:sp>
        <p:nvSpPr>
          <p:cNvPr id="13" name="Text 5"/>
          <p:cNvSpPr txBox="1"/>
          <p:nvPr/>
        </p:nvSpPr>
        <p:spPr>
          <a:xfrm>
            <a:off x="600204" y="2931808"/>
            <a:ext cx="2156700" cy="9197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9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Могучий Тихий океан
</a:t>
            </a:r>
            <a:pPr algn="l" indent="0" marL="0">
              <a:lnSpc>
                <a:spcPct val="115000"/>
              </a:lnSpc>
              <a:buNone/>
            </a:pPr>
            <a:r>
              <a:rPr lang="en-US" sz="10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Тихий океан — самый большой на Земле. В нём живут киты, рыбы, медузы и многие другие морские жители, которых мы не увидим на суше.
</a:t>
            </a:r>
            <a:endParaRPr lang="en-US" sz="899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329" y="1454638"/>
            <a:ext cx="8117241" cy="3130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бывает, если природа загрязняется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00700" y="1076325"/>
            <a:ext cx="81426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мусор и дым постепенно вредят живым существам и человеку.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72450" y="1461225"/>
            <a:ext cx="7726500" cy="26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Сохраним Землю для всех
</a:t>
            </a:r>
            <a:pPr algn="l" indent="0" marL="0">
              <a:lnSpc>
                <a:spcPct val="100000"/>
              </a:lnSpc>
              <a:buNone/>
            </a:pPr>
            <a:r>
              <a:rPr lang="en-US" sz="3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Наша планета дарит нам воздух, воду, еду и красоту каждый день. Если беречь природу, не мусорить и относиться к ней с уважением, Земля останется чистым и добрым домом.
</a:t>
            </a:r>
            <a:endParaRPr lang="en-US" sz="3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2026-05-25T21:15:08Z</dcterms:created>
  <dcterms:modified xsi:type="dcterms:W3CDTF">2026-05-25T21:15:08Z</dcterms:modified>
</cp:coreProperties>
</file>