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 революции в Европе и мире в XIX веке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старый порядок спорил с новыми идеями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008" y="435400"/>
            <a:ext cx="4062384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монархи пытались вернуть прежний порядок, но города росли, фабрики меняли жизнь, а люди все чаще требовали конституций, свобод и права участвовать в управлении.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век: эпоха перемен и конфликтов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реакция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97771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5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старому порядку
</a:t>
            </a:r>
            <a:pPr algn="l" indent="0" marL="0">
              <a:lnSpc>
                <a:spcPct val="150000"/>
              </a:lnSpc>
              <a:buNone/>
            </a:pPr>
            <a:r>
              <a:rPr lang="en-US" sz="95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стремилась восстановить привычные правила после революций и войн. Монархи старались укрепить власть, ограничить перемены и не допустить новых политических потрясений в своих странах.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3321376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 цензура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сохранения спокойствия власти усиливали полицию, вводили цензуру и следили за печатью. Это помогало подавлять критику, но вызывало недовольство тех, кто хотел открытого обсуждения.
</a:t>
            </a:r>
            <a:endParaRPr lang="en-US" sz="943" dirty="0"/>
          </a:p>
        </p:txBody>
      </p:sp>
      <p:sp>
        <p:nvSpPr>
          <p:cNvPr id="12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4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Клеменс Меттерних
</a:t>
            </a:r>
            <a:pPr algn="l" indent="0" marL="0">
              <a:lnSpc>
                <a:spcPct val="150000"/>
              </a:lnSpc>
              <a:buNone/>
            </a:pPr>
            <a:r>
              <a:rPr lang="en-US" sz="110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главных сторонников реакции был австрийский канцлер Клеменс Меттерних. Он боролся против либеральных и национальных движений и стремился сохранить существующий политический порядок.
</a:t>
            </a:r>
            <a:endParaRPr lang="en-US" sz="1104" dirty="0"/>
          </a:p>
        </p:txBody>
      </p:sp>
      <p:sp>
        <p:nvSpPr>
          <p:cNvPr id="13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новыми идеями
</a:t>
            </a:r>
            <a:pPr algn="l" indent="0" marL="0">
              <a:lnSpc>
                <a:spcPct val="150000"/>
              </a:lnSpc>
              <a:buNone/>
            </a:pPr>
            <a:r>
              <a:rPr lang="en-US" sz="12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Власти опасались, что идеи свободы и равенства быстро распространятся среди людей. Поэтому реакция часто выступала не только против восстаний, но и против самих реформ.
</a:t>
            </a:r>
            <a:endParaRPr lang="en-US" sz="1280" dirty="0"/>
          </a:p>
        </p:txBody>
      </p:sp>
      <p:sp>
        <p:nvSpPr>
          <p:cNvPr id="14" name="Text 6"/>
          <p:cNvSpPr txBox="1"/>
          <p:nvPr/>
        </p:nvSpPr>
        <p:spPr>
          <a:xfrm>
            <a:off x="6144937" y="1391488"/>
            <a:ext cx="2493385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 монархов
</a:t>
            </a:r>
            <a:pPr algn="l" indent="0" marL="0">
              <a:lnSpc>
                <a:spcPct val="150000"/>
              </a:lnSpc>
              <a:buNone/>
            </a:pPr>
            <a:r>
              <a:rPr lang="en-US" sz="110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Реакционная политика защищала привилегии королей и знати. Она считала, что именно сильная верховная власть способна удержать Европу от новых революций и хаоса.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система и Священный союз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025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европейский порядок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1815 года европейские державы создали систему договоренностей, чтобы не допустить новых крупных войн. Она должна была удерживать баланс сил и сдерживать революционные выступления.
</a:t>
            </a:r>
            <a:endParaRPr lang="en-US" sz="862" dirty="0"/>
          </a:p>
        </p:txBody>
      </p:sp>
      <p:sp>
        <p:nvSpPr>
          <p:cNvPr id="12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участников
</a:t>
            </a:r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этой темы часто показывают Александра I, Меттерниха и других участников конгресса. Их решения долго определяли политику Европы и отношение к революциям.
</a:t>
            </a:r>
            <a:endParaRPr lang="en-US" sz="1046" dirty="0"/>
          </a:p>
        </p:txBody>
      </p:sp>
      <p:sp>
        <p:nvSpPr>
          <p:cNvPr id="13" name="Text 4"/>
          <p:cNvSpPr txBox="1"/>
          <p:nvPr/>
        </p:nvSpPr>
        <p:spPr>
          <a:xfrm>
            <a:off x="3454800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Священного союза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Россия, Австрия и Пруссия объединились в Священный союз. Эти государства поддерживали монархии и помогали друг другу подавлять выступления, которые считались опасными для старого порядка.
</a:t>
            </a:r>
            <a:endParaRPr lang="en-US" sz="862" dirty="0"/>
          </a:p>
        </p:txBody>
      </p:sp>
      <p:sp>
        <p:nvSpPr>
          <p:cNvPr id="14" name="Text 5"/>
          <p:cNvSpPr txBox="1"/>
          <p:nvPr/>
        </p:nvSpPr>
        <p:spPr>
          <a:xfrm>
            <a:off x="6302475" y="1548575"/>
            <a:ext cx="24300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
</a:t>
            </a:r>
            <a:pPr algn="l" indent="0" marL="0">
              <a:lnSpc>
                <a:spcPct val="15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перераспределил территории и восстановил многие прежние государственные границы. Карта Европы после 1815 года показывает, как державы старались создать более устойчивую систему.
</a:t>
            </a:r>
            <a:endParaRPr lang="en-US" sz="8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событий революций 1820-х, 1830-х и 1848 года по учебному материалу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революций в XIX веке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века протесты стали шире и охватили больше стран, чем раньше.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Самой мощной стала волна 1848 года: революционные выступления усиливались и всё чаще затрагивали разные части Европы.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949032"/>
            <a:ext cx="4063200" cy="1732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события и то, к чему они привели в разных странах Европы.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выступлений привело не к полной победе революционеров, а к частичным изменениям, которые позже нередко ограничивались властями.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Европы XIX века, по материалам урока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революции и их результаты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443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6274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Неурожаи, рост цен на хлеб и безработица особенно тяжело били по городским жителям. На этом фоне недовольство властью быстро превращалось в массовые выступления.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прав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9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участники революций хотели конституций, свободы печати и участия в управлении. Люди ожидали, что власть станет более справедливой и подотчетной обществу.
</a:t>
            </a:r>
            <a:endParaRPr lang="en-US" sz="1499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протесты были связаны не только с политическими, но и с национальными требованиями. Народы хотели признания своего языка, истории и права на собственное государство.
</a:t>
            </a:r>
            <a:endParaRPr lang="en-US" sz="1431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выступления охватили почти всю Европу. Восстания, митинги и баррикады показали, что недовольство старым порядком стало очень сильным и массовым.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«Весна народов» 1848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революция 1848 года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почему революции часто начинались успешно, но завершались не так, как ожидали участники.
</a:t>
            </a:r>
            <a:endParaRPr lang="en-US" sz="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1848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Париже начинаются массовые выступления. Король Луи-Филипп теряет власть, а Июльская монархия прекращает существование.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1848 год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провозглашают Вторую республику. Одним из самых заметных решений становится введение всеобщего мужского избирательного права.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1851 год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Луи-Наполеон совершает государственный переворот. Позже он становится императором Наполеоном III, и это показывает непрочность многих революционных изменений.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от Июльской монархии к республике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336" y="0"/>
            <a:ext cx="2398129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и идея национального единства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Раздробленные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3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германские государства оставались разделенными. Многие жители считали, что страна должна объединиться и получить общие законы, а не жить по разным правилам.
</a:t>
            </a:r>
            <a:endParaRPr lang="en-US" sz="941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Франкфуртское собрание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1848 году во Франкфурте-на-Майне собрался первый общегерманский парламент. Его участники пытались создать единое государство и подготовить общую конституцию для немцев.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переговоры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Депутаты не смогли договориться с монархами и не имели достаточно силы, чтобы заставить их принять решение. Из-за этого многие планы остались только на бумаге.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попытки
</a:t>
            </a:r>
            <a:pPr algn="l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революция не принесла немедленной победы, идея единства не исчезла. Позже именно она помогла объединить германские земли под руководством Пруссии.
</a:t>
            </a:r>
            <a:endParaRPr lang="en-US" sz="10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революций 1848–1849 годов в Европе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революций 1848–1849 годов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революционеры добились лишь временных уступок, а затем столкнулись с восстановлением власти монархов и армии.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итог — не мгновенная победа, а рост давления на власти: часть требований была учтена, но изменения шли 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объединению Италии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Рисорджименто
</a:t>
            </a:r>
            <a:pPr algn="l" indent="0" marL="0">
              <a:lnSpc>
                <a:spcPct val="15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первой половине XIX века итальянские земли были разделены и находились под сильным влиянием Австрии. В обществе усилилась идея национального единства и освобождения от чужого контроля.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Мадзини и Кавура
</a:t>
            </a:r>
            <a:pPr algn="l" indent="0" marL="0">
              <a:lnSpc>
                <a:spcPct val="15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Джузеппе Мадзини призывал к объединению страны, а граф Кавур проводил осторожную дипломатию и укреплял позиции Пьемонта. Их подходы были разными, но цель оставалась общей.
</a:t>
            </a:r>
            <a:endParaRPr lang="en-US" sz="106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Гарибальди
</a:t>
            </a:r>
            <a:pPr algn="l" indent="0" marL="0">
              <a:lnSpc>
                <a:spcPct val="15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1860 году отряды Гарибальди помогли присоединить Южную Италию к будущему единому государству. Этот успех показал, что национальное движение опиралось не только на дипломатию, но и на народную поддержку.
</a:t>
            </a:r>
            <a:endParaRPr lang="en-US" sz="1029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Италия
</a:t>
            </a:r>
            <a:pPr algn="l" indent="0" marL="0">
              <a:lnSpc>
                <a:spcPct val="15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1861 году было провозглашено Королевство Италия, а в 1870 году к нему присоединился Рим. Так завершился долгий процесс объединения итальянских земель.
</a:t>
            </a:r>
            <a:endParaRPr lang="en-US" sz="122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4375" y="436705"/>
            <a:ext cx="3846300" cy="28020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Германии под главенством Пруссии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693475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Пруссия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обладала развитой армией, крепкой экономикой и решительным руководством. Именно она стала центром объединения германских земель и предложила путь без революционного хаоса, но через силу и порядок.
</a:t>
            </a:r>
            <a:endParaRPr lang="en-US" sz="823" dirty="0"/>
          </a:p>
        </p:txBody>
      </p:sp>
      <p:sp>
        <p:nvSpPr>
          <p:cNvPr id="13" name="Text 3"/>
          <p:cNvSpPr txBox="1"/>
          <p:nvPr/>
        </p:nvSpPr>
        <p:spPr>
          <a:xfrm>
            <a:off x="2784500" y="2057700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Бисмарка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Отто фон Бисмарк умело сочетал переговоры, давление и точный расчет. Он стремился не спорить бесконечно, а добиваться результата, используя противоречия между соседними державами в пользу Пруссии.
</a:t>
            </a:r>
            <a:endParaRPr lang="en-US" sz="823" dirty="0"/>
          </a:p>
        </p:txBody>
      </p:sp>
      <p:sp>
        <p:nvSpPr>
          <p:cNvPr id="14" name="Text 4"/>
          <p:cNvSpPr txBox="1"/>
          <p:nvPr/>
        </p:nvSpPr>
        <p:spPr>
          <a:xfrm>
            <a:off x="2784500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Австрией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1866 году Пруссия победила Австрию и стала главной силой среди германских государств. После этого влияние Австрии на немецкое объединение резко ослабло, а путь к единству стал короче.
</a:t>
            </a:r>
            <a:endParaRPr lang="en-US" sz="885" dirty="0"/>
          </a:p>
        </p:txBody>
      </p:sp>
      <p:sp>
        <p:nvSpPr>
          <p:cNvPr id="15" name="Text 5"/>
          <p:cNvSpPr txBox="1"/>
          <p:nvPr/>
        </p:nvSpPr>
        <p:spPr>
          <a:xfrm>
            <a:off x="69347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 Данией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1864 году Пруссия вместе с Австрией воевала против Дании. Эта победа укрепила авторитет Бисмарка и стала первым шагом к изменению политической карты германских земель.
</a:t>
            </a:r>
            <a:endParaRPr lang="en-US" sz="916" dirty="0"/>
          </a:p>
        </p:txBody>
      </p:sp>
      <p:sp>
        <p:nvSpPr>
          <p:cNvPr id="16" name="Text 6"/>
          <p:cNvSpPr txBox="1"/>
          <p:nvPr/>
        </p:nvSpPr>
        <p:spPr>
          <a:xfrm>
            <a:off x="4875525" y="3609175"/>
            <a:ext cx="16092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с Францией в 1870–1871 годах германские земли объединились в Германскую империю. Новое государство сразу стало одной из самых мощных держав Европы.
</a:t>
            </a:r>
            <a:endParaRPr lang="en-US" sz="9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различались две политические линии и к каким последствиям они приводили.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удерживала власть, но не снимала напряжение; революции часто проигрывали, однако заставляли государства менять правила управления.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истории Европы XIX века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 революции: основные различия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577" y="994725"/>
            <a:ext cx="2095895" cy="2042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952" y="994725"/>
            <a:ext cx="2095895" cy="204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327" y="994725"/>
            <a:ext cx="2095895" cy="204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маленьком городе мальчик читает свежую газету и узнает о новых правах и спорах в парламенте. Печатное слово быстро переносило идеи из столицы в провинцию, где их обсуждали в школах, кружках и домах.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Газета в руках ученика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шумной площади люди говорят о языке, истории и будущем своей страны. Национализм объединял тех, кто хотел жить в одном государстве, а не быть разделенным по старым границам и династиям.
</a:t>
            </a:r>
            <a:endParaRPr lang="en-US" sz="94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площадь и национальный флаг
</a:t>
            </a:r>
            <a:endParaRPr lang="en-US" sz="1352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долгой смены рабочие спорят о справедливой оплате и тяжёлом труде. Социалистические идеи помогали им говорить о неравенстве, а книги и листовки распространяли эти мысли среди городских жителей.
</a:t>
            </a:r>
            <a:endParaRPr lang="en-US" sz="89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у фабричных ворот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Идеи, которые меняли общество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индустриализации XIX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и рост городов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 города ускорил появление рабочих кварталов, где жизнь часто была тесной и трудной. Это усиливало недовольство.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росли фабрики и города, тем заметнее становились социальные проблемы, которые подталкивали людей к протестам и реформам.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007374"/>
            <a:ext cx="2644800" cy="15626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и революции за пределами Европы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602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
</a:t>
            </a:r>
            <a:pPr algn="l" indent="0" marL="0">
              <a:lnSpc>
                <a:spcPct val="150000"/>
              </a:lnSpc>
              <a:buNone/>
            </a:pPr>
            <a:r>
              <a:rPr lang="en-US" sz="101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 о европейских событиях укрепляли местные движения за независимость и реформы. Для новых государств это был важный пример того, как можно менять власть и законы.
</a:t>
            </a:r>
            <a:endParaRPr lang="en-US" sz="1018" dirty="0"/>
          </a:p>
        </p:txBody>
      </p:sp>
      <p:sp>
        <p:nvSpPr>
          <p:cNvPr id="13" name="Text 3"/>
          <p:cNvSpPr txBox="1"/>
          <p:nvPr/>
        </p:nvSpPr>
        <p:spPr>
          <a:xfrm>
            <a:off x="496048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4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Африки
</a:t>
            </a:r>
            <a:pPr algn="l" indent="0" marL="0">
              <a:lnSpc>
                <a:spcPct val="150000"/>
              </a:lnSpc>
              <a:buNone/>
            </a:pPr>
            <a:r>
              <a:rPr lang="en-US" sz="94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европейские изменения тоже замечали правители и образованные элиты. Ослабление старых империй открывало возможности для сопротивления и пересмотра зависимого положения.
</a:t>
            </a:r>
            <a:endParaRPr lang="en-US" sz="943" dirty="0"/>
          </a:p>
        </p:txBody>
      </p:sp>
      <p:sp>
        <p:nvSpPr>
          <p:cNvPr id="14" name="Text 4"/>
          <p:cNvSpPr txBox="1"/>
          <p:nvPr/>
        </p:nvSpPr>
        <p:spPr>
          <a:xfrm>
            <a:off x="33409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Османская империя
</a:t>
            </a:r>
            <a:pPr algn="l" indent="0" marL="0">
              <a:lnSpc>
                <a:spcPct val="150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Османской империи усилился интерес к обновлению управления и армии. Европейские потрясения показывали, что старые порядки уже не гарантируют устойчивость государства.
</a:t>
            </a:r>
            <a:endParaRPr lang="en-US" sz="1032" dirty="0"/>
          </a:p>
        </p:txBody>
      </p:sp>
      <p:sp>
        <p:nvSpPr>
          <p:cNvPr id="15" name="Text 5"/>
          <p:cNvSpPr txBox="1"/>
          <p:nvPr/>
        </p:nvSpPr>
        <p:spPr>
          <a:xfrm>
            <a:off x="6185811" y="1391488"/>
            <a:ext cx="2446248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Азии
</a:t>
            </a:r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азиатских колониях идеи свободы и национального самосознания распространялись через школы, торговлю и печать. Они помогали формироваться новым политическим кругам.
</a:t>
            </a:r>
            <a:endParaRPr lang="en-US" sz="975" dirty="0"/>
          </a:p>
        </p:txBody>
      </p:sp>
      <p:sp>
        <p:nvSpPr>
          <p:cNvPr id="16" name="Text 6"/>
          <p:cNvSpPr txBox="1"/>
          <p:nvPr/>
        </p:nvSpPr>
        <p:spPr>
          <a:xfrm>
            <a:off x="3335273" y="3172263"/>
            <a:ext cx="24462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
</a:t>
            </a:r>
            <a:pPr algn="l" indent="0" marL="0">
              <a:lnSpc>
                <a:spcPct val="150000"/>
              </a:lnSpc>
              <a:buNone/>
            </a:pPr>
            <a:r>
              <a:rPr lang="en-US" sz="107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Торговля, путешествия и переселение людей ускоряли обмен новостями и политическими идеями. Поэтому события в Европе быстро находили отклик далеко за её пределами.
</a:t>
            </a:r>
            <a:endParaRPr lang="en-US" sz="10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революционных идей по миру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политические идеи переходили из Европы в другие регионы через печать, людей и общественные обсуждения.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4336" y="0"/>
            <a:ext cx="2398129" cy="392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переломным
</a:t>
            </a:r>
            <a:endParaRPr lang="en-US" sz="3400" dirty="0"/>
          </a:p>
        </p:txBody>
      </p:sp>
      <p:sp>
        <p:nvSpPr>
          <p:cNvPr id="10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7757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старых порядков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заставили многие государства отказаться от части старых ограничений. Монархи уже не могли управлять так, как раньше, потому что общество требовало перемен и большей открытости.
</a:t>
            </a:r>
            <a:endParaRPr lang="en-US" sz="968" dirty="0"/>
          </a:p>
        </p:txBody>
      </p:sp>
      <p:sp>
        <p:nvSpPr>
          <p:cNvPr id="12" name="Text 3"/>
          <p:cNvSpPr txBox="1"/>
          <p:nvPr/>
        </p:nvSpPr>
        <p:spPr>
          <a:xfrm>
            <a:off x="337757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прав граждан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укреплялись конституции, парламенты и выборы. Даже там, где движения были подавлены, власти вынуждены были учитывать новые политические ожидания людей.
</a:t>
            </a:r>
            <a:endParaRPr lang="en-US" sz="968" dirty="0"/>
          </a:p>
        </p:txBody>
      </p:sp>
      <p:sp>
        <p:nvSpPr>
          <p:cNvPr id="13" name="Text 4"/>
          <p:cNvSpPr txBox="1"/>
          <p:nvPr/>
        </p:nvSpPr>
        <p:spPr>
          <a:xfrm>
            <a:off x="6110825" y="801825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движения привели к созданию Италии и Германии. Для многих жителей это стало доказательством того, что идея общего государства может стать реальностью.
</a:t>
            </a:r>
            <a:endParaRPr lang="en-US" sz="968" dirty="0"/>
          </a:p>
        </p:txBody>
      </p:sp>
      <p:sp>
        <p:nvSpPr>
          <p:cNvPr id="14" name="Text 5"/>
          <p:cNvSpPr txBox="1"/>
          <p:nvPr/>
        </p:nvSpPr>
        <p:spPr>
          <a:xfrm>
            <a:off x="6110825" y="2374050"/>
            <a:ext cx="22215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5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XIX века подготовили почву для дальнейших реформ в Европе и мире. Они показали, что давление общества способно менять власть, границы и правила жизни.
</a:t>
            </a:r>
            <a:endParaRPr lang="en-US" sz="100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показал, что попытки удержать старый порядок лишь усиливали требования перемен. Реакция и революции изменили государства, права людей и ход мировой истории.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век борьбы между порядком и переменами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2026-06-02T08:24:23Z</dcterms:created>
  <dcterms:modified xsi:type="dcterms:W3CDTF">2026-06-02T08:24:23Z</dcterms:modified>
</cp:coreProperties>
</file>