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jpe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342055" y="0"/>
            <a:ext cx="4801939" cy="5143500"/>
          </a:xfrm>
          <a:prstGeom prst="rect">
            <a:avLst/>
          </a:prstGeom>
        </p:spPr>
      </p:pic>
      <p:sp>
        <p:nvSpPr>
          <p:cNvPr id="4" name="Text 0"/>
          <p:cNvSpPr txBox="1"/>
          <p:nvPr/>
        </p:nvSpPr>
        <p:spPr>
          <a:xfrm>
            <a:off x="539900" y="1151600"/>
            <a:ext cx="3543600" cy="1742100"/>
          </a:xfrm>
          <a:prstGeom prst="rect">
            <a:avLst/>
          </a:prstGeom>
          <a:noFill/>
          <a:ln/>
        </p:spPr>
        <p:txBody>
          <a:bodyPr wrap="square" lIns="0" tIns="0" rIns="0" bIns="0" rtlCol="0" anchor="b"/>
          <a:lstStyle/>
          <a:p>
            <a:pPr algn="l" indent="0" marL="0">
              <a:lnSpc>
                <a:spcPct val="100000"/>
              </a:lnSpc>
              <a:buNone/>
            </a:pPr>
            <a:r>
              <a:rPr lang="en-US" sz="2400" b="1" dirty="0">
                <a:solidFill>
                  <a:srgbClr val="980000"/>
                </a:solidFill>
                <a:latin typeface="Arial" pitchFamily="34" charset="0"/>
                <a:ea typeface="Arial" pitchFamily="34" charset="-122"/>
                <a:cs typeface="Arial" pitchFamily="34" charset="-120"/>
              </a:rPr>
              <a:t>Skills 3: навыки, которые работают каждый день
</a:t>
            </a:r>
            <a:endParaRPr lang="en-US" sz="2400" dirty="0"/>
          </a:p>
        </p:txBody>
      </p:sp>
      <p:sp>
        <p:nvSpPr>
          <p:cNvPr id="5" name="Text 1"/>
          <p:cNvSpPr txBox="1"/>
          <p:nvPr/>
        </p:nvSpPr>
        <p:spPr>
          <a:xfrm>
            <a:off x="261600" y="2588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000000"/>
                </a:solidFill>
                <a:latin typeface="Arial" pitchFamily="34" charset="0"/>
                <a:ea typeface="Arial" pitchFamily="34" charset="-122"/>
                <a:cs typeface="Arial" pitchFamily="34" charset="-120"/>
              </a:rPr>
              <a:t>
</a:t>
            </a:r>
            <a:endParaRPr lang="en-US" sz="746" dirty="0"/>
          </a:p>
        </p:txBody>
      </p:sp>
      <p:sp>
        <p:nvSpPr>
          <p:cNvPr id="6" name="Text 2"/>
          <p:cNvSpPr txBox="1"/>
          <p:nvPr/>
        </p:nvSpPr>
        <p:spPr>
          <a:xfrm>
            <a:off x="539900" y="3176275"/>
            <a:ext cx="3543600" cy="10395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Навыки для школы, общения и уверенных решений каждый день.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76219" y="0"/>
            <a:ext cx="376721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1600" y="1504750"/>
            <a:ext cx="4660800" cy="945300"/>
          </a:xfrm>
          <a:prstGeom prst="rect">
            <a:avLst/>
          </a:prstGeom>
          <a:noFill/>
          <a:ln/>
        </p:spPr>
        <p:txBody>
          <a:bodyPr wrap="square" lIns="0" tIns="0" rIns="0" bIns="0" rtlCol="0" anchor="b"/>
          <a:lstStyle/>
          <a:p>
            <a:pPr algn="l" indent="0" marL="0">
              <a:lnSpc>
                <a:spcPct val="100000"/>
              </a:lnSpc>
              <a:buNone/>
            </a:pPr>
            <a:r>
              <a:rPr lang="en-US" sz="2412" b="1" dirty="0">
                <a:solidFill>
                  <a:srgbClr val="980000"/>
                </a:solidFill>
                <a:latin typeface="Arial" pitchFamily="34" charset="0"/>
                <a:ea typeface="Arial" pitchFamily="34" charset="-122"/>
                <a:cs typeface="Arial" pitchFamily="34" charset="-120"/>
              </a:rPr>
              <a:t>Почему навыки важны именно сейчас
</a:t>
            </a:r>
            <a:endParaRPr lang="en-US" sz="2412" dirty="0"/>
          </a:p>
        </p:txBody>
      </p:sp>
      <p:sp>
        <p:nvSpPr>
          <p:cNvPr id="6" name="Text 1"/>
          <p:cNvSpPr txBox="1"/>
          <p:nvPr/>
        </p:nvSpPr>
        <p:spPr>
          <a:xfrm>
            <a:off x="261600" y="2616300"/>
            <a:ext cx="4503300" cy="8094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подростковом возрасте привычки учёбы, общения и работы с информацией закрепляются особенно быстро. Поэтому важно не только получать оценки, но и учиться договариваться, проверять факты и действовать безопасно онлайн.
</a:t>
            </a:r>
            <a:endParaRPr lang="en-US" sz="1000" dirty="0"/>
          </a:p>
        </p:txBody>
      </p:sp>
      <p:sp>
        <p:nvSpPr>
          <p:cNvPr id="7" name="Text 2"/>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12675" y="1369700"/>
            <a:ext cx="236250" cy="189000"/>
          </a:xfrm>
          <a:prstGeom prst="rect">
            <a:avLst/>
          </a:prstGeom>
        </p:spPr>
      </p:pic>
      <p:pic>
        <p:nvPicPr>
          <p:cNvPr id="5" name="Image 3" descr="preencoded.png">    </p:cNvPr>
          <p:cNvPicPr>
            <a:picLocks noChangeAspect="1"/>
          </p:cNvPicPr>
          <p:nvPr/>
        </p:nvPicPr>
        <p:blipFill>
          <a:blip r:embed="rId4"/>
          <a:stretch>
            <a:fillRect/>
          </a:stretch>
        </p:blipFill>
        <p:spPr>
          <a:xfrm>
            <a:off x="324488" y="2144074"/>
            <a:ext cx="212625" cy="189000"/>
          </a:xfrm>
          <a:prstGeom prst="rect">
            <a:avLst/>
          </a:prstGeom>
        </p:spPr>
      </p:pic>
      <p:pic>
        <p:nvPicPr>
          <p:cNvPr id="6" name="Image 4" descr="preencoded.png">    </p:cNvPr>
          <p:cNvPicPr>
            <a:picLocks noChangeAspect="1"/>
          </p:cNvPicPr>
          <p:nvPr/>
        </p:nvPicPr>
        <p:blipFill>
          <a:blip r:embed="rId5"/>
          <a:stretch>
            <a:fillRect/>
          </a:stretch>
        </p:blipFill>
        <p:spPr>
          <a:xfrm>
            <a:off x="348113" y="2918468"/>
            <a:ext cx="165375" cy="189000"/>
          </a:xfrm>
          <a:prstGeom prst="rect">
            <a:avLst/>
          </a:prstGeom>
        </p:spPr>
      </p:pic>
      <p:pic>
        <p:nvPicPr>
          <p:cNvPr id="7" name="Image 5" descr="preencoded.png">    </p:cNvPr>
          <p:cNvPicPr>
            <a:picLocks noChangeAspect="1"/>
          </p:cNvPicPr>
          <p:nvPr/>
        </p:nvPicPr>
        <p:blipFill>
          <a:blip r:embed="rId6"/>
          <a:stretch>
            <a:fillRect/>
          </a:stretch>
        </p:blipFill>
        <p:spPr>
          <a:xfrm>
            <a:off x="312675" y="3692861"/>
            <a:ext cx="236250" cy="189000"/>
          </a:xfrm>
          <a:prstGeom prst="rect">
            <a:avLst/>
          </a:prstGeom>
        </p:spPr>
      </p:pic>
      <p:pic>
        <p:nvPicPr>
          <p:cNvPr id="8" name="Image 6" descr="preencoded.png">    </p:cNvPr>
          <p:cNvPicPr>
            <a:picLocks noChangeAspect="1"/>
          </p:cNvPicPr>
          <p:nvPr/>
        </p:nvPicPr>
        <p:blipFill>
          <a:blip r:embed="rId7"/>
          <a:stretch>
            <a:fillRect/>
          </a:stretch>
        </p:blipFill>
        <p:spPr>
          <a:xfrm>
            <a:off x="336300" y="4435625"/>
            <a:ext cx="189000" cy="189000"/>
          </a:xfrm>
          <a:prstGeom prst="rect">
            <a:avLst/>
          </a:prstGeom>
        </p:spPr>
      </p:pic>
      <p:sp>
        <p:nvSpPr>
          <p:cNvPr id="9" name="Text 0"/>
          <p:cNvSpPr txBox="1"/>
          <p:nvPr/>
        </p:nvSpPr>
        <p:spPr>
          <a:xfrm>
            <a:off x="261600" y="262050"/>
            <a:ext cx="8620800" cy="6459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Ключевые идеи Skills 3
</a:t>
            </a:r>
            <a:endParaRPr lang="en-US" sz="2612" dirty="0"/>
          </a:p>
        </p:txBody>
      </p:sp>
      <p:sp>
        <p:nvSpPr>
          <p:cNvPr id="10"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3</a:t>
            </a:r>
            <a:endParaRPr lang="en-US" sz="700" dirty="0"/>
          </a:p>
        </p:txBody>
      </p:sp>
      <p:sp>
        <p:nvSpPr>
          <p:cNvPr id="11" name="Text 2"/>
          <p:cNvSpPr txBox="1"/>
          <p:nvPr/>
        </p:nvSpPr>
        <p:spPr>
          <a:xfrm>
            <a:off x="752550" y="1225443"/>
            <a:ext cx="4725900" cy="477900"/>
          </a:xfrm>
          <a:prstGeom prst="rect">
            <a:avLst/>
          </a:prstGeom>
          <a:noFill/>
          <a:ln/>
        </p:spPr>
        <p:txBody>
          <a:bodyPr wrap="square" lIns="0" tIns="0" rIns="0" bIns="0" rtlCol="0" anchor="ctr"/>
          <a:lstStyle/>
          <a:p>
            <a:pPr algn="l" indent="0" marL="0">
              <a:lnSpc>
                <a:spcPct val="115000"/>
              </a:lnSpc>
              <a:buNone/>
            </a:pPr>
            <a:r>
              <a:rPr lang="en-US" sz="880" b="1" dirty="0">
                <a:solidFill>
                  <a:srgbClr val="000000"/>
                </a:solidFill>
                <a:latin typeface="Arial" pitchFamily="34" charset="0"/>
                <a:ea typeface="Arial" pitchFamily="34" charset="-122"/>
                <a:cs typeface="Arial" pitchFamily="34" charset="-120"/>
              </a:rPr>
              <a:t>Развивается тренировкой
</a:t>
            </a:r>
            <a:pPr algn="l" indent="0" marL="0">
              <a:lnSpc>
                <a:spcPct val="115000"/>
              </a:lnSpc>
              <a:buNone/>
            </a:pPr>
            <a:r>
              <a:rPr lang="en-US" sz="32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Навык не появляется сразу: он укрепляется через повторение, как при тренировке в спорте или игре на инструменте. Чем регулярнее практика, тем увереннее действие в реальной ситуации.
</a:t>
            </a:r>
            <a:endParaRPr lang="en-US" sz="880" dirty="0"/>
          </a:p>
        </p:txBody>
      </p:sp>
      <p:sp>
        <p:nvSpPr>
          <p:cNvPr id="12" name="Text 3"/>
          <p:cNvSpPr txBox="1"/>
          <p:nvPr/>
        </p:nvSpPr>
        <p:spPr>
          <a:xfrm>
            <a:off x="752550" y="1999831"/>
            <a:ext cx="4725900" cy="477900"/>
          </a:xfrm>
          <a:prstGeom prst="rect">
            <a:avLst/>
          </a:prstGeom>
          <a:noFill/>
          <a:ln/>
        </p:spPr>
        <p:txBody>
          <a:bodyPr wrap="square" lIns="0" tIns="0" rIns="0" bIns="0" rtlCol="0" anchor="ctr"/>
          <a:lstStyle/>
          <a:p>
            <a:pPr algn="l" indent="0" marL="0">
              <a:lnSpc>
                <a:spcPct val="115000"/>
              </a:lnSpc>
              <a:buNone/>
            </a:pPr>
            <a:r>
              <a:rPr lang="en-US" sz="997" b="1" dirty="0">
                <a:solidFill>
                  <a:srgbClr val="000000"/>
                </a:solidFill>
                <a:latin typeface="Arial" pitchFamily="34" charset="0"/>
                <a:ea typeface="Arial" pitchFamily="34" charset="-122"/>
                <a:cs typeface="Arial" pitchFamily="34" charset="-120"/>
              </a:rPr>
              <a:t>Работает везде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6" dirty="0">
                <a:solidFill>
                  <a:srgbClr val="000000"/>
                </a:solidFill>
                <a:latin typeface="Arial" pitchFamily="34" charset="0"/>
                <a:ea typeface="Arial" pitchFamily="34" charset="-122"/>
                <a:cs typeface="Arial" pitchFamily="34" charset="-120"/>
              </a:rPr>
              <a:t>Skills 3 нужны не только на уроках. Они помогают дома планировать дела, в классе работать с людьми, а в сети — не теряться среди сообщений и ссылок.
</a:t>
            </a:r>
            <a:endParaRPr lang="en-US" sz="997" dirty="0"/>
          </a:p>
        </p:txBody>
      </p:sp>
      <p:sp>
        <p:nvSpPr>
          <p:cNvPr id="13" name="Text 4"/>
          <p:cNvSpPr txBox="1"/>
          <p:nvPr/>
        </p:nvSpPr>
        <p:spPr>
          <a:xfrm>
            <a:off x="752550" y="2774225"/>
            <a:ext cx="4725900" cy="477900"/>
          </a:xfrm>
          <a:prstGeom prst="rect">
            <a:avLst/>
          </a:prstGeom>
          <a:noFill/>
          <a:ln/>
        </p:spPr>
        <p:txBody>
          <a:bodyPr wrap="square" lIns="0" tIns="0" rIns="0" bIns="0" rtlCol="0" anchor="ctr"/>
          <a:lstStyle/>
          <a:p>
            <a:pPr algn="l" indent="0" marL="0">
              <a:lnSpc>
                <a:spcPct val="115000"/>
              </a:lnSpc>
              <a:buNone/>
            </a:pPr>
            <a:r>
              <a:rPr lang="en-US" sz="997" b="1" dirty="0">
                <a:solidFill>
                  <a:srgbClr val="000000"/>
                </a:solidFill>
                <a:latin typeface="Arial" pitchFamily="34" charset="0"/>
                <a:ea typeface="Arial" pitchFamily="34" charset="-122"/>
                <a:cs typeface="Arial" pitchFamily="34" charset="-120"/>
              </a:rPr>
              <a:t>Помогает учиться без спешки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6" dirty="0">
                <a:solidFill>
                  <a:srgbClr val="000000"/>
                </a:solidFill>
                <a:latin typeface="Arial" pitchFamily="34" charset="0"/>
                <a:ea typeface="Arial" pitchFamily="34" charset="-122"/>
                <a:cs typeface="Arial" pitchFamily="34" charset="-120"/>
              </a:rPr>
              <a:t>Самоорганизация помогает не забывать сроки, распределять силы и завершать начатое. Это особенно важно, когда задач много, а времени на подготовку немного.
</a:t>
            </a:r>
            <a:endParaRPr lang="en-US" sz="997" dirty="0"/>
          </a:p>
        </p:txBody>
      </p:sp>
      <p:sp>
        <p:nvSpPr>
          <p:cNvPr id="14" name="Text 5"/>
          <p:cNvSpPr txBox="1"/>
          <p:nvPr/>
        </p:nvSpPr>
        <p:spPr>
          <a:xfrm>
            <a:off x="752550" y="3548619"/>
            <a:ext cx="4725900" cy="477900"/>
          </a:xfrm>
          <a:prstGeom prst="rect">
            <a:avLst/>
          </a:prstGeom>
          <a:noFill/>
          <a:ln/>
        </p:spPr>
        <p:txBody>
          <a:bodyPr wrap="square" lIns="0" tIns="0" rIns="0" bIns="0" rtlCol="0" anchor="ctr"/>
          <a:lstStyle/>
          <a:p>
            <a:pPr algn="l" indent="0" marL="0">
              <a:lnSpc>
                <a:spcPct val="115000"/>
              </a:lnSpc>
              <a:buNone/>
            </a:pPr>
            <a:r>
              <a:rPr lang="en-US" sz="997" b="1" dirty="0">
                <a:solidFill>
                  <a:srgbClr val="000000"/>
                </a:solidFill>
                <a:latin typeface="Arial" pitchFamily="34" charset="0"/>
                <a:ea typeface="Arial" pitchFamily="34" charset="-122"/>
                <a:cs typeface="Arial" pitchFamily="34" charset="-120"/>
              </a:rPr>
              <a:t>Улучшает общение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6" dirty="0">
                <a:solidFill>
                  <a:srgbClr val="000000"/>
                </a:solidFill>
                <a:latin typeface="Arial" pitchFamily="34" charset="0"/>
                <a:ea typeface="Arial" pitchFamily="34" charset="-122"/>
                <a:cs typeface="Arial" pitchFamily="34" charset="-120"/>
              </a:rPr>
              <a:t>Коммуникация делает речь яснее, а слушание — точнее. Когда подросток умеет задавать вопросы и уточнять, меньше недопонимания в группе и переписке.
</a:t>
            </a:r>
            <a:endParaRPr lang="en-US" sz="997" dirty="0"/>
          </a:p>
        </p:txBody>
      </p:sp>
      <p:sp>
        <p:nvSpPr>
          <p:cNvPr id="15" name="Text 6"/>
          <p:cNvSpPr txBox="1"/>
          <p:nvPr/>
        </p:nvSpPr>
        <p:spPr>
          <a:xfrm>
            <a:off x="752550" y="4291383"/>
            <a:ext cx="4725900" cy="477900"/>
          </a:xfrm>
          <a:prstGeom prst="rect">
            <a:avLst/>
          </a:prstGeom>
          <a:noFill/>
          <a:ln/>
        </p:spPr>
        <p:txBody>
          <a:bodyPr wrap="square" lIns="0" tIns="0" rIns="0" bIns="0" rtlCol="0" anchor="ctr"/>
          <a:lstStyle/>
          <a:p>
            <a:pPr algn="l" indent="0" marL="0">
              <a:lnSpc>
                <a:spcPct val="115000"/>
              </a:lnSpc>
              <a:buNone/>
            </a:pPr>
            <a:r>
              <a:rPr lang="en-US" sz="969" b="1" dirty="0">
                <a:solidFill>
                  <a:srgbClr val="000000"/>
                </a:solidFill>
                <a:latin typeface="Arial" pitchFamily="34" charset="0"/>
                <a:ea typeface="Arial" pitchFamily="34" charset="-122"/>
                <a:cs typeface="Arial" pitchFamily="34" charset="-120"/>
              </a:rPr>
              <a:t>Защищает от ошибок
</a:t>
            </a:r>
            <a:pPr algn="l" indent="0" marL="0">
              <a:lnSpc>
                <a:spcPct val="115000"/>
              </a:lnSpc>
              <a:buNone/>
            </a:pPr>
            <a:r>
              <a:rPr lang="en-US" sz="35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81" dirty="0">
                <a:solidFill>
                  <a:srgbClr val="000000"/>
                </a:solidFill>
                <a:latin typeface="Arial" pitchFamily="34" charset="0"/>
                <a:ea typeface="Arial" pitchFamily="34" charset="-122"/>
                <a:cs typeface="Arial" pitchFamily="34" charset="-120"/>
              </a:rPr>
              <a:t>Критическое мышление и цифровая грамотность помогают не принимать информацию на веру. Сначала проверка, потом вывод — так решения становятся точнее и безопаснее.
</a:t>
            </a:r>
            <a:endParaRPr lang="en-US" sz="96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259400"/>
            <a:ext cx="8310900" cy="5214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Что чаще всего мешает действовать
</a:t>
            </a:r>
            <a:endParaRPr lang="en-US" sz="2612" dirty="0"/>
          </a:p>
        </p:txBody>
      </p:sp>
      <p:sp>
        <p:nvSpPr>
          <p:cNvPr id="4"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4</a:t>
            </a:r>
            <a:endParaRPr lang="en-US" sz="700" dirty="0"/>
          </a:p>
        </p:txBody>
      </p:sp>
      <p:sp>
        <p:nvSpPr>
          <p:cNvPr id="5" name="Text 2"/>
          <p:cNvSpPr txBox="1"/>
          <p:nvPr/>
        </p:nvSpPr>
        <p:spPr>
          <a:xfrm>
            <a:off x="261611" y="1252404"/>
            <a:ext cx="4937113" cy="589228"/>
          </a:xfrm>
          <a:prstGeom prst="rect">
            <a:avLst/>
          </a:prstGeom>
          <a:noFill/>
          <a:ln/>
        </p:spPr>
        <p:txBody>
          <a:bodyPr wrap="square" lIns="0" tIns="0" rIns="0" bIns="0" rtlCol="0" anchor="t"/>
          <a:lstStyle/>
          <a:p>
            <a:pPr algn="l" indent="0" marL="0">
              <a:lnSpc>
                <a:spcPct val="115000"/>
              </a:lnSpc>
              <a:buNone/>
            </a:pPr>
            <a:r>
              <a:rPr lang="en-US" sz="1049" dirty="0">
                <a:solidFill>
                  <a:srgbClr val="000000"/>
                </a:solidFill>
                <a:latin typeface="Arial" pitchFamily="34" charset="0"/>
                <a:ea typeface="Arial" pitchFamily="34" charset="-122"/>
                <a:cs typeface="Arial" pitchFamily="34" charset="-120"/>
              </a:rPr>
              <a:t>Когда страшно отвечать, легче промолчать или согласиться с чужой версией. Но уверенность растёт, если заранее понять, что именно нужно сказать и с чего начать.
</a:t>
            </a:r>
            <a:endParaRPr lang="en-US" sz="1049" dirty="0"/>
          </a:p>
        </p:txBody>
      </p:sp>
      <p:sp>
        <p:nvSpPr>
          <p:cNvPr id="6" name="Text 3"/>
          <p:cNvSpPr txBox="1"/>
          <p:nvPr/>
        </p:nvSpPr>
        <p:spPr>
          <a:xfrm>
            <a:off x="261642" y="1013255"/>
            <a:ext cx="4937113" cy="191567"/>
          </a:xfrm>
          <a:prstGeom prst="rect">
            <a:avLst/>
          </a:prstGeom>
          <a:noFill/>
          <a:ln/>
        </p:spPr>
        <p:txBody>
          <a:bodyPr wrap="square" lIns="0" tIns="0" rIns="0" bIns="0" rtlCol="0" anchor="b"/>
          <a:lstStyle/>
          <a:p>
            <a:pPr algn="l" indent="0" marL="0">
              <a:lnSpc>
                <a:spcPct val="115000"/>
              </a:lnSpc>
              <a:buNone/>
            </a:pPr>
            <a:r>
              <a:rPr lang="en-US" sz="1161" b="1" dirty="0">
                <a:solidFill>
                  <a:srgbClr val="000000"/>
                </a:solidFill>
                <a:latin typeface="Arial" pitchFamily="34" charset="0"/>
                <a:ea typeface="Arial" pitchFamily="34" charset="-122"/>
                <a:cs typeface="Arial" pitchFamily="34" charset="-120"/>
              </a:rPr>
              <a:t>Неуверенность
</a:t>
            </a:r>
            <a:endParaRPr lang="en-US" sz="1161" dirty="0"/>
          </a:p>
        </p:txBody>
      </p:sp>
      <p:sp>
        <p:nvSpPr>
          <p:cNvPr id="7" name="Text 4"/>
          <p:cNvSpPr txBox="1"/>
          <p:nvPr/>
        </p:nvSpPr>
        <p:spPr>
          <a:xfrm>
            <a:off x="261611" y="2226409"/>
            <a:ext cx="4937113" cy="589228"/>
          </a:xfrm>
          <a:prstGeom prst="rect">
            <a:avLst/>
          </a:prstGeom>
          <a:noFill/>
          <a:ln/>
        </p:spPr>
        <p:txBody>
          <a:bodyPr wrap="square" lIns="0" tIns="0" rIns="0" bIns="0" rtlCol="0" anchor="t"/>
          <a:lstStyle/>
          <a:p>
            <a:pPr algn="l" indent="0" marL="0">
              <a:lnSpc>
                <a:spcPct val="115000"/>
              </a:lnSpc>
              <a:buNone/>
            </a:pPr>
            <a:r>
              <a:rPr lang="en-US" sz="1049" dirty="0">
                <a:solidFill>
                  <a:srgbClr val="000000"/>
                </a:solidFill>
                <a:latin typeface="Arial" pitchFamily="34" charset="0"/>
                <a:ea typeface="Arial" pitchFamily="34" charset="-122"/>
                <a:cs typeface="Arial" pitchFamily="34" charset="-120"/>
              </a:rPr>
              <a:t>Если откладывать дело до последнего вечера, остаётся меньше времени на проверку и исправления. В итоге растёт спешка, а качество работы снижается.
</a:t>
            </a:r>
            <a:endParaRPr lang="en-US" sz="1049" dirty="0"/>
          </a:p>
        </p:txBody>
      </p:sp>
      <p:sp>
        <p:nvSpPr>
          <p:cNvPr id="8" name="Text 5"/>
          <p:cNvSpPr txBox="1"/>
          <p:nvPr/>
        </p:nvSpPr>
        <p:spPr>
          <a:xfrm>
            <a:off x="261642" y="1987223"/>
            <a:ext cx="4937113" cy="191567"/>
          </a:xfrm>
          <a:prstGeom prst="rect">
            <a:avLst/>
          </a:prstGeom>
          <a:noFill/>
          <a:ln/>
        </p:spPr>
        <p:txBody>
          <a:bodyPr wrap="square" lIns="0" tIns="0" rIns="0" bIns="0" rtlCol="0" anchor="b"/>
          <a:lstStyle/>
          <a:p>
            <a:pPr algn="l" indent="0" marL="0">
              <a:lnSpc>
                <a:spcPct val="115000"/>
              </a:lnSpc>
              <a:buNone/>
            </a:pPr>
            <a:r>
              <a:rPr lang="en-US" sz="1161" b="1" dirty="0">
                <a:solidFill>
                  <a:srgbClr val="000000"/>
                </a:solidFill>
                <a:latin typeface="Arial" pitchFamily="34" charset="0"/>
                <a:ea typeface="Arial" pitchFamily="34" charset="-122"/>
                <a:cs typeface="Arial" pitchFamily="34" charset="-120"/>
              </a:rPr>
              <a:t>Прокрастинация
</a:t>
            </a:r>
            <a:endParaRPr lang="en-US" sz="1161" dirty="0"/>
          </a:p>
        </p:txBody>
      </p:sp>
      <p:sp>
        <p:nvSpPr>
          <p:cNvPr id="9" name="Text 6"/>
          <p:cNvSpPr txBox="1"/>
          <p:nvPr/>
        </p:nvSpPr>
        <p:spPr>
          <a:xfrm>
            <a:off x="261598" y="3200429"/>
            <a:ext cx="4937113" cy="589228"/>
          </a:xfrm>
          <a:prstGeom prst="rect">
            <a:avLst/>
          </a:prstGeom>
          <a:noFill/>
          <a:ln/>
        </p:spPr>
        <p:txBody>
          <a:bodyPr wrap="square" lIns="0" tIns="0" rIns="0" bIns="0" rtlCol="0" anchor="t"/>
          <a:lstStyle/>
          <a:p>
            <a:pPr algn="l" indent="0" marL="0">
              <a:lnSpc>
                <a:spcPct val="115000"/>
              </a:lnSpc>
              <a:buNone/>
            </a:pPr>
            <a:r>
              <a:rPr lang="en-US" sz="1049" dirty="0">
                <a:solidFill>
                  <a:srgbClr val="000000"/>
                </a:solidFill>
                <a:latin typeface="Arial" pitchFamily="34" charset="0"/>
                <a:ea typeface="Arial" pitchFamily="34" charset="-122"/>
                <a:cs typeface="Arial" pitchFamily="34" charset="-120"/>
              </a:rPr>
              <a:t>Резкие сообщения и намёки в переписке быстро создают конфликт. Чёткая и спокойная формулировка помогает обсудить вопрос без лишних эмоций и обид.
</a:t>
            </a:r>
            <a:endParaRPr lang="en-US" sz="1049" dirty="0"/>
          </a:p>
        </p:txBody>
      </p:sp>
      <p:sp>
        <p:nvSpPr>
          <p:cNvPr id="10" name="Text 7"/>
          <p:cNvSpPr txBox="1"/>
          <p:nvPr/>
        </p:nvSpPr>
        <p:spPr>
          <a:xfrm>
            <a:off x="261628" y="2961243"/>
            <a:ext cx="4937113" cy="191567"/>
          </a:xfrm>
          <a:prstGeom prst="rect">
            <a:avLst/>
          </a:prstGeom>
          <a:noFill/>
          <a:ln/>
        </p:spPr>
        <p:txBody>
          <a:bodyPr wrap="square" lIns="0" tIns="0" rIns="0" bIns="0" rtlCol="0" anchor="b"/>
          <a:lstStyle/>
          <a:p>
            <a:pPr algn="l" indent="0" marL="0">
              <a:lnSpc>
                <a:spcPct val="115000"/>
              </a:lnSpc>
              <a:buNone/>
            </a:pPr>
            <a:r>
              <a:rPr lang="en-US" sz="1161" b="1" dirty="0">
                <a:solidFill>
                  <a:srgbClr val="000000"/>
                </a:solidFill>
                <a:latin typeface="Arial" pitchFamily="34" charset="0"/>
                <a:ea typeface="Arial" pitchFamily="34" charset="-122"/>
                <a:cs typeface="Arial" pitchFamily="34" charset="-120"/>
              </a:rPr>
              <a:t>Нечёткая коммуникация
</a:t>
            </a:r>
            <a:endParaRPr lang="en-US" sz="1161" dirty="0"/>
          </a:p>
        </p:txBody>
      </p:sp>
      <p:sp>
        <p:nvSpPr>
          <p:cNvPr id="11" name="Text 8"/>
          <p:cNvSpPr txBox="1"/>
          <p:nvPr/>
        </p:nvSpPr>
        <p:spPr>
          <a:xfrm>
            <a:off x="261598" y="4174462"/>
            <a:ext cx="4937113" cy="589228"/>
          </a:xfrm>
          <a:prstGeom prst="rect">
            <a:avLst/>
          </a:prstGeom>
          <a:noFill/>
          <a:ln/>
        </p:spPr>
        <p:txBody>
          <a:bodyPr wrap="square" lIns="0" tIns="0" rIns="0" bIns="0" rtlCol="0" anchor="t"/>
          <a:lstStyle/>
          <a:p>
            <a:pPr algn="l" indent="0" marL="0">
              <a:lnSpc>
                <a:spcPct val="115000"/>
              </a:lnSpc>
              <a:buNone/>
            </a:pPr>
            <a:r>
              <a:rPr lang="en-US" sz="1049" dirty="0">
                <a:solidFill>
                  <a:srgbClr val="000000"/>
                </a:solidFill>
                <a:latin typeface="Arial" pitchFamily="34" charset="0"/>
                <a:ea typeface="Arial" pitchFamily="34" charset="-122"/>
                <a:cs typeface="Arial" pitchFamily="34" charset="-120"/>
              </a:rPr>
              <a:t>Иногда мешает не лень, а непонимание задачи: с чего начать, что главное и какой результат нужен. Один уточняющий вопрос часто снимает половину трудностей.
</a:t>
            </a:r>
            <a:endParaRPr lang="en-US" sz="1049" dirty="0"/>
          </a:p>
        </p:txBody>
      </p:sp>
      <p:sp>
        <p:nvSpPr>
          <p:cNvPr id="12" name="Text 9"/>
          <p:cNvSpPr txBox="1"/>
          <p:nvPr/>
        </p:nvSpPr>
        <p:spPr>
          <a:xfrm>
            <a:off x="261628" y="3935277"/>
            <a:ext cx="4937113" cy="191567"/>
          </a:xfrm>
          <a:prstGeom prst="rect">
            <a:avLst/>
          </a:prstGeom>
          <a:noFill/>
          <a:ln/>
        </p:spPr>
        <p:txBody>
          <a:bodyPr wrap="square" lIns="0" tIns="0" rIns="0" bIns="0" rtlCol="0" anchor="b"/>
          <a:lstStyle/>
          <a:p>
            <a:pPr algn="l" indent="0" marL="0">
              <a:lnSpc>
                <a:spcPct val="115000"/>
              </a:lnSpc>
              <a:buNone/>
            </a:pPr>
            <a:r>
              <a:rPr lang="en-US" sz="1161" b="1" dirty="0">
                <a:solidFill>
                  <a:srgbClr val="000000"/>
                </a:solidFill>
                <a:latin typeface="Arial" pitchFamily="34" charset="0"/>
                <a:ea typeface="Arial" pitchFamily="34" charset="-122"/>
                <a:cs typeface="Arial" pitchFamily="34" charset="-120"/>
              </a:rPr>
              <a:t>Неясная задача
</a:t>
            </a:r>
            <a:endParaRPr lang="en-US" sz="116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00" y="1353705"/>
            <a:ext cx="8620800" cy="3381640"/>
          </a:xfrm>
          <a:prstGeom prst="rect">
            <a:avLst/>
          </a:prstGeom>
        </p:spPr>
      </p:pic>
      <p:sp>
        <p:nvSpPr>
          <p:cNvPr id="4" name="Text 0"/>
          <p:cNvSpPr txBox="1"/>
          <p:nvPr/>
        </p:nvSpPr>
        <p:spPr>
          <a:xfrm>
            <a:off x="261600" y="259400"/>
            <a:ext cx="8620800" cy="5001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Карта навыков Skills 3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5</a:t>
            </a:r>
            <a:endParaRPr lang="en-US" sz="700" dirty="0"/>
          </a:p>
        </p:txBody>
      </p:sp>
      <p:sp>
        <p:nvSpPr>
          <p:cNvPr id="6" name="Text 2"/>
          <p:cNvSpPr txBox="1"/>
          <p:nvPr/>
        </p:nvSpPr>
        <p:spPr>
          <a:xfrm>
            <a:off x="261600" y="839131"/>
            <a:ext cx="8620800" cy="351900"/>
          </a:xfrm>
          <a:prstGeom prst="rect">
            <a:avLst/>
          </a:prstGeom>
          <a:noFill/>
          <a:ln/>
        </p:spPr>
        <p:txBody>
          <a:bodyPr wrap="square" lIns="0" tIns="0" rIns="0" bIns="0" rtlCol="0" anchor="t"/>
          <a:lstStyle/>
          <a:p>
            <a:pPr algn="l" indent="0" marL="0">
              <a:lnSpc>
                <a:spcPct val="100000"/>
              </a:lnSpc>
              <a:buNone/>
            </a:pPr>
            <a:r>
              <a:rPr lang="en-US" sz="1400" b="1" dirty="0">
                <a:solidFill>
                  <a:srgbClr val="980000"/>
                </a:solidFill>
                <a:latin typeface="Arial" pitchFamily="34" charset="0"/>
                <a:ea typeface="Arial" pitchFamily="34" charset="-122"/>
                <a:cs typeface="Arial" pitchFamily="34" charset="-120"/>
              </a:rPr>
              <a:t>Карта объединяет пять навыков, которые чаще всего нужны в школе и в сети.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1600" y="259400"/>
            <a:ext cx="8620800" cy="636900"/>
          </a:xfrm>
          <a:prstGeom prst="rect">
            <a:avLst/>
          </a:prstGeom>
          <a:noFill/>
          <a:ln/>
        </p:spPr>
        <p:txBody>
          <a:bodyPr wrap="square" lIns="0" tIns="0" rIns="0" bIns="0" rtlCol="0" anchor="t"/>
          <a:lstStyle/>
          <a:p>
            <a:pPr algn="l" indent="0" marL="0">
              <a:lnSpc>
                <a:spcPct val="100000"/>
              </a:lnSpc>
              <a:buNone/>
            </a:pPr>
            <a:r>
              <a:rPr lang="en-US" sz="2412" b="1" dirty="0">
                <a:solidFill>
                  <a:srgbClr val="980000"/>
                </a:solidFill>
                <a:latin typeface="Arial" pitchFamily="34" charset="0"/>
                <a:ea typeface="Arial" pitchFamily="34" charset="-122"/>
                <a:cs typeface="Arial" pitchFamily="34" charset="-120"/>
              </a:rPr>
              <a:t>Как выглядит рабочий день
</a:t>
            </a:r>
            <a:endParaRPr lang="en-US" sz="2412" dirty="0"/>
          </a:p>
        </p:txBody>
      </p:sp>
      <p:sp>
        <p:nvSpPr>
          <p:cNvPr id="8"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6</a:t>
            </a:r>
            <a:endParaRPr lang="en-US" sz="700" dirty="0"/>
          </a:p>
        </p:txBody>
      </p:sp>
      <p:sp>
        <p:nvSpPr>
          <p:cNvPr id="9" name="Text 2"/>
          <p:cNvSpPr txBox="1"/>
          <p:nvPr/>
        </p:nvSpPr>
        <p:spPr>
          <a:xfrm>
            <a:off x="264424" y="3110216"/>
            <a:ext cx="2061600" cy="8094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Сначала стоит увидеть свой день целиком: уроки, домашнее задание, кружки и отдых. Когда список дел перед глазами, легче заметить, что важно сделать в первую очередь.
</a:t>
            </a:r>
            <a:endParaRPr lang="en-US" sz="800" dirty="0"/>
          </a:p>
        </p:txBody>
      </p:sp>
      <p:sp>
        <p:nvSpPr>
          <p:cNvPr id="10" name="Text 3"/>
          <p:cNvSpPr txBox="1"/>
          <p:nvPr/>
        </p:nvSpPr>
        <p:spPr>
          <a:xfrm>
            <a:off x="264434" y="2656653"/>
            <a:ext cx="2061600" cy="387900"/>
          </a:xfrm>
          <a:prstGeom prst="rect">
            <a:avLst/>
          </a:prstGeom>
          <a:noFill/>
          <a:ln/>
        </p:spPr>
        <p:txBody>
          <a:bodyPr wrap="square" lIns="0" tIns="0" rIns="0" bIns="0" rtlCol="0" anchor="b"/>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Посмотреть на день
</a:t>
            </a:r>
            <a:endParaRPr lang="en-US" sz="900" dirty="0"/>
          </a:p>
        </p:txBody>
      </p:sp>
      <p:sp>
        <p:nvSpPr>
          <p:cNvPr id="11" name="Text 4"/>
          <p:cNvSpPr txBox="1"/>
          <p:nvPr/>
        </p:nvSpPr>
        <p:spPr>
          <a:xfrm>
            <a:off x="2453634" y="3110216"/>
            <a:ext cx="2061600" cy="8094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Дальше полезно выбрать одно главное дело, которое реально продвинет тебя сегодня. Один приоритет лучше, чем пять незаконченных задач и постоянное переключение внимания.
</a:t>
            </a:r>
            <a:endParaRPr lang="en-US" sz="800" dirty="0"/>
          </a:p>
        </p:txBody>
      </p:sp>
      <p:sp>
        <p:nvSpPr>
          <p:cNvPr id="12" name="Text 5"/>
          <p:cNvSpPr txBox="1"/>
          <p:nvPr/>
        </p:nvSpPr>
        <p:spPr>
          <a:xfrm>
            <a:off x="2453644" y="2656653"/>
            <a:ext cx="2061600" cy="387900"/>
          </a:xfrm>
          <a:prstGeom prst="rect">
            <a:avLst/>
          </a:prstGeom>
          <a:noFill/>
          <a:ln/>
        </p:spPr>
        <p:txBody>
          <a:bodyPr wrap="square" lIns="0" tIns="0" rIns="0" bIns="0" rtlCol="0" anchor="b"/>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Выбрать главное
</a:t>
            </a:r>
            <a:endParaRPr lang="en-US" sz="900" dirty="0"/>
          </a:p>
        </p:txBody>
      </p:sp>
      <p:sp>
        <p:nvSpPr>
          <p:cNvPr id="13" name="Text 6"/>
          <p:cNvSpPr txBox="1"/>
          <p:nvPr/>
        </p:nvSpPr>
        <p:spPr>
          <a:xfrm>
            <a:off x="4638586" y="3110216"/>
            <a:ext cx="2061600" cy="8094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Затем разбей задачу на маленькие части: открыть тетрадь, решить два примера, проверить ответ. Короткие шаги снижают напряжение и дают ощущение движения вперёд.
</a:t>
            </a:r>
            <a:endParaRPr lang="en-US" sz="800" dirty="0"/>
          </a:p>
        </p:txBody>
      </p:sp>
      <p:sp>
        <p:nvSpPr>
          <p:cNvPr id="14" name="Text 7"/>
          <p:cNvSpPr txBox="1"/>
          <p:nvPr/>
        </p:nvSpPr>
        <p:spPr>
          <a:xfrm>
            <a:off x="4638595" y="2656653"/>
            <a:ext cx="2061600" cy="387900"/>
          </a:xfrm>
          <a:prstGeom prst="rect">
            <a:avLst/>
          </a:prstGeom>
          <a:noFill/>
          <a:ln/>
        </p:spPr>
        <p:txBody>
          <a:bodyPr wrap="square" lIns="0" tIns="0" rIns="0" bIns="0" rtlCol="0" anchor="b"/>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Разделить на шаги
</a:t>
            </a:r>
            <a:endParaRPr lang="en-US" sz="900" dirty="0"/>
          </a:p>
        </p:txBody>
      </p:sp>
      <p:sp>
        <p:nvSpPr>
          <p:cNvPr id="15" name="Text 8"/>
          <p:cNvSpPr txBox="1"/>
          <p:nvPr/>
        </p:nvSpPr>
        <p:spPr>
          <a:xfrm>
            <a:off x="6823528" y="3112978"/>
            <a:ext cx="2061600" cy="809400"/>
          </a:xfrm>
          <a:prstGeom prst="rect">
            <a:avLst/>
          </a:prstGeom>
          <a:noFill/>
          <a:ln/>
        </p:spPr>
        <p:txBody>
          <a:bodyPr wrap="square" lIns="0" tIns="0" rIns="0" bIns="0" rtlCol="0" anchor="t"/>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После этого нужен таймер и короткая проверка результата. Если получилось не всё, важно понять, что именно помешало: время, внимание или порядок действий.
</a:t>
            </a:r>
            <a:endParaRPr lang="en-US" sz="800" dirty="0"/>
          </a:p>
        </p:txBody>
      </p:sp>
      <p:sp>
        <p:nvSpPr>
          <p:cNvPr id="16" name="Text 9"/>
          <p:cNvSpPr txBox="1"/>
          <p:nvPr/>
        </p:nvSpPr>
        <p:spPr>
          <a:xfrm>
            <a:off x="6823537" y="2659416"/>
            <a:ext cx="2061600" cy="387900"/>
          </a:xfrm>
          <a:prstGeom prst="rect">
            <a:avLst/>
          </a:prstGeom>
          <a:noFill/>
          <a:ln/>
        </p:spPr>
        <p:txBody>
          <a:bodyPr wrap="square" lIns="0" tIns="0" rIns="0" bIns="0" rtlCol="0" anchor="b"/>
          <a:lstStyle/>
          <a:p>
            <a:pPr algn="l" indent="0" marL="0">
              <a:lnSpc>
                <a:spcPct val="115000"/>
              </a:lnSpc>
              <a:buNone/>
            </a:pPr>
            <a:r>
              <a:rPr lang="en-US" sz="900" b="1" dirty="0">
                <a:solidFill>
                  <a:srgbClr val="000000"/>
                </a:solidFill>
                <a:latin typeface="Arial" pitchFamily="34" charset="0"/>
                <a:ea typeface="Arial" pitchFamily="34" charset="-122"/>
                <a:cs typeface="Arial" pitchFamily="34" charset="-120"/>
              </a:rPr>
              <a:t>Проверить итог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00" y="1353705"/>
            <a:ext cx="8620800" cy="3381640"/>
          </a:xfrm>
          <a:prstGeom prst="rect">
            <a:avLst/>
          </a:prstGeom>
        </p:spPr>
      </p:pic>
      <p:sp>
        <p:nvSpPr>
          <p:cNvPr id="4" name="Text 0"/>
          <p:cNvSpPr txBox="1"/>
          <p:nvPr/>
        </p:nvSpPr>
        <p:spPr>
          <a:xfrm>
            <a:off x="261600" y="259400"/>
            <a:ext cx="8620800" cy="5001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Самоорганизация: 10-минутный тренажёр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7</a:t>
            </a:r>
            <a:endParaRPr lang="en-US" sz="700" dirty="0"/>
          </a:p>
        </p:txBody>
      </p:sp>
      <p:sp>
        <p:nvSpPr>
          <p:cNvPr id="6" name="Text 2"/>
          <p:cNvSpPr txBox="1"/>
          <p:nvPr/>
        </p:nvSpPr>
        <p:spPr>
          <a:xfrm>
            <a:off x="261600" y="839131"/>
            <a:ext cx="8620800" cy="351900"/>
          </a:xfrm>
          <a:prstGeom prst="rect">
            <a:avLst/>
          </a:prstGeom>
          <a:noFill/>
          <a:ln/>
        </p:spPr>
        <p:txBody>
          <a:bodyPr wrap="square" lIns="0" tIns="0" rIns="0" bIns="0" rtlCol="0" anchor="t"/>
          <a:lstStyle/>
          <a:p>
            <a:pPr algn="l" indent="0" marL="0">
              <a:lnSpc>
                <a:spcPct val="100000"/>
              </a:lnSpc>
              <a:buNone/>
            </a:pPr>
            <a:r>
              <a:rPr lang="en-US" sz="1400" b="1" dirty="0">
                <a:solidFill>
                  <a:srgbClr val="980000"/>
                </a:solidFill>
                <a:latin typeface="Arial" pitchFamily="34" charset="0"/>
                <a:ea typeface="Arial" pitchFamily="34" charset="-122"/>
                <a:cs typeface="Arial" pitchFamily="34" charset="-120"/>
              </a:rPr>
              <a:t>Пошаговый тренажёр помогает быстро перейти от списка к действию.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700" y="2215358"/>
            <a:ext cx="4776300" cy="1299435"/>
          </a:xfrm>
          <a:prstGeom prst="rect">
            <a:avLst/>
          </a:prstGeom>
        </p:spPr>
      </p:pic>
      <p:sp>
        <p:nvSpPr>
          <p:cNvPr id="4" name="Text 0"/>
          <p:cNvSpPr txBox="1"/>
          <p:nvPr/>
        </p:nvSpPr>
        <p:spPr>
          <a:xfrm>
            <a:off x="261600" y="259400"/>
            <a:ext cx="8310900" cy="877500"/>
          </a:xfrm>
          <a:prstGeom prst="rect">
            <a:avLst/>
          </a:prstGeom>
          <a:noFill/>
          <a:ln/>
        </p:spPr>
        <p:txBody>
          <a:bodyPr wrap="square" lIns="0" tIns="0" rIns="0" bIns="0" rtlCol="0" anchor="b"/>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Самоорганизация: ошибки и замена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8</a:t>
            </a:r>
            <a:endParaRPr lang="en-US" sz="700" dirty="0"/>
          </a:p>
        </p:txBody>
      </p:sp>
      <p:sp>
        <p:nvSpPr>
          <p:cNvPr id="6" name="Text 2"/>
          <p:cNvSpPr txBox="1"/>
          <p:nvPr/>
        </p:nvSpPr>
        <p:spPr>
          <a:xfrm>
            <a:off x="5246875" y="1656075"/>
            <a:ext cx="3635400" cy="1089600"/>
          </a:xfrm>
          <a:prstGeom prst="rect">
            <a:avLst/>
          </a:prstGeom>
          <a:noFill/>
          <a:ln/>
        </p:spPr>
        <p:txBody>
          <a:bodyPr wrap="square" lIns="0" tIns="0" rIns="0" bIns="0" rtlCol="0" anchor="b"/>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Сравни типичную ошибку и более полезную замену. Так проще увидеть, как меняется план: он становится конкретнее, короче и легче для выполнения сегодня.
</a:t>
            </a:r>
            <a:endParaRPr lang="en-US" sz="1200" dirty="0"/>
          </a:p>
        </p:txBody>
      </p:sp>
      <p:sp>
        <p:nvSpPr>
          <p:cNvPr id="7" name="Text 3"/>
          <p:cNvSpPr txBox="1"/>
          <p:nvPr/>
        </p:nvSpPr>
        <p:spPr>
          <a:xfrm>
            <a:off x="5246875" y="2984354"/>
            <a:ext cx="3635400" cy="1089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Чем точнее формулировка, тем выше шанс начать и довести дело до конца.
</a:t>
            </a:r>
            <a:endParaRPr lang="en-US" sz="1200" dirty="0"/>
          </a:p>
        </p:txBody>
      </p:sp>
      <p:sp>
        <p:nvSpPr>
          <p:cNvPr id="8" name="Text 4"/>
          <p:cNvSpPr txBox="1"/>
          <p:nvPr/>
        </p:nvSpPr>
        <p:spPr>
          <a:xfrm>
            <a:off x="261700" y="4143550"/>
            <a:ext cx="4776300" cy="3909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Практика занятия Skills 3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09232" y="1862724"/>
            <a:ext cx="126675" cy="168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700" y="1870074"/>
            <a:ext cx="154200" cy="1542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810240" y="1870074"/>
            <a:ext cx="154200" cy="1542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7038763" y="1862724"/>
            <a:ext cx="126675" cy="1689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9</a:t>
            </a:r>
            <a:endParaRPr lang="en-US" sz="700" dirty="0"/>
          </a:p>
        </p:txBody>
      </p:sp>
      <p:sp>
        <p:nvSpPr>
          <p:cNvPr id="12" name="Text 1"/>
          <p:cNvSpPr txBox="1"/>
          <p:nvPr/>
        </p:nvSpPr>
        <p:spPr>
          <a:xfrm>
            <a:off x="2594704" y="2254200"/>
            <a:ext cx="1858200" cy="14064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Есть срок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Без срока задача легко откладывается. Короткий дедлайн помогает распределить усилия и не оставить всё на последний вечер, когда уже трудно исправлять ошибки.
</a:t>
            </a:r>
            <a:endParaRPr lang="en-US" sz="1100" dirty="0"/>
          </a:p>
        </p:txBody>
      </p:sp>
      <p:sp>
        <p:nvSpPr>
          <p:cNvPr id="13" name="Text 2"/>
          <p:cNvSpPr txBox="1"/>
          <p:nvPr/>
        </p:nvSpPr>
        <p:spPr>
          <a:xfrm>
            <a:off x="379925" y="2254200"/>
            <a:ext cx="1858200" cy="14064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Понятный результат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Цель становится сильнее, когда в ней есть результат, срок и признак готовности. Тогда понятно не только что делать, но и как понять, что задача завершена.
</a:t>
            </a:r>
            <a:endParaRPr lang="en-US" sz="1100" dirty="0"/>
          </a:p>
        </p:txBody>
      </p:sp>
      <p:sp>
        <p:nvSpPr>
          <p:cNvPr id="14" name="Text 3"/>
          <p:cNvSpPr txBox="1"/>
          <p:nvPr/>
        </p:nvSpPr>
        <p:spPr>
          <a:xfrm>
            <a:off x="4809475" y="2254200"/>
            <a:ext cx="1858200" cy="14064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Есть измеримость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Хорошая цель описывает не желание, а действие. Вместо общих слов лучше указать, что именно нужно сделать и в каком объёме.
</a:t>
            </a:r>
            <a:endParaRPr lang="en-US" sz="1100" dirty="0"/>
          </a:p>
        </p:txBody>
      </p:sp>
      <p:sp>
        <p:nvSpPr>
          <p:cNvPr id="15" name="Text 4"/>
          <p:cNvSpPr txBox="1"/>
          <p:nvPr/>
        </p:nvSpPr>
        <p:spPr>
          <a:xfrm>
            <a:off x="7024237" y="2254200"/>
            <a:ext cx="1858200" cy="14064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Есть первый шаг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Первые минуты часто самые трудные. Если заранее придумать маленький стартовый шаг, начать легче, а мотивация появляется уже в процессе работы.
</a:t>
            </a:r>
            <a:endParaRPr lang="en-US" sz="1100" dirty="0"/>
          </a:p>
        </p:txBody>
      </p:sp>
      <p:sp>
        <p:nvSpPr>
          <p:cNvPr id="16" name="Text 5"/>
          <p:cNvSpPr txBox="1"/>
          <p:nvPr/>
        </p:nvSpPr>
        <p:spPr>
          <a:xfrm>
            <a:off x="261600" y="262050"/>
            <a:ext cx="8620800" cy="645900"/>
          </a:xfrm>
          <a:prstGeom prst="rect">
            <a:avLst/>
          </a:prstGeom>
          <a:noFill/>
          <a:ln/>
        </p:spPr>
        <p:txBody>
          <a:bodyPr wrap="square" lIns="0" tIns="0" rIns="0" bIns="0" rtlCol="0" anchor="t"/>
          <a:lstStyle/>
          <a:p>
            <a:pPr algn="ctr" indent="0" marL="0">
              <a:lnSpc>
                <a:spcPct val="100000"/>
              </a:lnSpc>
              <a:buNone/>
            </a:pPr>
            <a:r>
              <a:rPr lang="en-US" sz="3212" b="1" dirty="0">
                <a:solidFill>
                  <a:srgbClr val="980000"/>
                </a:solidFill>
                <a:latin typeface="Arial" pitchFamily="34" charset="0"/>
                <a:ea typeface="Arial" pitchFamily="34" charset="-122"/>
                <a:cs typeface="Arial" pitchFamily="34" charset="-120"/>
              </a:rPr>
              <a:t>Как сделать цель рабочей
</a:t>
            </a:r>
            <a:endParaRPr lang="en-US" sz="321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51400" y="776825"/>
            <a:ext cx="3841200" cy="1506300"/>
          </a:xfrm>
          <a:prstGeom prst="rect">
            <a:avLst/>
          </a:prstGeom>
          <a:noFill/>
          <a:ln/>
        </p:spPr>
        <p:txBody>
          <a:bodyPr wrap="square" lIns="0" tIns="0" rIns="0" bIns="0" rtlCol="0" anchor="b"/>
          <a:lstStyle/>
          <a:p>
            <a:pPr algn="ctr" indent="0" marL="0">
              <a:lnSpc>
                <a:spcPct val="100000"/>
              </a:lnSpc>
              <a:buNone/>
            </a:pPr>
            <a:r>
              <a:rPr lang="en-US" sz="6834" b="1" dirty="0">
                <a:solidFill>
                  <a:srgbClr val="980000"/>
                </a:solidFill>
                <a:latin typeface="Arial" pitchFamily="34" charset="0"/>
                <a:ea typeface="Arial" pitchFamily="34" charset="-122"/>
                <a:cs typeface="Arial" pitchFamily="34" charset="-120"/>
              </a:rPr>
              <a:t>10 минут
</a:t>
            </a:r>
            <a:endParaRPr lang="en-US" sz="6834" dirty="0"/>
          </a:p>
        </p:txBody>
      </p:sp>
      <p:sp>
        <p:nvSpPr>
          <p:cNvPr id="4" name="Text 1"/>
          <p:cNvSpPr txBox="1"/>
          <p:nvPr/>
        </p:nvSpPr>
        <p:spPr>
          <a:xfrm>
            <a:off x="2538300" y="3886863"/>
            <a:ext cx="4067400" cy="8094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Короткая настройка помогает превратить намерение в действие без лишней подготовки.
</a:t>
            </a:r>
            <a:endParaRPr lang="en-US" sz="800" dirty="0"/>
          </a:p>
        </p:txBody>
      </p:sp>
      <p:sp>
        <p:nvSpPr>
          <p:cNvPr id="5" name="Text 2"/>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10</a:t>
            </a:r>
            <a:endParaRPr lang="en-US" sz="700" dirty="0"/>
          </a:p>
        </p:txBody>
      </p:sp>
      <p:sp>
        <p:nvSpPr>
          <p:cNvPr id="6" name="Text 3"/>
          <p:cNvSpPr txBox="1"/>
          <p:nvPr/>
        </p:nvSpPr>
        <p:spPr>
          <a:xfrm>
            <a:off x="2080650" y="2334100"/>
            <a:ext cx="4982700" cy="936600"/>
          </a:xfrm>
          <a:prstGeom prst="rect">
            <a:avLst/>
          </a:prstGeom>
          <a:noFill/>
          <a:ln/>
        </p:spPr>
        <p:txBody>
          <a:bodyPr wrap="square" lIns="0" tIns="0" rIns="0" bIns="0" rtlCol="0" anchor="t"/>
          <a:lstStyle/>
          <a:p>
            <a:pPr algn="ctr" indent="0" marL="0">
              <a:lnSpc>
                <a:spcPct val="100000"/>
              </a:lnSpc>
              <a:buNone/>
            </a:pPr>
            <a:r>
              <a:rPr lang="en-US" sz="2304" b="1" dirty="0">
                <a:solidFill>
                  <a:srgbClr val="980000"/>
                </a:solidFill>
                <a:latin typeface="Arial" pitchFamily="34" charset="0"/>
                <a:ea typeface="Arial" pitchFamily="34" charset="-122"/>
                <a:cs typeface="Arial" pitchFamily="34" charset="-120"/>
              </a:rPr>
              <a:t>достаточно, чтобы превратить расплывчатую задачу в понятный план.
</a:t>
            </a:r>
            <a:endParaRPr lang="en-US" sz="2304" dirty="0"/>
          </a:p>
        </p:txBody>
      </p:sp>
      <p:sp>
        <p:nvSpPr>
          <p:cNvPr id="7" name="Text 4"/>
          <p:cNvSpPr txBox="1"/>
          <p:nvPr/>
        </p:nvSpPr>
        <p:spPr>
          <a:xfrm>
            <a:off x="2538300" y="3407575"/>
            <a:ext cx="4067400" cy="186900"/>
          </a:xfrm>
          <a:prstGeom prst="rect">
            <a:avLst/>
          </a:prstGeom>
          <a:noFill/>
          <a:ln/>
        </p:spPr>
        <p:txBody>
          <a:bodyPr wrap="square" lIns="0" tIns="0" rIns="0" bIns="0" rtlCol="0" anchor="t"/>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Практика занятия Skills 3
</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00" y="1353705"/>
            <a:ext cx="8620800" cy="3381640"/>
          </a:xfrm>
          <a:prstGeom prst="rect">
            <a:avLst/>
          </a:prstGeom>
        </p:spPr>
      </p:pic>
      <p:sp>
        <p:nvSpPr>
          <p:cNvPr id="4" name="Text 0"/>
          <p:cNvSpPr txBox="1"/>
          <p:nvPr/>
        </p:nvSpPr>
        <p:spPr>
          <a:xfrm>
            <a:off x="261600" y="259400"/>
            <a:ext cx="8620800" cy="5001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Как команда договаривается о работе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11</a:t>
            </a:r>
            <a:endParaRPr lang="en-US" sz="700" dirty="0"/>
          </a:p>
        </p:txBody>
      </p:sp>
      <p:sp>
        <p:nvSpPr>
          <p:cNvPr id="6" name="Text 2"/>
          <p:cNvSpPr txBox="1"/>
          <p:nvPr/>
        </p:nvSpPr>
        <p:spPr>
          <a:xfrm>
            <a:off x="261600" y="839131"/>
            <a:ext cx="8620800" cy="351900"/>
          </a:xfrm>
          <a:prstGeom prst="rect">
            <a:avLst/>
          </a:prstGeom>
          <a:noFill/>
          <a:ln/>
        </p:spPr>
        <p:txBody>
          <a:bodyPr wrap="square" lIns="0" tIns="0" rIns="0" bIns="0" rtlCol="0" anchor="t"/>
          <a:lstStyle/>
          <a:p>
            <a:pPr algn="l" indent="0" marL="0">
              <a:lnSpc>
                <a:spcPct val="100000"/>
              </a:lnSpc>
              <a:buNone/>
            </a:pPr>
            <a:r>
              <a:rPr lang="en-US" sz="1259" b="1" dirty="0">
                <a:solidFill>
                  <a:srgbClr val="980000"/>
                </a:solidFill>
                <a:latin typeface="Arial" pitchFamily="34" charset="0"/>
                <a:ea typeface="Arial" pitchFamily="34" charset="-122"/>
                <a:cs typeface="Arial" pitchFamily="34" charset="-120"/>
              </a:rPr>
              <a:t>Командная коммуникация держится на понятных шагах: сначала услышать, затем высказаться, после этого договориться о ролях и сроках.
</a:t>
            </a:r>
            <a:endParaRPr lang="en-US" sz="1259"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51400" y="776825"/>
            <a:ext cx="3841200" cy="1506300"/>
          </a:xfrm>
          <a:prstGeom prst="rect">
            <a:avLst/>
          </a:prstGeom>
          <a:noFill/>
          <a:ln/>
        </p:spPr>
        <p:txBody>
          <a:bodyPr wrap="square" lIns="0" tIns="0" rIns="0" bIns="0" rtlCol="0" anchor="b"/>
          <a:lstStyle/>
          <a:p>
            <a:pPr algn="ctr" indent="0" marL="0">
              <a:lnSpc>
                <a:spcPct val="100000"/>
              </a:lnSpc>
              <a:buNone/>
            </a:pPr>
            <a:r>
              <a:rPr lang="en-US" sz="9600" b="1" dirty="0">
                <a:solidFill>
                  <a:srgbClr val="980000"/>
                </a:solidFill>
                <a:latin typeface="Arial" pitchFamily="34" charset="0"/>
                <a:ea typeface="Arial" pitchFamily="34" charset="-122"/>
                <a:cs typeface="Arial" pitchFamily="34" charset="-120"/>
              </a:rPr>
              <a:t>3
</a:t>
            </a:r>
            <a:endParaRPr lang="en-US" sz="9600" dirty="0"/>
          </a:p>
        </p:txBody>
      </p:sp>
      <p:sp>
        <p:nvSpPr>
          <p:cNvPr id="4" name="Text 1"/>
          <p:cNvSpPr txBox="1"/>
          <p:nvPr/>
        </p:nvSpPr>
        <p:spPr>
          <a:xfrm>
            <a:off x="2538300" y="3886863"/>
            <a:ext cx="4067400" cy="8094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Три шага помогают не превращать разговор в спор: факт, предложение, уважительный тон. Такой порядок снижает напряжение и помогает человеку услышать смысл, а не обиду.
</a:t>
            </a:r>
            <a:endParaRPr lang="en-US" sz="800" dirty="0"/>
          </a:p>
        </p:txBody>
      </p:sp>
      <p:sp>
        <p:nvSpPr>
          <p:cNvPr id="5" name="Text 2"/>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12</a:t>
            </a:r>
            <a:endParaRPr lang="en-US" sz="700" dirty="0"/>
          </a:p>
        </p:txBody>
      </p:sp>
      <p:sp>
        <p:nvSpPr>
          <p:cNvPr id="6" name="Text 3"/>
          <p:cNvSpPr txBox="1"/>
          <p:nvPr/>
        </p:nvSpPr>
        <p:spPr>
          <a:xfrm>
            <a:off x="2080650" y="2334100"/>
            <a:ext cx="4982700" cy="936600"/>
          </a:xfrm>
          <a:prstGeom prst="rect">
            <a:avLst/>
          </a:prstGeom>
          <a:noFill/>
          <a:ln/>
        </p:spPr>
        <p:txBody>
          <a:bodyPr wrap="square" lIns="0" tIns="0" rIns="0" bIns="0" rtlCol="0" anchor="t"/>
          <a:lstStyle/>
          <a:p>
            <a:pPr algn="ctr" indent="0" marL="0">
              <a:lnSpc>
                <a:spcPct val="100000"/>
              </a:lnSpc>
              <a:buNone/>
            </a:pPr>
            <a:r>
              <a:rPr lang="en-US" sz="2400" b="1" dirty="0">
                <a:solidFill>
                  <a:srgbClr val="980000"/>
                </a:solidFill>
                <a:latin typeface="Arial" pitchFamily="34" charset="0"/>
                <a:ea typeface="Arial" pitchFamily="34" charset="-122"/>
                <a:cs typeface="Arial" pitchFamily="34" charset="-120"/>
              </a:rPr>
              <a:t>шага помогают дать обратную связь спокойно и по делу.
</a:t>
            </a:r>
            <a:endParaRPr lang="en-US" sz="2400" dirty="0"/>
          </a:p>
        </p:txBody>
      </p:sp>
      <p:sp>
        <p:nvSpPr>
          <p:cNvPr id="7" name="Text 4"/>
          <p:cNvSpPr txBox="1"/>
          <p:nvPr/>
        </p:nvSpPr>
        <p:spPr>
          <a:xfrm>
            <a:off x="2538300" y="3407575"/>
            <a:ext cx="4067400" cy="186900"/>
          </a:xfrm>
          <a:prstGeom prst="rect">
            <a:avLst/>
          </a:prstGeom>
          <a:noFill/>
          <a:ln/>
        </p:spPr>
        <p:txBody>
          <a:bodyPr wrap="square" lIns="0" tIns="0" rIns="0" bIns="0" rtlCol="0" anchor="t"/>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Памятка по конструктивной обратной связи для школьных команд
</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62200" y="1121138"/>
            <a:ext cx="4453800" cy="1187390"/>
          </a:xfrm>
          <a:prstGeom prst="rect">
            <a:avLst/>
          </a:prstGeom>
        </p:spPr>
      </p:pic>
      <p:pic>
        <p:nvPicPr>
          <p:cNvPr id="5" name="Image 3" descr="preencoded.png">    </p:cNvPr>
          <p:cNvPicPr>
            <a:picLocks noChangeAspect="1"/>
          </p:cNvPicPr>
          <p:nvPr/>
        </p:nvPicPr>
        <p:blipFill>
          <a:blip r:embed="rId4"/>
          <a:stretch>
            <a:fillRect/>
          </a:stretch>
        </p:blipFill>
        <p:spPr>
          <a:xfrm>
            <a:off x="262200" y="2388505"/>
            <a:ext cx="4453800" cy="1187390"/>
          </a:xfrm>
          <a:prstGeom prst="rect">
            <a:avLst/>
          </a:prstGeom>
        </p:spPr>
      </p:pic>
      <p:pic>
        <p:nvPicPr>
          <p:cNvPr id="6" name="Image 4" descr="preencoded.png">    </p:cNvPr>
          <p:cNvPicPr>
            <a:picLocks noChangeAspect="1"/>
          </p:cNvPicPr>
          <p:nvPr/>
        </p:nvPicPr>
        <p:blipFill>
          <a:blip r:embed="rId5"/>
          <a:stretch>
            <a:fillRect/>
          </a:stretch>
        </p:blipFill>
        <p:spPr>
          <a:xfrm>
            <a:off x="262200" y="3655880"/>
            <a:ext cx="4453800" cy="118739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600" y="262050"/>
            <a:ext cx="8620800" cy="6459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Три ситуации, где нужно включить проверку
</a:t>
            </a:r>
            <a:endParaRPr lang="en-US" sz="2612" dirty="0"/>
          </a:p>
        </p:txBody>
      </p:sp>
      <p:sp>
        <p:nvSpPr>
          <p:cNvPr id="9"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13</a:t>
            </a:r>
            <a:endParaRPr lang="en-US" sz="700" dirty="0"/>
          </a:p>
        </p:txBody>
      </p:sp>
      <p:sp>
        <p:nvSpPr>
          <p:cNvPr id="10" name="Text 2"/>
          <p:cNvSpPr txBox="1"/>
          <p:nvPr/>
        </p:nvSpPr>
        <p:spPr>
          <a:xfrm>
            <a:off x="4858800" y="1120683"/>
            <a:ext cx="4023000" cy="11883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Новость без подписи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школьной ленте новостей легко перепутать факт и чьё-то мнение. Один и тот же заголовок может звучать убедительно, но без автора и даты он мало что доказывает. Поэтому проверка начинается не с эмоций, а с источника.
</a:t>
            </a:r>
            <a:endParaRPr lang="en-US" sz="1000" dirty="0"/>
          </a:p>
        </p:txBody>
      </p:sp>
      <p:sp>
        <p:nvSpPr>
          <p:cNvPr id="11" name="Text 3"/>
          <p:cNvSpPr txBox="1"/>
          <p:nvPr/>
        </p:nvSpPr>
        <p:spPr>
          <a:xfrm>
            <a:off x="4858800" y="2388050"/>
            <a:ext cx="4023000" cy="11883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Признаки сомнительного сообщения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Иногда сомнение видно сразу: в тексте много ошибок, слишком громкие обещания и нет ссылок на первоисточник. Такой материал стоит отложить и сравнить с другими публикациями, прежде чем делиться им в чате или пересказывать друзьям.
</a:t>
            </a:r>
            <a:endParaRPr lang="en-US" sz="1000" dirty="0"/>
          </a:p>
        </p:txBody>
      </p:sp>
      <p:sp>
        <p:nvSpPr>
          <p:cNvPr id="12" name="Text 4"/>
          <p:cNvSpPr txBox="1"/>
          <p:nvPr/>
        </p:nvSpPr>
        <p:spPr>
          <a:xfrm>
            <a:off x="4858800" y="3655425"/>
            <a:ext cx="4023000" cy="1188300"/>
          </a:xfrm>
          <a:prstGeom prst="rect">
            <a:avLst/>
          </a:prstGeom>
          <a:noFill/>
          <a:ln/>
        </p:spPr>
        <p:txBody>
          <a:bodyPr wrap="square" lIns="0" tIns="0" rIns="0" bIns="0" rtlCol="0" anchor="ctr"/>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Два подтверждения лучше одного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Один короткий пост может выглядеть как факт, хотя на деле это пересказ слуха. Если найти два независимых подтверждения не получается, лучше считать информацию непроверенной. Это особенно важно перед проектом, пересказом или спором на уроке.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24291" y="225"/>
            <a:ext cx="4118818"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600" y="259400"/>
            <a:ext cx="4552800" cy="894000"/>
          </a:xfrm>
          <a:prstGeom prst="rect">
            <a:avLst/>
          </a:prstGeom>
          <a:noFill/>
          <a:ln/>
        </p:spPr>
        <p:txBody>
          <a:bodyPr wrap="square" lIns="0" tIns="0" rIns="0" bIns="0" rtlCol="0" anchor="t"/>
          <a:lstStyle/>
          <a:p>
            <a:pPr algn="l" indent="0" marL="0">
              <a:lnSpc>
                <a:spcPct val="100000"/>
              </a:lnSpc>
              <a:buNone/>
            </a:pPr>
            <a:r>
              <a:rPr lang="en-US" sz="2412" b="1" dirty="0">
                <a:solidFill>
                  <a:srgbClr val="980000"/>
                </a:solidFill>
                <a:latin typeface="Arial" pitchFamily="34" charset="0"/>
                <a:ea typeface="Arial" pitchFamily="34" charset="-122"/>
                <a:cs typeface="Arial" pitchFamily="34" charset="-120"/>
              </a:rPr>
              <a:t>Четыре правила цифровой безопасности
</a:t>
            </a:r>
            <a:endParaRPr lang="en-US" sz="2412" dirty="0"/>
          </a:p>
        </p:txBody>
      </p:sp>
      <p:sp>
        <p:nvSpPr>
          <p:cNvPr id="9"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10" name="Text 2"/>
          <p:cNvSpPr txBox="1"/>
          <p:nvPr/>
        </p:nvSpPr>
        <p:spPr>
          <a:xfrm>
            <a:off x="634776" y="1540678"/>
            <a:ext cx="4179600" cy="557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Длинный пароль и разные коды для разных сервисов уменьшают риск взлома. Лучше избегать одинаковых комбинаций и не хранить их в заметках без защиты.
</a:t>
            </a:r>
            <a:endParaRPr lang="en-US" sz="900" dirty="0"/>
          </a:p>
        </p:txBody>
      </p:sp>
      <p:sp>
        <p:nvSpPr>
          <p:cNvPr id="11" name="Text 3"/>
          <p:cNvSpPr txBox="1"/>
          <p:nvPr/>
        </p:nvSpPr>
        <p:spPr>
          <a:xfrm>
            <a:off x="634795" y="1300525"/>
            <a:ext cx="4179600" cy="1929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Пароли и коды
</a:t>
            </a:r>
            <a:endParaRPr lang="en-US" sz="1000" dirty="0"/>
          </a:p>
        </p:txBody>
      </p:sp>
      <p:sp>
        <p:nvSpPr>
          <p:cNvPr id="12" name="Text 4"/>
          <p:cNvSpPr txBox="1"/>
          <p:nvPr/>
        </p:nvSpPr>
        <p:spPr>
          <a:xfrm>
            <a:off x="634776" y="2420729"/>
            <a:ext cx="4179600" cy="557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Если ссылка обещает приз, скидку или срочную выгоду, остановись и проверь адрес отправителя. Фейковые сообщения часто торопят и подталкивают к действию без раздумий.
</a:t>
            </a:r>
            <a:endParaRPr lang="en-US" sz="900" dirty="0"/>
          </a:p>
        </p:txBody>
      </p:sp>
      <p:sp>
        <p:nvSpPr>
          <p:cNvPr id="13" name="Text 5"/>
          <p:cNvSpPr txBox="1"/>
          <p:nvPr/>
        </p:nvSpPr>
        <p:spPr>
          <a:xfrm>
            <a:off x="634795" y="2180576"/>
            <a:ext cx="4179600" cy="1929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Сомнительные ссылки
</a:t>
            </a:r>
            <a:endParaRPr lang="en-US" sz="1000" dirty="0"/>
          </a:p>
        </p:txBody>
      </p:sp>
      <p:sp>
        <p:nvSpPr>
          <p:cNvPr id="14" name="Text 6"/>
          <p:cNvSpPr txBox="1"/>
          <p:nvPr/>
        </p:nvSpPr>
        <p:spPr>
          <a:xfrm>
            <a:off x="634776" y="3300785"/>
            <a:ext cx="4179600" cy="557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переписке важно отвечать без грубости и не пересылать чужие личные данные. Даже в школьном чате стоит помнить: экран не отменяет уважения.
</a:t>
            </a:r>
            <a:endParaRPr lang="en-US" sz="900" dirty="0"/>
          </a:p>
        </p:txBody>
      </p:sp>
      <p:sp>
        <p:nvSpPr>
          <p:cNvPr id="15" name="Text 7"/>
          <p:cNvSpPr txBox="1"/>
          <p:nvPr/>
        </p:nvSpPr>
        <p:spPr>
          <a:xfrm>
            <a:off x="634795" y="3060632"/>
            <a:ext cx="4179600" cy="1929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Безопасное общение
</a:t>
            </a:r>
            <a:endParaRPr lang="en-US" sz="1000" dirty="0"/>
          </a:p>
        </p:txBody>
      </p:sp>
      <p:sp>
        <p:nvSpPr>
          <p:cNvPr id="16" name="Text 8"/>
          <p:cNvSpPr txBox="1"/>
          <p:nvPr/>
        </p:nvSpPr>
        <p:spPr>
          <a:xfrm>
            <a:off x="634776" y="4180856"/>
            <a:ext cx="4179600" cy="557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Первой проверкой должно быть простое сравнение: кто отправил сообщение, куда ведёт ссылка и есть ли странные ошибки. Это занимает минуты, но часто предотвращает ошибку.
</a:t>
            </a:r>
            <a:endParaRPr lang="en-US" sz="900" dirty="0"/>
          </a:p>
        </p:txBody>
      </p:sp>
      <p:sp>
        <p:nvSpPr>
          <p:cNvPr id="17" name="Text 9"/>
          <p:cNvSpPr txBox="1"/>
          <p:nvPr/>
        </p:nvSpPr>
        <p:spPr>
          <a:xfrm>
            <a:off x="634795" y="3940704"/>
            <a:ext cx="4179600" cy="1929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Проверка за минуту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818466"/>
            <a:ext cx="9144000" cy="232171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61600" y="259400"/>
            <a:ext cx="8620800" cy="684000"/>
          </a:xfrm>
          <a:prstGeom prst="rect">
            <a:avLst/>
          </a:prstGeom>
          <a:noFill/>
          <a:ln/>
        </p:spPr>
        <p:txBody>
          <a:bodyPr wrap="square" lIns="0" tIns="0" rIns="0" bIns="0" rtlCol="0" anchor="b"/>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Что спасает проект в сложной ситуации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6" name="Text 2"/>
          <p:cNvSpPr txBox="1"/>
          <p:nvPr/>
        </p:nvSpPr>
        <p:spPr>
          <a:xfrm>
            <a:off x="261575" y="1698680"/>
            <a:ext cx="2081100" cy="809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Опоздание одного участника сразу сбивает темп всей группы. Здесь помогает самоорганизация: быстро уточнить время, распределить оставшиеся задачи и не начинать всё заново.
</a:t>
            </a:r>
            <a:endParaRPr lang="en-US" sz="900" dirty="0"/>
          </a:p>
        </p:txBody>
      </p:sp>
      <p:sp>
        <p:nvSpPr>
          <p:cNvPr id="7" name="Text 3"/>
          <p:cNvSpPr txBox="1"/>
          <p:nvPr/>
        </p:nvSpPr>
        <p:spPr>
          <a:xfrm>
            <a:off x="261587" y="1238708"/>
            <a:ext cx="2081100" cy="3945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Сбился график
</a:t>
            </a:r>
            <a:endParaRPr lang="en-US" sz="1000" dirty="0"/>
          </a:p>
        </p:txBody>
      </p:sp>
      <p:sp>
        <p:nvSpPr>
          <p:cNvPr id="8" name="Text 4"/>
          <p:cNvSpPr txBox="1"/>
          <p:nvPr/>
        </p:nvSpPr>
        <p:spPr>
          <a:xfrm>
            <a:off x="2441430" y="1698680"/>
            <a:ext cx="2081100" cy="809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Спор в команде не решается громче, чем он начался. Нужны спокойные реплики, уточнение позиции каждого и короткое напоминание о цели проекта.
</a:t>
            </a:r>
            <a:endParaRPr lang="en-US" sz="900" dirty="0"/>
          </a:p>
        </p:txBody>
      </p:sp>
      <p:sp>
        <p:nvSpPr>
          <p:cNvPr id="9" name="Text 5"/>
          <p:cNvSpPr txBox="1"/>
          <p:nvPr/>
        </p:nvSpPr>
        <p:spPr>
          <a:xfrm>
            <a:off x="2441440" y="1238708"/>
            <a:ext cx="2081100" cy="3945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Возник спор
</a:t>
            </a:r>
            <a:endParaRPr lang="en-US" sz="1000" dirty="0"/>
          </a:p>
        </p:txBody>
      </p:sp>
      <p:sp>
        <p:nvSpPr>
          <p:cNvPr id="10" name="Text 6"/>
          <p:cNvSpPr txBox="1"/>
          <p:nvPr/>
        </p:nvSpPr>
        <p:spPr>
          <a:xfrm>
            <a:off x="4621285" y="1697797"/>
            <a:ext cx="2081100" cy="809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Сомнительный интернет-источник нельзя брать в работу только потому, что он удобный. Сначала стоит проверить автора, дату и совпадение с другими данными.
</a:t>
            </a:r>
            <a:endParaRPr lang="en-US" sz="900" dirty="0"/>
          </a:p>
        </p:txBody>
      </p:sp>
      <p:sp>
        <p:nvSpPr>
          <p:cNvPr id="11" name="Text 7"/>
          <p:cNvSpPr txBox="1"/>
          <p:nvPr/>
        </p:nvSpPr>
        <p:spPr>
          <a:xfrm>
            <a:off x="4621294" y="1237825"/>
            <a:ext cx="2081100" cy="3945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Проверка фактов
</a:t>
            </a:r>
            <a:endParaRPr lang="en-US" sz="1000" dirty="0"/>
          </a:p>
        </p:txBody>
      </p:sp>
      <p:sp>
        <p:nvSpPr>
          <p:cNvPr id="12" name="Text 8"/>
          <p:cNvSpPr txBox="1"/>
          <p:nvPr/>
        </p:nvSpPr>
        <p:spPr>
          <a:xfrm>
            <a:off x="6801131" y="1704497"/>
            <a:ext cx="2081100" cy="8094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Если ссылку прислали в чат, важно не открывать её автоматически. Цифровая безопасность нужна даже в обычном школьном проекте, где риски кажутся маленькими.
</a:t>
            </a:r>
            <a:endParaRPr lang="en-US" sz="900" dirty="0"/>
          </a:p>
        </p:txBody>
      </p:sp>
      <p:sp>
        <p:nvSpPr>
          <p:cNvPr id="13" name="Text 9"/>
          <p:cNvSpPr txBox="1"/>
          <p:nvPr/>
        </p:nvSpPr>
        <p:spPr>
          <a:xfrm>
            <a:off x="6801141" y="1244525"/>
            <a:ext cx="2081100" cy="394500"/>
          </a:xfrm>
          <a:prstGeom prst="rect">
            <a:avLst/>
          </a:prstGeom>
          <a:noFill/>
          <a:ln/>
        </p:spPr>
        <p:txBody>
          <a:bodyPr wrap="square" lIns="0" tIns="0" rIns="0" bIns="0" rtlCol="0" anchor="b"/>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Осторожность онлайн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00" y="1353705"/>
            <a:ext cx="8620800" cy="3381640"/>
          </a:xfrm>
          <a:prstGeom prst="rect">
            <a:avLst/>
          </a:prstGeom>
        </p:spPr>
      </p:pic>
      <p:sp>
        <p:nvSpPr>
          <p:cNvPr id="4" name="Text 0"/>
          <p:cNvSpPr txBox="1"/>
          <p:nvPr/>
        </p:nvSpPr>
        <p:spPr>
          <a:xfrm>
            <a:off x="261600" y="259400"/>
            <a:ext cx="8620800" cy="500100"/>
          </a:xfrm>
          <a:prstGeom prst="rect">
            <a:avLst/>
          </a:prstGeom>
          <a:noFill/>
          <a:ln/>
        </p:spPr>
        <p:txBody>
          <a:bodyPr wrap="square" lIns="0" tIns="0" rIns="0" bIns="0" rtlCol="0" anchor="t"/>
          <a:lstStyle/>
          <a:p>
            <a:pPr algn="l" indent="0" marL="0">
              <a:lnSpc>
                <a:spcPct val="100000"/>
              </a:lnSpc>
              <a:buNone/>
            </a:pPr>
            <a:r>
              <a:rPr lang="en-US" sz="2612" b="1" dirty="0">
                <a:solidFill>
                  <a:srgbClr val="980000"/>
                </a:solidFill>
                <a:latin typeface="Arial" pitchFamily="34" charset="0"/>
                <a:ea typeface="Arial" pitchFamily="34" charset="-122"/>
                <a:cs typeface="Arial" pitchFamily="34" charset="-120"/>
              </a:rPr>
              <a:t>От выбора навыка к заметному результату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16</a:t>
            </a:r>
            <a:endParaRPr lang="en-US" sz="700" dirty="0"/>
          </a:p>
        </p:txBody>
      </p:sp>
      <p:sp>
        <p:nvSpPr>
          <p:cNvPr id="6" name="Text 2"/>
          <p:cNvSpPr txBox="1"/>
          <p:nvPr/>
        </p:nvSpPr>
        <p:spPr>
          <a:xfrm>
            <a:off x="261600" y="839131"/>
            <a:ext cx="8620800" cy="351900"/>
          </a:xfrm>
          <a:prstGeom prst="rect">
            <a:avLst/>
          </a:prstGeom>
          <a:noFill/>
          <a:ln/>
        </p:spPr>
        <p:txBody>
          <a:bodyPr wrap="square" lIns="0" tIns="0" rIns="0" bIns="0" rtlCol="0" anchor="t"/>
          <a:lstStyle/>
          <a:p>
            <a:pPr algn="l" indent="0" marL="0">
              <a:lnSpc>
                <a:spcPct val="100000"/>
              </a:lnSpc>
              <a:buNone/>
            </a:pPr>
            <a:r>
              <a:rPr lang="en-US" sz="1259" b="1" dirty="0">
                <a:solidFill>
                  <a:srgbClr val="980000"/>
                </a:solidFill>
                <a:latin typeface="Arial" pitchFamily="34" charset="0"/>
                <a:ea typeface="Arial" pitchFamily="34" charset="-122"/>
                <a:cs typeface="Arial" pitchFamily="34" charset="-120"/>
              </a:rPr>
              <a:t>План тренировки навыка строится от выбора одной области к понятному результату и коротким действиям, которые реально повторять.
</a:t>
            </a:r>
            <a:endParaRPr lang="en-US" sz="1259"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51400" y="776825"/>
            <a:ext cx="3841200" cy="1506300"/>
          </a:xfrm>
          <a:prstGeom prst="rect">
            <a:avLst/>
          </a:prstGeom>
          <a:noFill/>
          <a:ln/>
        </p:spPr>
        <p:txBody>
          <a:bodyPr wrap="square" lIns="0" tIns="0" rIns="0" bIns="0" rtlCol="0" anchor="b"/>
          <a:lstStyle/>
          <a:p>
            <a:pPr algn="ctr" indent="0" marL="0">
              <a:lnSpc>
                <a:spcPct val="100000"/>
              </a:lnSpc>
              <a:buNone/>
            </a:pPr>
            <a:r>
              <a:rPr lang="en-US" sz="9600" b="1" dirty="0">
                <a:solidFill>
                  <a:srgbClr val="980000"/>
                </a:solidFill>
                <a:latin typeface="Arial" pitchFamily="34" charset="0"/>
                <a:ea typeface="Arial" pitchFamily="34" charset="-122"/>
                <a:cs typeface="Arial" pitchFamily="34" charset="-120"/>
              </a:rPr>
              <a:t>7
</a:t>
            </a:r>
            <a:endParaRPr lang="en-US" sz="9600" dirty="0"/>
          </a:p>
        </p:txBody>
      </p:sp>
      <p:sp>
        <p:nvSpPr>
          <p:cNvPr id="4" name="Text 1"/>
          <p:cNvSpPr txBox="1"/>
          <p:nvPr/>
        </p:nvSpPr>
        <p:spPr>
          <a:xfrm>
            <a:off x="2538300" y="3886863"/>
            <a:ext cx="4067400" cy="809400"/>
          </a:xfrm>
          <a:prstGeom prst="rect">
            <a:avLst/>
          </a:prstGeom>
          <a:noFill/>
          <a:ln/>
        </p:spPr>
        <p:txBody>
          <a:bodyPr wrap="square" lIns="0" tIns="0" rIns="0" bIns="0" rtlCol="0" anchor="ctr"/>
          <a:lstStyle/>
          <a:p>
            <a:pPr algn="ctr" indent="0" marL="0">
              <a:lnSpc>
                <a:spcPct val="115000"/>
              </a:lnSpc>
              <a:buNone/>
            </a:pPr>
            <a:r>
              <a:rPr lang="en-US" sz="800" dirty="0">
                <a:solidFill>
                  <a:srgbClr val="000000"/>
                </a:solidFill>
                <a:latin typeface="Arial" pitchFamily="34" charset="0"/>
                <a:ea typeface="Arial" pitchFamily="34" charset="-122"/>
                <a:cs typeface="Arial" pitchFamily="34" charset="-120"/>
              </a:rPr>
              <a:t>Одна неделя — удобный срок, чтобы проверить привычку без перегрузки. Короткий и измеримый план легче выполнить, а потом честно оценить, что получилось.
</a:t>
            </a:r>
            <a:endParaRPr lang="en-US" sz="800" dirty="0"/>
          </a:p>
        </p:txBody>
      </p:sp>
      <p:sp>
        <p:nvSpPr>
          <p:cNvPr id="5" name="Text 2"/>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17</a:t>
            </a:r>
            <a:endParaRPr lang="en-US" sz="700" dirty="0"/>
          </a:p>
        </p:txBody>
      </p:sp>
      <p:sp>
        <p:nvSpPr>
          <p:cNvPr id="6" name="Text 3"/>
          <p:cNvSpPr txBox="1"/>
          <p:nvPr/>
        </p:nvSpPr>
        <p:spPr>
          <a:xfrm>
            <a:off x="2080650" y="2334100"/>
            <a:ext cx="4982700" cy="936600"/>
          </a:xfrm>
          <a:prstGeom prst="rect">
            <a:avLst/>
          </a:prstGeom>
          <a:noFill/>
          <a:ln/>
        </p:spPr>
        <p:txBody>
          <a:bodyPr wrap="square" lIns="0" tIns="0" rIns="0" bIns="0" rtlCol="0" anchor="t"/>
          <a:lstStyle/>
          <a:p>
            <a:pPr algn="ctr" indent="0" marL="0">
              <a:lnSpc>
                <a:spcPct val="100000"/>
              </a:lnSpc>
              <a:buNone/>
            </a:pPr>
            <a:r>
              <a:rPr lang="en-US" sz="2304" b="1" dirty="0">
                <a:solidFill>
                  <a:srgbClr val="980000"/>
                </a:solidFill>
                <a:latin typeface="Arial" pitchFamily="34" charset="0"/>
                <a:ea typeface="Arial" pitchFamily="34" charset="-122"/>
                <a:cs typeface="Arial" pitchFamily="34" charset="-120"/>
              </a:rPr>
              <a:t>дней достаточно, чтобы проверить конкретную привычку и увидеть первый результат.
</a:t>
            </a:r>
            <a:endParaRPr lang="en-US" sz="2304" dirty="0"/>
          </a:p>
        </p:txBody>
      </p:sp>
      <p:sp>
        <p:nvSpPr>
          <p:cNvPr id="7" name="Text 4"/>
          <p:cNvSpPr txBox="1"/>
          <p:nvPr/>
        </p:nvSpPr>
        <p:spPr>
          <a:xfrm>
            <a:off x="2538300" y="3407575"/>
            <a:ext cx="4067400" cy="186900"/>
          </a:xfrm>
          <a:prstGeom prst="rect">
            <a:avLst/>
          </a:prstGeom>
          <a:noFill/>
          <a:ln/>
        </p:spPr>
        <p:txBody>
          <a:bodyPr wrap="square" lIns="0" tIns="0" rIns="0" bIns="0" rtlCol="0" anchor="t"/>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Практика постановки учебных целей на короткий срок
</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700" y="1080168"/>
            <a:ext cx="8620800" cy="2345365"/>
          </a:xfrm>
          <a:prstGeom prst="rect">
            <a:avLst/>
          </a:prstGeom>
        </p:spPr>
      </p:pic>
      <p:sp>
        <p:nvSpPr>
          <p:cNvPr id="4" name="Text 0"/>
          <p:cNvSpPr txBox="1"/>
          <p:nvPr/>
        </p:nvSpPr>
        <p:spPr>
          <a:xfrm>
            <a:off x="261600" y="259400"/>
            <a:ext cx="8620800" cy="540600"/>
          </a:xfrm>
          <a:prstGeom prst="rect">
            <a:avLst/>
          </a:prstGeom>
          <a:noFill/>
          <a:ln/>
        </p:spPr>
        <p:txBody>
          <a:bodyPr wrap="square" lIns="0" tIns="0" rIns="0" bIns="0" rtlCol="0" anchor="ctr"/>
          <a:lstStyle/>
          <a:p>
            <a:pPr algn="ctr" indent="0" marL="0">
              <a:lnSpc>
                <a:spcPct val="100000"/>
              </a:lnSpc>
              <a:buNone/>
            </a:pPr>
            <a:r>
              <a:rPr lang="en-US" sz="2612" b="1" dirty="0">
                <a:solidFill>
                  <a:srgbClr val="980000"/>
                </a:solidFill>
                <a:latin typeface="Arial" pitchFamily="34" charset="0"/>
                <a:ea typeface="Arial" pitchFamily="34" charset="-122"/>
                <a:cs typeface="Arial" pitchFamily="34" charset="-120"/>
              </a:rPr>
              <a:t>Как замечать свой прогресс
</a:t>
            </a:r>
            <a:endParaRPr lang="en-US" sz="2612" dirty="0"/>
          </a:p>
        </p:txBody>
      </p:sp>
      <p:sp>
        <p:nvSpPr>
          <p:cNvPr id="5" name="Text 1"/>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18</a:t>
            </a:r>
            <a:endParaRPr lang="en-US" sz="700" dirty="0"/>
          </a:p>
        </p:txBody>
      </p:sp>
      <p:sp>
        <p:nvSpPr>
          <p:cNvPr id="6" name="Text 2"/>
          <p:cNvSpPr txBox="1"/>
          <p:nvPr/>
        </p:nvSpPr>
        <p:spPr>
          <a:xfrm>
            <a:off x="261725" y="3843658"/>
            <a:ext cx="4234800" cy="8370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Три простых способа помогают увидеть, что навык действительно растёт: не по ощущениям, а по повторяемости действий и лёгкости выполнения.
</a:t>
            </a:r>
            <a:endParaRPr lang="en-US" sz="1100" dirty="0"/>
          </a:p>
        </p:txBody>
      </p:sp>
      <p:sp>
        <p:nvSpPr>
          <p:cNvPr id="7" name="Text 3"/>
          <p:cNvSpPr txBox="1"/>
          <p:nvPr/>
        </p:nvSpPr>
        <p:spPr>
          <a:xfrm>
            <a:off x="4647683" y="3843659"/>
            <a:ext cx="4234800" cy="8370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Чем чаще появляется отметка и чем легче даётся действие, тем заметнее прогресс.
</a:t>
            </a:r>
            <a:endParaRPr lang="en-US" sz="1100" dirty="0"/>
          </a:p>
        </p:txBody>
      </p:sp>
      <p:sp>
        <p:nvSpPr>
          <p:cNvPr id="8" name="Text 4"/>
          <p:cNvSpPr txBox="1"/>
          <p:nvPr/>
        </p:nvSpPr>
        <p:spPr>
          <a:xfrm>
            <a:off x="261725" y="3503125"/>
            <a:ext cx="4234800" cy="2091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Учебная практика самонаблюдения и короткой рефлексии
</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61600" y="259400"/>
            <a:ext cx="8620800" cy="636900"/>
          </a:xfrm>
          <a:prstGeom prst="rect">
            <a:avLst/>
          </a:prstGeom>
          <a:noFill/>
          <a:ln/>
        </p:spPr>
        <p:txBody>
          <a:bodyPr wrap="square" lIns="0" tIns="0" rIns="0" bIns="0" rtlCol="0" anchor="t"/>
          <a:lstStyle/>
          <a:p>
            <a:pPr algn="l" indent="0" marL="0">
              <a:lnSpc>
                <a:spcPct val="100000"/>
              </a:lnSpc>
              <a:buNone/>
            </a:pPr>
            <a:r>
              <a:rPr lang="en-US" sz="2412" b="1" dirty="0">
                <a:solidFill>
                  <a:srgbClr val="980000"/>
                </a:solidFill>
                <a:latin typeface="Arial" pitchFamily="34" charset="0"/>
                <a:ea typeface="Arial" pitchFamily="34" charset="-122"/>
                <a:cs typeface="Arial" pitchFamily="34" charset="-120"/>
              </a:rPr>
              <a:t>Как разговаривать о результате спокойно
</a:t>
            </a:r>
            <a:endParaRPr lang="en-US" sz="2412" dirty="0"/>
          </a:p>
        </p:txBody>
      </p:sp>
      <p:sp>
        <p:nvSpPr>
          <p:cNvPr id="7" name="Text 1"/>
          <p:cNvSpPr txBox="1"/>
          <p:nvPr/>
        </p:nvSpPr>
        <p:spPr>
          <a:xfrm>
            <a:off x="264438" y="3110214"/>
            <a:ext cx="2759700" cy="8094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Начинай с вопроса о результате: что уже получилось и что помешало. Это помогает человеку не защищаться, а спокойно вспомнить шаги и увидеть конкретную причину трудности.
</a:t>
            </a:r>
            <a:endParaRPr lang="en-US" sz="1000" dirty="0"/>
          </a:p>
        </p:txBody>
      </p:sp>
      <p:sp>
        <p:nvSpPr>
          <p:cNvPr id="8" name="Text 2"/>
          <p:cNvSpPr txBox="1"/>
          <p:nvPr/>
        </p:nvSpPr>
        <p:spPr>
          <a:xfrm>
            <a:off x="264450" y="2656651"/>
            <a:ext cx="2759700" cy="387900"/>
          </a:xfrm>
          <a:prstGeom prst="rect">
            <a:avLst/>
          </a:prstGeom>
          <a:noFill/>
          <a:ln/>
        </p:spPr>
        <p:txBody>
          <a:bodyPr wrap="square" lIns="0" tIns="0" rIns="0" bIns="0" rtlCol="0" anchor="b"/>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Сначала вопросы
</a:t>
            </a:r>
            <a:endParaRPr lang="en-US" sz="1100" dirty="0"/>
          </a:p>
        </p:txBody>
      </p:sp>
      <p:sp>
        <p:nvSpPr>
          <p:cNvPr id="9" name="Text 3"/>
          <p:cNvSpPr txBox="1"/>
          <p:nvPr/>
        </p:nvSpPr>
        <p:spPr>
          <a:xfrm>
            <a:off x="3194988" y="3110214"/>
            <a:ext cx="2759700" cy="8094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Говори о фактах и действиях, а не о личности. Формулы вроде «Я заметил…» или «Мне помогло бы…» звучат яснее и не вызывают лишнего напряжения.
</a:t>
            </a:r>
            <a:endParaRPr lang="en-US" sz="1000" dirty="0"/>
          </a:p>
        </p:txBody>
      </p:sp>
      <p:sp>
        <p:nvSpPr>
          <p:cNvPr id="10" name="Text 4"/>
          <p:cNvSpPr txBox="1"/>
          <p:nvPr/>
        </p:nvSpPr>
        <p:spPr>
          <a:xfrm>
            <a:off x="3195000" y="2656651"/>
            <a:ext cx="2759700" cy="387900"/>
          </a:xfrm>
          <a:prstGeom prst="rect">
            <a:avLst/>
          </a:prstGeom>
          <a:noFill/>
          <a:ln/>
        </p:spPr>
        <p:txBody>
          <a:bodyPr wrap="square" lIns="0" tIns="0" rIns="0" bIns="0" rtlCol="0" anchor="b"/>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Только конкретика
</a:t>
            </a:r>
            <a:endParaRPr lang="en-US" sz="1100" dirty="0"/>
          </a:p>
        </p:txBody>
      </p:sp>
      <p:sp>
        <p:nvSpPr>
          <p:cNvPr id="11" name="Text 5"/>
          <p:cNvSpPr txBox="1"/>
          <p:nvPr/>
        </p:nvSpPr>
        <p:spPr>
          <a:xfrm>
            <a:off x="6119838" y="3110214"/>
            <a:ext cx="2759700" cy="8094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Предлагай следующий шаг, а не общую критику. Фраза «Давай попробуем иначе» задаёт движение вперёд и помогает договориться, что делать в следующий раз.
</a:t>
            </a:r>
            <a:endParaRPr lang="en-US" sz="1000" dirty="0"/>
          </a:p>
        </p:txBody>
      </p:sp>
      <p:sp>
        <p:nvSpPr>
          <p:cNvPr id="12" name="Text 6"/>
          <p:cNvSpPr txBox="1"/>
          <p:nvPr/>
        </p:nvSpPr>
        <p:spPr>
          <a:xfrm>
            <a:off x="6119850" y="2656651"/>
            <a:ext cx="2759700" cy="387900"/>
          </a:xfrm>
          <a:prstGeom prst="rect">
            <a:avLst/>
          </a:prstGeom>
          <a:noFill/>
          <a:ln/>
        </p:spPr>
        <p:txBody>
          <a:bodyPr wrap="square" lIns="0" tIns="0" rIns="0" bIns="0" rtlCol="0" anchor="b"/>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Шаг вперёд
</a:t>
            </a:r>
            <a:endParaRPr lang="en-US" sz="1100" dirty="0"/>
          </a:p>
        </p:txBody>
      </p:sp>
      <p:sp>
        <p:nvSpPr>
          <p:cNvPr id="13" name="Text 7"/>
          <p:cNvSpPr txBox="1"/>
          <p:nvPr/>
        </p:nvSpPr>
        <p:spPr>
          <a:xfrm>
            <a:off x="8631300" y="4812085"/>
            <a:ext cx="251100" cy="132600"/>
          </a:xfrm>
          <a:prstGeom prst="rect">
            <a:avLst/>
          </a:prstGeom>
          <a:noFill/>
          <a:ln/>
        </p:spPr>
        <p:txBody>
          <a:bodyPr wrap="square" lIns="0" tIns="0" rIns="0" bIns="0" rtlCol="0" anchor="ctr"/>
          <a:lstStyle/>
          <a:p>
            <a:pPr algn="ctr" indent="0" marL="0">
              <a:lnSpc>
                <a:spcPct val="115000"/>
              </a:lnSpc>
              <a:buNone/>
            </a:pPr>
            <a:r>
              <a:rPr lang="en-US" sz="700" dirty="0">
                <a:solidFill>
                  <a:srgbClr val="000000"/>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200" y="1215775"/>
            <a:ext cx="7383600" cy="1271700"/>
          </a:xfrm>
          <a:prstGeom prst="rect">
            <a:avLst/>
          </a:prstGeom>
          <a:noFill/>
          <a:ln/>
        </p:spPr>
        <p:txBody>
          <a:bodyPr wrap="square" lIns="0" tIns="0" rIns="0" bIns="0" rtlCol="0" anchor="b"/>
          <a:lstStyle/>
          <a:p>
            <a:pPr algn="ctr" indent="0" marL="0">
              <a:lnSpc>
                <a:spcPct val="100000"/>
              </a:lnSpc>
              <a:buNone/>
            </a:pPr>
            <a:r>
              <a:rPr lang="en-US" sz="3412" b="1" dirty="0">
                <a:solidFill>
                  <a:srgbClr val="980000"/>
                </a:solidFill>
                <a:latin typeface="Arial" pitchFamily="34" charset="0"/>
                <a:ea typeface="Arial" pitchFamily="34" charset="-122"/>
                <a:cs typeface="Arial" pitchFamily="34" charset="-120"/>
              </a:rPr>
              <a:t>Навыки становятся сильнее от регулярной практики
</a:t>
            </a:r>
            <a:endParaRPr lang="en-US" sz="3412" dirty="0"/>
          </a:p>
        </p:txBody>
      </p:sp>
      <p:sp>
        <p:nvSpPr>
          <p:cNvPr id="4" name="Text 1"/>
          <p:cNvSpPr txBox="1"/>
          <p:nvPr/>
        </p:nvSpPr>
        <p:spPr>
          <a:xfrm>
            <a:off x="2165725" y="2753800"/>
            <a:ext cx="4802400" cy="1039500"/>
          </a:xfrm>
          <a:prstGeom prst="rect">
            <a:avLst/>
          </a:prstGeom>
          <a:noFill/>
          <a:ln/>
        </p:spPr>
        <p:txBody>
          <a:bodyPr wrap="square" lIns="0" tIns="0" rIns="0" bIns="0" rtlCol="0" anchor="t"/>
          <a:lstStyle/>
          <a:p>
            <a:pPr algn="ctr" indent="0" marL="0">
              <a:lnSpc>
                <a:spcPct val="115000"/>
              </a:lnSpc>
              <a:buNone/>
            </a:pPr>
            <a:r>
              <a:rPr lang="en-US" sz="1100" dirty="0">
                <a:solidFill>
                  <a:srgbClr val="000000"/>
                </a:solidFill>
                <a:latin typeface="Arial" pitchFamily="34" charset="0"/>
                <a:ea typeface="Arial" pitchFamily="34" charset="-122"/>
                <a:cs typeface="Arial" pitchFamily="34" charset="-120"/>
              </a:rPr>
              <a:t>Навыки 21 века не появляются сами: они крепнут, когда подросток регулярно тренирует один понятный шаг. Чем чаще есть короткая практика, тем увереннее учёба, общение и действия онлайн.
</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2026-07-25T20:30:30Z</dcterms:created>
  <dcterms:modified xsi:type="dcterms:W3CDTF">2026-07-25T20:30:30Z</dcterms:modified>
</cp:coreProperties>
</file>