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 и phrasal verbs с look, take, give, make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темы, которые помогают точнее понимать и строить английские предложения.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часто встречаются в речи, текстах и заданиях: они помогают говорить о желаниях, просьбах, наблюдениях и действиях, а phrasal verbs делают английский живым и понятным в реальных ситуациях.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7 классе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Complex Object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 строится по схеме: подлежащее + глагол + объект + инфинитив. Такая модель позволяет показать, кто выполняет действие, и сделать фразу короче и точнее.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нужна, когда говорим о желаниях, просьбах, разрешениях, восприятии или наблюдении. Она особенно полезна в простых школьных и бытовых ситуациях.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инфинитива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одних глаголов нужен to-infinitive, после других — bare infinitive без to. Выбор формы зависит от главного глагола и от смысла всего предложения.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её изучать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 помогает понимать английскую речь без лишних слов и правильно строить предложения с двумя действиями. Это важный шаг к более точному и естественному языку.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Complex Object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какой инфинитив нужен после разных групп глаголов.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5210" y="1479875"/>
            <a:ext cx="4267680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после которых часто встречается Complex Object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глагола свой типовой образец: он подсказывает, какой инфинитив нужно выбрать.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определяет модель: одни требуют to, другие употребляются без to.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Complex Object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375" y="31169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To-infinitive и bare infinitive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каких глаголов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want, hope, need, ask обычно стоит to-infinitive: I need you to listen. Эти глаголы связаны с желанием, просьбой или необходимостью.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 to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To-infinitive имеет частицу to: to read, to help, to play. Эта форма часто показывает цель, намерение или просьбу в более спокойном и запланированном действии.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без to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Bare infinitive употребляется без to: read, help, play. Такая форма особенно типична после глаголов восприятия, когда действие как будто наблюдают в моменте.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see, hear, watch, feel часто используется bare infinitive: We heard him sing. Здесь важно само наблюдение за действием, а не его планирование.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слышим или видим
</a:t>
            </a:r>
            <a:endParaRPr lang="en-US" sz="11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16" y="1342500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и 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teacher wants us to finish the exercise. В таких предложениях легко увидеть объект us и действие finish, которое должен выполнить именно он.
</a:t>
            </a:r>
            <a:endParaRPr lang="en-US" sz="1673" dirty="0"/>
          </a:p>
        </p:txBody>
      </p:sp>
      <p:sp>
        <p:nvSpPr>
          <p:cNvPr id="10" name="Text 1"/>
          <p:cNvSpPr txBox="1"/>
          <p:nvPr/>
        </p:nvSpPr>
        <p:spPr>
          <a:xfrm>
            <a:off x="337616" y="2378243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заметили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saw my classmate drop a pencil. Конструкция показывает не просто факт, а действие, которое ученик заметил в реальной ситуации.
</a:t>
            </a:r>
            <a:endParaRPr lang="en-US" sz="1673" dirty="0"/>
          </a:p>
        </p:txBody>
      </p:sp>
      <p:sp>
        <p:nvSpPr>
          <p:cNvPr id="11" name="Text 2"/>
          <p:cNvSpPr txBox="1"/>
          <p:nvPr/>
        </p:nvSpPr>
        <p:spPr>
          <a:xfrm>
            <a:off x="337616" y="3416968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дома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parents let us use the computer for homework. Здесь Complex Object помогает кратко передать разрешение и назвать того, кто выполняет действие.
</a:t>
            </a:r>
            <a:endParaRPr lang="en-US" sz="1673" dirty="0"/>
          </a:p>
        </p:txBody>
      </p:sp>
      <p:sp>
        <p:nvSpPr>
          <p:cNvPr id="12" name="Text 3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 в школьных ситуациях
</a:t>
            </a:r>
            <a:endParaRPr lang="en-US" sz="3200" dirty="0"/>
          </a:p>
        </p:txBody>
      </p:sp>
      <p:sp>
        <p:nvSpPr>
          <p:cNvPr id="13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модели Complex Object встречаются чаще
</a:t>
            </a:r>
            <a:endParaRPr lang="en-US" sz="274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точную статистику, а учебное распределение по частоте встречаемости в примерах и упражнениях темы.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отрабатываются конструкции с to-infinitive; модели восприятия и make/let важны, но встречаются реже.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распределение примеров в теме Complex Object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глагола помогают образовать множество устойчивых сочетаний с новым значением.
</a:t>
            </a:r>
            <a:endParaRPr lang="en-US" sz="633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нужно запоминать вместе с частицей: именно она меняет смысл целого выражения и делает перевод не буквальным.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phrasal verbs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766" y="1479875"/>
            <a:ext cx="3156568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Look, take, give, make: фразовые глаголы и их значения
</a:t>
            </a:r>
            <a:endParaRPr lang="en-US" sz="2384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такого сочетания нужно читать по контексту, а не по отдельным словам.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глагол образует разные выражения, поэтому решающим становится контекст.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phrasal verbs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look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for
</a:t>
            </a:r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for означает «искать» и используется, когда кто-то пытается найти потерянный предмет или человека. В школьной речи это удобно для разговоров о тетрадях, ручках, книгах и вещах в рюкзаке.
</a:t>
            </a:r>
            <a:endParaRPr lang="en-US" sz="1635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after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after переводится как «присматривать» и подчёркивает заботу о ком-то или о чём-то. Такой фразовый глагол часто встречается в ситуациях с младшими братьями, сестрами, домашними животными и обязанностями дома.
</a:t>
            </a:r>
            <a:endParaRPr lang="en-US" sz="1494" dirty="0"/>
          </a:p>
        </p:txBody>
      </p:sp>
      <p:sp>
        <p:nvSpPr>
          <p:cNvPr id="13" name="Text 4"/>
          <p:cNvSpPr txBox="1"/>
          <p:nvPr/>
        </p:nvSpPr>
        <p:spPr>
          <a:xfrm>
            <a:off x="5100413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at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at значит «смотреть на» и описывает направленный взгляд на предмет, карту, рисунок или доску. Важно не путать его с look for: здесь ничего не ищут, а именно смотрят.
</a:t>
            </a:r>
            <a:endParaRPr lang="en-US" sz="1716" dirty="0"/>
          </a:p>
        </p:txBody>
      </p:sp>
      <p:sp>
        <p:nvSpPr>
          <p:cNvPr id="14" name="Text 5"/>
          <p:cNvSpPr txBox="1"/>
          <p:nvPr/>
        </p:nvSpPr>
        <p:spPr>
          <a:xfrm>
            <a:off x="5100413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forward to
</a:t>
            </a:r>
            <a:pPr algn="l" indent="0" marL="0">
              <a:lnSpc>
                <a:spcPct val="100000"/>
              </a:lnSpc>
              <a:buNone/>
            </a:pPr>
            <a:r>
              <a:rPr lang="en-US" sz="8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forward to означает «ждать с нетерпением» и помогает говорить о приятных событиях: каникулах, экскурсии или игре. После него обычно стоит существительное или форма с окончанием -ing.
</a:t>
            </a:r>
            <a:endParaRPr lang="en-US" sz="14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take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off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off означает «снимать» одежду или «взлетать», если речь идёт о самолёте. Значение определяется ситуацией, поэтому в классе и в аэропорту этот фразовый глагол читается по-разному.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care of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care of переводится как «заботиться о ком-то или о чём-то». Это выражение удобно для тем о семье, питомцах и ответственности, например: take care of your cat or little brother.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part in
</a:t>
            </a:r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part in означает «участвовать» и часто используется со школьными мероприятиями, соревнованиями и проектами. Оно показывает, что человек не просто наблюдает, а становится активным участником события.
</a:t>
            </a:r>
            <a:endParaRPr lang="en-US" sz="1620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away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away значит «убирать» или «забирать», если предмет уносят с собой. В учебных заданиях важно помнить, что смысл зависит от контекста: кто-то убирает мусор, а кто-то забирает вещи.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give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up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up означает «сдаваться» или «бросать» начатое дело. Этим выражением часто поддерживают человека в спорте, учёбе или игре: Don’t give up! — не сдавайся и продолжай.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away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away значит «раздавать» или «отдавать бесплатно». Такое сочетание часто встречается, когда говорят о благотворительности, ненужных вещах или акции, где предметы передают другим людям.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back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back переводится как «возвращать» и используется, когда нужно отдать чужую вещь владельцу. В школьной жизни это особенно полезно для разговоров о книгах, ручках и учебных материалах.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in
</a:t>
            </a:r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in означает «уступать» и употребляется, когда человек перестаёт спорить или сопротивляться. Это выражение полезно для описания конфликтов, правил и ситуаций, где нужно проявить гибкость.
</a:t>
            </a:r>
            <a:endParaRPr lang="en-US" sz="16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make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up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up может означать «придумывать» историю или «мириться» после ссоры. Здесь важно видеть контекст: одно и то же сочетание помогает говорить и о фантазии, и о восстановлении дружбы.
</a:t>
            </a:r>
            <a:endParaRPr lang="en-US" sz="1716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out
</a:t>
            </a:r>
            <a:pPr algn="l" indent="0" marL="0">
              <a:lnSpc>
                <a:spcPct val="100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out значит «разбирать» или «различать», когда текст, слова или предмет видны не очень чётко. Этот фразовый глагол часто встречается в описании трудных для понимания надписей, звуков и записей.
</a:t>
            </a:r>
            <a:endParaRPr lang="en-US" sz="1582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off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off переводится как «убегать» или «скрываться» и обычно описывает быстрое движение прочь. В таких предложениях внимание сосредоточено на результате действия: кто-то ушёл или убежал очень быстро.
</a:t>
            </a:r>
            <a:endParaRPr lang="en-US" sz="1494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someone do something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someone do something означает «заставлять кого-то что-то делать». Это не phrasal verb в узком смысле, но важная модель с make, показывающая влияние одного человека на другого.
</a:t>
            </a:r>
            <a:endParaRPr lang="en-US" sz="17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правильную конструкцию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решить, нужна ли конструкция Complex Object или фразовый глагол, и выбрать форму по смыслу и контексту.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в коротких упражнениях, где нужно быстро выбрать форму или значение. Особенно помогает медленное чтение предложения вслух и проверка контекста.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 связана с выбором инфинитива, но заметную роль также играет запоминание устойчивых сочетаний и их значений.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 типичных ошибок по теме урока,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для запоминания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Потерянный телефон и собака
</a:t>
            </a:r>
            <a:pPr algn="ctr" indent="0" marL="0">
              <a:lnSpc>
                <a:spcPct val="100000"/>
              </a:lnSpc>
              <a:buNone/>
            </a:pPr>
            <a:r>
              <a:rPr lang="en-US" sz="6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искал свой телефон по всей комнате и заглядывал под тетради и книги. Тем временем сестра присматривала за нашей собакой, чтобы она не убежала в коридор. Так легко запомнить look for и look after.
</a:t>
            </a:r>
            <a:endParaRPr lang="en-US" sz="1206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Урок, задание и короткий перерыв
</a:t>
            </a:r>
            <a:pPr algn="ctr" indent="0" marL="0">
              <a:lnSpc>
                <a:spcPct val="100000"/>
              </a:lnSpc>
              <a:buNone/>
            </a:pPr>
            <a:r>
              <a:rPr lang="en-US" sz="6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заставил нас написать пять предложений, а потом разрешил сделать короткий перерыв. Мы быстро убрали тетради и улыбнулись, потому что трудное задание закончилось. Эта история помогает вспомнить make someone do something и let us.
</a:t>
            </a:r>
            <a:endParaRPr lang="en-US" sz="1083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друга в 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услышал, как мой друг позвал меня по имени, и сразу побежал к двери. В этот момент действие произошло прямо на моих глазах, поэтому предложение с Complex Object звучит естественно и понятно.
</a:t>
            </a:r>
            <a:endParaRPr lang="en-US" sz="12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Complex Object и phrasal verbs
</a:t>
            </a:r>
            <a:endParaRPr lang="en-US" sz="3172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структура, смысл и роль второй части в двух темах урока.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 строится по модели предложения, а phrasal verb запоминается как цельное сочетание. Похожий внешний вид не означает одинаковые правила.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грамматики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 уроке и самопроверка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вставьте to или выберите bare infinitive в коротких предложениях. Такие задания учат замечать, какой глагол стоит перед инфинитивом, и не торопиться с ответом.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определите, какой phrasal verb подходит по смыслу. Здесь важно читать всё предложение целиком, потому что look, take, give и make меняют значение в зависимости от второй части.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Исправь ошибку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третьем типе заданий нужно найти и исправить ошибку в порядке слов или в выборе формы. Это помогает увидеть типичные ловушки и закрепить правильный шаблон.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 свои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напишите два собственных предложения с look, take, give или make. Используйте знакомые слова: school, friend, book, homework, game, pet, чтобы легче проверить себя.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 помогает говорить о желаниях, просьбах, наблюдениях и разрешениях, а phrasal verbs с look, take, give и make нужно узнавать как устойчивые сочетания по контексту.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2026-05-31T01:43:01Z</dcterms:created>
  <dcterms:modified xsi:type="dcterms:W3CDTF">2026-05-31T01:43:01Z</dcterms:modified>
</cp:coreProperties>
</file>