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1628200"/>
            <a:ext cx="5418900" cy="1557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Средняя Европа. Многоликая Франция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270000" y="3438750"/>
            <a:ext cx="3922800" cy="14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Франция соединяет европейское единство с ярким разнообразием регионов.
</a:t>
            </a:r>
            <a:endParaRPr lang="en-US" sz="1122" dirty="0"/>
          </a:p>
        </p:txBody>
      </p:sp>
      <p:sp>
        <p:nvSpPr>
          <p:cNvPr id="5" name="Text 2"/>
          <p:cNvSpPr txBox="1"/>
          <p:nvPr/>
        </p:nvSpPr>
        <p:spPr>
          <a:xfrm>
            <a:off x="270000" y="270000"/>
            <a:ext cx="5139300" cy="3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00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61100" y="1336743"/>
            <a:ext cx="3513000" cy="332431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Франция в европейском пространстве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043450"/>
            <a:ext cx="4204800" cy="17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Средняя Европа — это зона соседства и обменов. Франция, хотя и относится к Западной Европе, исторически связана с германским, романским и альпийским мирами через границы, торговлю, транспорт и европейские институты.
</a:t>
            </a:r>
            <a:endParaRPr lang="en-US" sz="1022" dirty="0"/>
          </a:p>
        </p:txBody>
      </p:sp>
      <p:sp>
        <p:nvSpPr>
          <p:cNvPr id="8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02650" y="1126104"/>
            <a:ext cx="3971400" cy="37580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Франция между Западом и Центром Европы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80825" y="2102050"/>
            <a:ext cx="4410000" cy="81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Сеть соседей
</a:t>
            </a:r>
            <a:pPr algn="l" indent="0" marL="0">
              <a:lnSpc>
                <a:spcPct val="115000"/>
              </a:lnSpc>
              <a:buNone/>
            </a:pPr>
            <a:r>
              <a:rPr lang="en-US" sz="8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Соседство с Бельгией, Люксембургом, Германией, Швейцарией, Италией и Испанией делает страну частью плотной сети контактов, где границы чаще соединяют, чем разделяют.
</a:t>
            </a:r>
            <a:endParaRPr lang="en-US" sz="1311" dirty="0"/>
          </a:p>
        </p:txBody>
      </p:sp>
      <p:sp>
        <p:nvSpPr>
          <p:cNvPr id="11" name="Text 3"/>
          <p:cNvSpPr txBox="1"/>
          <p:nvPr/>
        </p:nvSpPr>
        <p:spPr>
          <a:xfrm>
            <a:off x="280825" y="3078151"/>
            <a:ext cx="4410000" cy="81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Европейская связанность
</a:t>
            </a:r>
            <a:pPr algn="l" indent="0" marL="0">
              <a:lnSpc>
                <a:spcPct val="115000"/>
              </a:lnSpc>
              <a:buNone/>
            </a:pPr>
            <a:r>
              <a:rPr lang="en-US" sz="8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Шенгенская зона и единый рынок усилили повседневную связность Франции с европейскими государствами: люди, товары, услуги и идеи перемещаются быстрее и свободнее.
</a:t>
            </a:r>
            <a:endParaRPr lang="en-US" sz="1311" dirty="0"/>
          </a:p>
        </p:txBody>
      </p:sp>
      <p:sp>
        <p:nvSpPr>
          <p:cNvPr id="12" name="Text 4"/>
          <p:cNvSpPr txBox="1"/>
          <p:nvPr/>
        </p:nvSpPr>
        <p:spPr>
          <a:xfrm>
            <a:off x="280825" y="4054231"/>
            <a:ext cx="4410000" cy="81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Следы влияний
</a:t>
            </a:r>
            <a:pPr algn="l" indent="0" marL="0">
              <a:lnSpc>
                <a:spcPct val="115000"/>
              </a:lnSpc>
              <a:buNone/>
            </a:pPr>
            <a:r>
              <a:rPr lang="en-US" sz="8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контакты с германским, романским и альпийским мирами заметны в языке, архитектуре, кухне и региональных традициях, которые сохраняют память о прошлом.
</a:t>
            </a:r>
            <a:endParaRPr lang="en-US" sz="1311" dirty="0"/>
          </a:p>
        </p:txBody>
      </p:sp>
      <p:sp>
        <p:nvSpPr>
          <p:cNvPr id="13" name="Text 5"/>
          <p:cNvSpPr txBox="1"/>
          <p:nvPr/>
        </p:nvSpPr>
        <p:spPr>
          <a:xfrm>
            <a:off x="280825" y="1125950"/>
            <a:ext cx="4410000" cy="81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Пограничное положение
</a:t>
            </a:r>
            <a:pPr algn="l" indent="0" marL="0">
              <a:lnSpc>
                <a:spcPct val="115000"/>
              </a:lnSpc>
              <a:buNone/>
            </a:pPr>
            <a:r>
              <a:rPr lang="en-US" sz="7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Франция расположена на стыке западноевропейского и центральноевропейского пространств, поэтому её регионы и история впитали разные культурные влияния, а не один доминирующий образ.
</a:t>
            </a:r>
            <a:endParaRPr lang="en-US" sz="1215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82275" y="1126637"/>
            <a:ext cx="4691700" cy="37570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Париж и Иль-де-Франс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510976" y="1351350"/>
            <a:ext cx="3461700" cy="10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Столичный центр
</a:t>
            </a:r>
            <a:pPr algn="l" indent="0" marL="0">
              <a:lnSpc>
                <a:spcPct val="115000"/>
              </a:lnSpc>
              <a:buNone/>
            </a:pPr>
            <a:r>
              <a:rPr lang="en-US" sz="6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Париж задаёт политический и культурный ритм страны: здесь сосредоточены государственные институты, крупнейшие музеи, ведущие университеты и важнейшие транспортные узлы.
</a:t>
            </a:r>
            <a:endParaRPr lang="en-US" sz="1225" dirty="0"/>
          </a:p>
        </p:txBody>
      </p:sp>
      <p:sp>
        <p:nvSpPr>
          <p:cNvPr id="11" name="Text 3"/>
          <p:cNvSpPr txBox="1"/>
          <p:nvPr/>
        </p:nvSpPr>
        <p:spPr>
          <a:xfrm>
            <a:off x="510976" y="2487951"/>
            <a:ext cx="3461700" cy="10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Плотная агломерация
</a:t>
            </a:r>
            <a:pPr algn="l" indent="0" marL="0">
              <a:lnSpc>
                <a:spcPct val="115000"/>
              </a:lnSpc>
              <a:buNone/>
            </a:pPr>
            <a:r>
              <a:rPr lang="en-US" sz="6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Иль-де-Франс выделяется очень высокой плотностью населения и мощной городской сетью. Именно здесь особенно заметно, как историческая столица выросла в современную европейскую агломерацию.
</a:t>
            </a:r>
            <a:endParaRPr lang="en-US" sz="1225" dirty="0"/>
          </a:p>
        </p:txBody>
      </p:sp>
      <p:sp>
        <p:nvSpPr>
          <p:cNvPr id="12" name="Text 4"/>
          <p:cNvSpPr txBox="1"/>
          <p:nvPr/>
        </p:nvSpPr>
        <p:spPr>
          <a:xfrm>
            <a:off x="510976" y="3624550"/>
            <a:ext cx="3461700" cy="10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Слои городской истории
</a:t>
            </a:r>
            <a:pPr algn="l" indent="0" marL="0">
              <a:lnSpc>
                <a:spcPct val="115000"/>
              </a:lnSpc>
              <a:buNone/>
            </a:pPr>
            <a:r>
              <a:rPr lang="en-US" sz="6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 наглядно соединяет разные эпохи: королевское наследие, широкие бульвары, метро, деловые кварталы и ежедневную жизнь столицы, открытой для всей Европы.
</a:t>
            </a:r>
            <a:endParaRPr lang="en-US" sz="1225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5400" y="3119279"/>
            <a:ext cx="8593200" cy="174549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 и долина рек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478296" y="1550126"/>
            <a:ext cx="1968300" cy="13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Торговые связи
</a:t>
            </a:r>
            <a:pPr algn="l" indent="0" marL="0">
              <a:lnSpc>
                <a:spcPct val="115000"/>
              </a:lnSpc>
              <a:buNone/>
            </a:pPr>
            <a:r>
              <a:rPr lang="en-US" sz="7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Порты, каналы и железнодорожные линии долго связывали регион с Бельгией и внешней торговлей. Поэтому здесь особенно важны мобильность и обмены.
</a:t>
            </a:r>
            <a:endParaRPr lang="en-US" sz="1211" dirty="0"/>
          </a:p>
        </p:txBody>
      </p:sp>
      <p:sp>
        <p:nvSpPr>
          <p:cNvPr id="11" name="Text 3"/>
          <p:cNvSpPr txBox="1"/>
          <p:nvPr/>
        </p:nvSpPr>
        <p:spPr>
          <a:xfrm>
            <a:off x="4686596" y="1550126"/>
            <a:ext cx="1968300" cy="13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Плотная кухня
</a:t>
            </a:r>
            <a:pPr algn="l" indent="0" marL="0">
              <a:lnSpc>
                <a:spcPct val="115000"/>
              </a:lnSpc>
              <a:buNone/>
            </a:pPr>
            <a:r>
              <a:rPr lang="en-US" sz="7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Местная кухня отражает климат и образ жизни: картофель, сыры, пиво и сытные блюда помогают понять более северный, плотный и практичный гастрономический стиль.
</a:t>
            </a:r>
            <a:endParaRPr lang="en-US" sz="1211" dirty="0"/>
          </a:p>
        </p:txBody>
      </p:sp>
      <p:sp>
        <p:nvSpPr>
          <p:cNvPr id="12" name="Text 4"/>
          <p:cNvSpPr txBox="1"/>
          <p:nvPr/>
        </p:nvSpPr>
        <p:spPr>
          <a:xfrm>
            <a:off x="6894875" y="1550057"/>
            <a:ext cx="1968300" cy="13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у рек
</a:t>
            </a:r>
            <a:pPr algn="l" indent="0" marL="0">
              <a:lnSpc>
                <a:spcPct val="115000"/>
              </a:lnSpc>
              <a:buNone/>
            </a:pPr>
            <a:r>
              <a:rPr lang="en-US" sz="6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долинах крупных рек сохраняются сельскохозяйственные земли и небольшие города, где повседневность менее тороплива, чем в столичных районах, но не менее исторически насыщена.
</a:t>
            </a:r>
            <a:endParaRPr lang="en-US" sz="1091" dirty="0"/>
          </a:p>
        </p:txBody>
      </p:sp>
      <p:sp>
        <p:nvSpPr>
          <p:cNvPr id="13" name="Text 5"/>
          <p:cNvSpPr txBox="1"/>
          <p:nvPr/>
        </p:nvSpPr>
        <p:spPr>
          <a:xfrm>
            <a:off x="270000" y="1550126"/>
            <a:ext cx="1968300" cy="13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Равнины и труд
</a:t>
            </a:r>
            <a:pPr algn="l" indent="0" marL="0">
              <a:lnSpc>
                <a:spcPct val="115000"/>
              </a:lnSpc>
              <a:buNone/>
            </a:pPr>
            <a:r>
              <a:rPr lang="en-US" sz="6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 Франции отличается равнинным рельефом, прохладной и влажной погодой, а также хозяйством, где заметны сельское производство, логистика и наследие промышленной эпохи.
</a:t>
            </a:r>
            <a:endParaRPr lang="en-US" sz="118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2708083"/>
            <a:ext cx="8593200" cy="21650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Бретань: атлантический характер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275400" y="1404441"/>
            <a:ext cx="2091600" cy="11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Атлантический берег
</a:t>
            </a:r>
            <a:pPr algn="l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Бретань обращена к Атлантике, поэтому море здесь не фон, а основа образа жизни. Скалы, приливы и ветры сформировали привычки, хозяйство и характер местных поселений.
</a:t>
            </a:r>
            <a:endParaRPr lang="en-US" sz="1122" dirty="0"/>
          </a:p>
        </p:txBody>
      </p:sp>
      <p:sp>
        <p:nvSpPr>
          <p:cNvPr id="12" name="Text 3"/>
          <p:cNvSpPr txBox="1"/>
          <p:nvPr/>
        </p:nvSpPr>
        <p:spPr>
          <a:xfrm>
            <a:off x="2442593" y="1404454"/>
            <a:ext cx="2091600" cy="11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Кельтская память
</a:t>
            </a:r>
            <a:pPr algn="l" indent="0" marL="0">
              <a:lnSpc>
                <a:spcPct val="115000"/>
              </a:lnSpc>
              <a:buNone/>
            </a:pPr>
            <a:r>
              <a:rPr lang="en-US" sz="6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Кельтское наследие особенно заметно в музыке, танцах и локальных традициях. Оно поддерживает сильное чувство принадлежности к региону, отличающемуся от остальной Франции.
</a:t>
            </a:r>
            <a:endParaRPr lang="en-US" sz="1083" dirty="0"/>
          </a:p>
        </p:txBody>
      </p:sp>
      <p:sp>
        <p:nvSpPr>
          <p:cNvPr id="13" name="Text 4"/>
          <p:cNvSpPr txBox="1"/>
          <p:nvPr/>
        </p:nvSpPr>
        <p:spPr>
          <a:xfrm>
            <a:off x="4609786" y="1404454"/>
            <a:ext cx="2091600" cy="11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Вкус побережья
</a:t>
            </a:r>
            <a:pPr algn="l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Морепродукты, крепы и блюда из местных продуктов отражают близость океана и практику повседневной кухни, тесно связанной с природными ресурсами региона.
</a:t>
            </a:r>
            <a:endParaRPr lang="en-US" sz="1122" dirty="0"/>
          </a:p>
        </p:txBody>
      </p:sp>
      <p:sp>
        <p:nvSpPr>
          <p:cNvPr id="14" name="Text 5"/>
          <p:cNvSpPr txBox="1"/>
          <p:nvPr/>
        </p:nvSpPr>
        <p:spPr>
          <a:xfrm>
            <a:off x="6776977" y="1404454"/>
            <a:ext cx="2091600" cy="11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Живая самобытность
</a:t>
            </a:r>
            <a:pPr algn="l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Фестивали и бретонские мотивы в музыке показывают, что локальная культура здесь не музейная, а живая: она по-прежнему объединяет жителей и привлекает гостей.
</a:t>
            </a:r>
            <a:endParaRPr lang="en-US" sz="112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02650" y="1126104"/>
            <a:ext cx="3971400" cy="37580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Эльзас-Лотарингия: пограничная смесь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80825" y="2102050"/>
            <a:ext cx="4410000" cy="81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Архитектурный облик
</a:t>
            </a:r>
            <a:pPr algn="l" indent="0" marL="0">
              <a:lnSpc>
                <a:spcPct val="115000"/>
              </a:lnSpc>
              <a:buNone/>
            </a:pPr>
            <a:r>
              <a:rPr lang="en-US" sz="8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Фахверковые дома, узкие улицы и аккуратные площади создают узнаваемый городской пейзаж, в котором архитектура сразу показывает историческую связь с Центральной Европой.
</a:t>
            </a:r>
            <a:endParaRPr lang="en-US" sz="1311" dirty="0"/>
          </a:p>
        </p:txBody>
      </p:sp>
      <p:sp>
        <p:nvSpPr>
          <p:cNvPr id="11" name="Text 3"/>
          <p:cNvSpPr txBox="1"/>
          <p:nvPr/>
        </p:nvSpPr>
        <p:spPr>
          <a:xfrm>
            <a:off x="280825" y="3078151"/>
            <a:ext cx="4410000" cy="81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 и вина
</a:t>
            </a:r>
            <a:pPr algn="l" indent="0" marL="0">
              <a:lnSpc>
                <a:spcPct val="115000"/>
              </a:lnSpc>
              <a:buNone/>
            </a:pPr>
            <a:r>
              <a:rPr lang="en-US" sz="8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Местное виноделие и рождественские ярмарки стали важными знаками региона. Они объединяют хозяйственную специализацию, сезонные традиции и городской праздник в одном образе.
</a:t>
            </a:r>
            <a:endParaRPr lang="en-US" sz="1290" dirty="0"/>
          </a:p>
        </p:txBody>
      </p:sp>
      <p:sp>
        <p:nvSpPr>
          <p:cNvPr id="12" name="Text 4"/>
          <p:cNvSpPr txBox="1"/>
          <p:nvPr/>
        </p:nvSpPr>
        <p:spPr>
          <a:xfrm>
            <a:off x="280825" y="4054231"/>
            <a:ext cx="4410000" cy="81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 прошлом
</a:t>
            </a:r>
            <a:pPr algn="l" indent="0" marL="0">
              <a:lnSpc>
                <a:spcPct val="115000"/>
              </a:lnSpc>
              <a:buNone/>
            </a:pPr>
            <a:r>
              <a:rPr lang="en-US" sz="8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Двуязычная историческая память напоминает о смене границ и власти. Поэтому этот регион особенно ясно демонстрирует сложную, но продуктивную европейскую смешанность.
</a:t>
            </a:r>
            <a:endParaRPr lang="en-US" sz="1311" dirty="0"/>
          </a:p>
        </p:txBody>
      </p:sp>
      <p:sp>
        <p:nvSpPr>
          <p:cNvPr id="13" name="Text 5"/>
          <p:cNvSpPr txBox="1"/>
          <p:nvPr/>
        </p:nvSpPr>
        <p:spPr>
          <a:xfrm>
            <a:off x="280825" y="1125950"/>
            <a:ext cx="4410000" cy="81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Граница культур
</a:t>
            </a:r>
            <a:pPr algn="l" indent="0" marL="0">
              <a:lnSpc>
                <a:spcPct val="115000"/>
              </a:lnSpc>
              <a:buNone/>
            </a:pPr>
            <a:r>
              <a:rPr lang="en-US" sz="8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Эльзас и Лотарингия веками находились на границе культурных пространств, поэтому здесь особенно заметно соседство французских и германских традиций в быту и памяти.
</a:t>
            </a:r>
            <a:endParaRPr lang="en-US" sz="1311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82275" y="1126637"/>
            <a:ext cx="4691700" cy="37570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Центральные районы и Лимузен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510976" y="1191050"/>
            <a:ext cx="3447300" cy="82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Тихая Франция
</a:t>
            </a:r>
            <a:pPr algn="l" indent="0" marL="0">
              <a:lnSpc>
                <a:spcPct val="115000"/>
              </a:lnSpc>
              <a:buNone/>
            </a:pPr>
            <a:r>
              <a:rPr lang="en-US" sz="6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Центральные районы Франции отличаются более спокойным ритмом жизни, меньшей плотностью населения и сильной связью с землёй, чем крупные городские области.
</a:t>
            </a:r>
            <a:endParaRPr lang="en-US" sz="1169" dirty="0"/>
          </a:p>
        </p:txBody>
      </p:sp>
      <p:sp>
        <p:nvSpPr>
          <p:cNvPr id="12" name="Text 3"/>
          <p:cNvSpPr txBox="1"/>
          <p:nvPr/>
        </p:nvSpPr>
        <p:spPr>
          <a:xfrm>
            <a:off x="510976" y="2127273"/>
            <a:ext cx="3447300" cy="82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
</a:t>
            </a:r>
            <a:pPr algn="l" indent="0" marL="0">
              <a:lnSpc>
                <a:spcPct val="115000"/>
              </a:lnSpc>
              <a:buNone/>
            </a:pPr>
            <a:r>
              <a:rPr lang="en-US" sz="6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Пастбища и животноводство определяют ландшафт и хозяйство. Именно здесь особенно заметны сырные традиции, связанные с сельским укладом и местными знаниями.
</a:t>
            </a:r>
            <a:endParaRPr lang="en-US" sz="1154" dirty="0"/>
          </a:p>
        </p:txBody>
      </p:sp>
      <p:sp>
        <p:nvSpPr>
          <p:cNvPr id="13" name="Text 4"/>
          <p:cNvSpPr txBox="1"/>
          <p:nvPr/>
        </p:nvSpPr>
        <p:spPr>
          <a:xfrm>
            <a:off x="510976" y="3063496"/>
            <a:ext cx="3447300" cy="82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 ремёсел
</a:t>
            </a:r>
            <a:pPr algn="l" indent="0" marL="0">
              <a:lnSpc>
                <a:spcPct val="115000"/>
              </a:lnSpc>
              <a:buNone/>
            </a:pPr>
            <a:r>
              <a:rPr lang="en-US" sz="6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Старые города, рынки и ремесленные мастерские сохраняют долгую историю повседневной Франции, где ценятся не скорость, а преемственность и мастерство.
</a:t>
            </a:r>
            <a:endParaRPr lang="en-US" sz="1225" dirty="0"/>
          </a:p>
        </p:txBody>
      </p:sp>
      <p:sp>
        <p:nvSpPr>
          <p:cNvPr id="14" name="Text 5"/>
          <p:cNvSpPr txBox="1"/>
          <p:nvPr/>
        </p:nvSpPr>
        <p:spPr>
          <a:xfrm>
            <a:off x="510976" y="3999702"/>
            <a:ext cx="3447300" cy="82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Провинциальная основа
</a:t>
            </a:r>
            <a:pPr algn="l" indent="0" marL="0">
              <a:lnSpc>
                <a:spcPct val="115000"/>
              </a:lnSpc>
              <a:buNone/>
            </a:pPr>
            <a:r>
              <a:rPr lang="en-US" sz="6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Лимузен и соседние территории напоминают, что французская культура строится не только на столичном блеске, но и на устойчивой провинциальной основе.
</a:t>
            </a:r>
            <a:endParaRPr lang="en-US" sz="1225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5400" y="3119279"/>
            <a:ext cx="8593200" cy="174549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Прованс и юг Франции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478296" y="1550126"/>
            <a:ext cx="1968300" cy="13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Пейзаж и рынок
</a:t>
            </a:r>
            <a:pPr algn="l" indent="0" marL="0">
              <a:lnSpc>
                <a:spcPct val="115000"/>
              </a:lnSpc>
              <a:buNone/>
            </a:pPr>
            <a:r>
              <a:rPr lang="en-US" sz="7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Лаванда, оливковые рощи и рынки создают узнаваемый южный пейзаж. Здесь природа и хозяйство особенно заметно влияют на внешний облик городов и деревень.
</a:t>
            </a:r>
            <a:endParaRPr lang="en-US" sz="1222" dirty="0"/>
          </a:p>
        </p:txBody>
      </p:sp>
      <p:sp>
        <p:nvSpPr>
          <p:cNvPr id="11" name="Text 3"/>
          <p:cNvSpPr txBox="1"/>
          <p:nvPr/>
        </p:nvSpPr>
        <p:spPr>
          <a:xfrm>
            <a:off x="4686596" y="1550126"/>
            <a:ext cx="1968300" cy="13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Южная архитектура
</a:t>
            </a:r>
            <a:pPr algn="l" indent="0" marL="0">
              <a:lnSpc>
                <a:spcPct val="115000"/>
              </a:lnSpc>
              <a:buNone/>
            </a:pPr>
            <a:r>
              <a:rPr lang="en-US" sz="7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Архитектура Прованса подчёркивает свет, тёплые тона и близость к морю. В ней чувствуется не только эстетика, но и приспособление к климату.
</a:t>
            </a:r>
            <a:endParaRPr lang="en-US" sz="1222" dirty="0"/>
          </a:p>
        </p:txBody>
      </p:sp>
      <p:sp>
        <p:nvSpPr>
          <p:cNvPr id="12" name="Text 4"/>
          <p:cNvSpPr txBox="1"/>
          <p:nvPr/>
        </p:nvSpPr>
        <p:spPr>
          <a:xfrm>
            <a:off x="6894875" y="1550057"/>
            <a:ext cx="1968300" cy="13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отдыха
</a:t>
            </a:r>
            <a:pPr algn="l" indent="0" marL="0">
              <a:lnSpc>
                <a:spcPct val="115000"/>
              </a:lnSpc>
              <a:buNone/>
            </a:pPr>
            <a:r>
              <a:rPr lang="en-US" sz="6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Кухня и привычки общения делают регион символом отдыха и неспешной открытости. Поэтому юг Франции часто воспринимается как пространство гостеприимства и путешествий.
</a:t>
            </a:r>
            <a:endParaRPr lang="en-US" sz="1178" dirty="0"/>
          </a:p>
        </p:txBody>
      </p:sp>
      <p:sp>
        <p:nvSpPr>
          <p:cNvPr id="13" name="Text 5"/>
          <p:cNvSpPr txBox="1"/>
          <p:nvPr/>
        </p:nvSpPr>
        <p:spPr>
          <a:xfrm>
            <a:off x="270000" y="1550126"/>
            <a:ext cx="1968300" cy="13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Солнечный климат
</a:t>
            </a:r>
            <a:pPr algn="l" indent="0" marL="0">
              <a:lnSpc>
                <a:spcPct val="115000"/>
              </a:lnSpc>
              <a:buNone/>
            </a:pPr>
            <a:r>
              <a:rPr lang="en-US" sz="6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Юг Франции ассоциируется с мягким климатом, солнцем и морским побережьем. Средиземноморское пространство формирует открытый образ жизни и привлекательную повседневную среду.
</a:t>
            </a:r>
            <a:endParaRPr lang="en-US" sz="1117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2708083"/>
            <a:ext cx="8593200" cy="21650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Альпы и Савойя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275400" y="1404441"/>
            <a:ext cx="2091600" cy="11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в горах
</a:t>
            </a:r>
            <a:pPr algn="l" indent="0" marL="0">
              <a:lnSpc>
                <a:spcPct val="115000"/>
              </a:lnSpc>
              <a:buNone/>
            </a:pPr>
            <a:r>
              <a:rPr lang="en-US" sz="6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Альпийские долины и перевалы сформировали здесь особый ритм жизни: компактные поселения, бережное использование земли и тесная связь между природой, трудом и повседневными привычками.
</a:t>
            </a:r>
            <a:endParaRPr lang="en-US" sz="1103" dirty="0"/>
          </a:p>
        </p:txBody>
      </p:sp>
      <p:sp>
        <p:nvSpPr>
          <p:cNvPr id="12" name="Text 3"/>
          <p:cNvSpPr txBox="1"/>
          <p:nvPr/>
        </p:nvSpPr>
        <p:spPr>
          <a:xfrm>
            <a:off x="2442593" y="1404454"/>
            <a:ext cx="2091600" cy="11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Вкус региона
</a:t>
            </a:r>
            <a:pPr algn="l" indent="0" marL="0">
              <a:lnSpc>
                <a:spcPct val="115000"/>
              </a:lnSpc>
              <a:buNone/>
            </a:pPr>
            <a:r>
              <a:rPr lang="en-US" sz="5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Савойя известна сыроварением и кухней, приспособленной к холодному климату. Местные продукты, особенно сыры, стали частью региональной идентичности и привлекают туристов не меньше пейзажей.
</a:t>
            </a:r>
            <a:endParaRPr lang="en-US" sz="1071" dirty="0"/>
          </a:p>
        </p:txBody>
      </p:sp>
      <p:sp>
        <p:nvSpPr>
          <p:cNvPr id="13" name="Text 4"/>
          <p:cNvSpPr txBox="1"/>
          <p:nvPr/>
        </p:nvSpPr>
        <p:spPr>
          <a:xfrm>
            <a:off x="4609786" y="1404454"/>
            <a:ext cx="2091600" cy="11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Зимний туризм
</a:t>
            </a:r>
            <a:pPr algn="l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 Альпы превращаются в центр активного отдыха. Горнолыжные курорты, канатные дороги и спортивная инфраструктура делают регион важной частью французского туризма.
</a:t>
            </a:r>
            <a:endParaRPr lang="en-US" sz="1122" dirty="0"/>
          </a:p>
        </p:txBody>
      </p:sp>
      <p:sp>
        <p:nvSpPr>
          <p:cNvPr id="14" name="Text 5"/>
          <p:cNvSpPr txBox="1"/>
          <p:nvPr/>
        </p:nvSpPr>
        <p:spPr>
          <a:xfrm>
            <a:off x="6776977" y="1404454"/>
            <a:ext cx="2091600" cy="11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Пограничное положение
</a:t>
            </a:r>
            <a:pPr algn="l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Близость Италии и Швейцарии усиливает обмены, а также подчёркивает пограничный характер региона. Здесь особенно заметно, как природа влияет на хозяйство и культуру.
</a:t>
            </a:r>
            <a:endParaRPr lang="en-US" sz="112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слои Франции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80825" y="1997100"/>
            <a:ext cx="19596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I–V века до н. э./н. э.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Римское завоевание включило будущую Францию в античный мир: появились дороги, города, латинский язык и новые формы управления, которые изменили местную карту поселений.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402675" y="1997100"/>
            <a:ext cx="19941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V–VIII века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распада Римской империи на территорию пришли германские племена, прежде всего франки. Их политическая роль усилила новые династии и добавила к латинскому наследию собственные традиции власти.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559025" y="1997100"/>
            <a:ext cx="19941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Средние века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средневековье соседствовали разные говоры, местные законы и сильные региональные центры. Единой страны в современном смысле ещё не было: Франция складывалась постепенно, через объединение земель.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715375" y="1997100"/>
            <a:ext cx="19941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исторической мозаики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Позднее королевская власть и культура Парижа укрепили общий каркас государства, но следы римского и германского прошлого сохранились в языке, праве, топонимике и облике регионов.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82275" y="1126637"/>
            <a:ext cx="4691700" cy="37570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Франция стала единой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510976" y="1191050"/>
            <a:ext cx="3447300" cy="82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Королевская централизация
</a:t>
            </a:r>
            <a:pPr algn="l" indent="0" marL="0">
              <a:lnSpc>
                <a:spcPct val="115000"/>
              </a:lnSpc>
              <a:buNone/>
            </a:pPr>
            <a:r>
              <a:rPr lang="en-US" sz="6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Средневековые монархи постепенно подчиняли себе провинции, опираясь на Париж как на политический центр. Так формировались общие налоги, королевский суд и единое военное управление.
</a:t>
            </a:r>
            <a:endParaRPr lang="en-US" sz="1154" dirty="0"/>
          </a:p>
        </p:txBody>
      </p:sp>
      <p:sp>
        <p:nvSpPr>
          <p:cNvPr id="12" name="Text 3"/>
          <p:cNvSpPr txBox="1"/>
          <p:nvPr/>
        </p:nvSpPr>
        <p:spPr>
          <a:xfrm>
            <a:off x="510976" y="2127273"/>
            <a:ext cx="3447300" cy="82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Революционный поворот
</a:t>
            </a:r>
            <a:pPr algn="l" indent="0" marL="0">
              <a:lnSpc>
                <a:spcPct val="115000"/>
              </a:lnSpc>
              <a:buNone/>
            </a:pPr>
            <a:r>
              <a:rPr lang="en-US" sz="6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Французская революция сделала идею гражданского равенства основой государства. Единые законы, новые административные границы и школа помогли представить страну как одну политическую нацию.
</a:t>
            </a:r>
            <a:endParaRPr lang="en-US" sz="1154" dirty="0"/>
          </a:p>
        </p:txBody>
      </p:sp>
      <p:sp>
        <p:nvSpPr>
          <p:cNvPr id="13" name="Text 4"/>
          <p:cNvSpPr txBox="1"/>
          <p:nvPr/>
        </p:nvSpPr>
        <p:spPr>
          <a:xfrm>
            <a:off x="510976" y="3063496"/>
            <a:ext cx="3447300" cy="82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Единые институты
</a:t>
            </a:r>
            <a:pPr algn="l" indent="0" marL="0">
              <a:lnSpc>
                <a:spcPct val="115000"/>
              </a:lnSpc>
              <a:buNone/>
            </a:pPr>
            <a:r>
              <a:rPr lang="en-US" sz="6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Республиканская школа и общий французский язык усилили повседневное единство страны. Они приучали жителей разных областей к одинаковым правилам, календарю, программам и государственным символам.
</a:t>
            </a:r>
            <a:endParaRPr lang="en-US" sz="1154" dirty="0"/>
          </a:p>
        </p:txBody>
      </p:sp>
      <p:sp>
        <p:nvSpPr>
          <p:cNvPr id="14" name="Text 5"/>
          <p:cNvSpPr txBox="1"/>
          <p:nvPr/>
        </p:nvSpPr>
        <p:spPr>
          <a:xfrm>
            <a:off x="510976" y="3999702"/>
            <a:ext cx="3447300" cy="82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Живые региональные особенности
</a:t>
            </a:r>
            <a:pPr algn="l" indent="0" marL="0">
              <a:lnSpc>
                <a:spcPct val="115000"/>
              </a:lnSpc>
              <a:buNone/>
            </a:pPr>
            <a:r>
              <a:rPr lang="en-US" sz="6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этом местные различия не исчезли. Они сохранились в кухне, акцентах, праздниках и семейной памяти, став частью культурного богатства, а не помехой единству.
</a:t>
            </a:r>
            <a:endParaRPr lang="en-US" sz="1205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Пути к большей связанности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84273" y="1155707"/>
            <a:ext cx="2738700" cy="1470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XVI век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Религиозные войны XVI века показали, насколько хрупким может быть внутреннее согласие. Вопрос единства стал не только политическим, но и культурным, и конфессиональным.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1970848" y="3100507"/>
            <a:ext cx="2738700" cy="147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XVII–XVIII века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Централизация усилила роль короны и столицы, но одновременно обострила разрыв между Парижем и провинциями. Региональные различия начали восприниматься как вызов государственному порядку.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800648" y="1155707"/>
            <a:ext cx="2738700" cy="1470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XIX век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Индустриализация изменила географию страны: выросли города, появились фабрики, а железные дороги связали удалённые области. Люди стали чаще переезжать и искать работу за пределами родного края.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595648" y="3100507"/>
            <a:ext cx="2738700" cy="147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мобильность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XX–XXI веках Франция включилась в пространство Европейского союза. Поездки, обмены и учеба за рубежом сделали границы менее ощутимыми, не отменяя региональной самобытности.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1350" y="2026795"/>
            <a:ext cx="4782600" cy="17372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Региональные вкусы Франции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280875" y="1597563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Блюда Франции удобно читать как карту природных зон и соседних влияний: море, горы, юг, запад и север дают разные продукты, вкусы и кулинарные привычки.
</a:t>
            </a:r>
            <a:endParaRPr lang="en-US" sz="1022" dirty="0"/>
          </a:p>
        </p:txBody>
      </p:sp>
      <p:sp>
        <p:nvSpPr>
          <p:cNvPr id="8" name="Text 3"/>
          <p:cNvSpPr txBox="1"/>
          <p:nvPr/>
        </p:nvSpPr>
        <p:spPr>
          <a:xfrm>
            <a:off x="280875" y="2968862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Кухня показывает, что гастрономия Франции складывалась из климата, ландшафта и культурных контактов, поэтому региональные различия в еде очень устойчивы.
</a:t>
            </a:r>
            <a:endParaRPr lang="en-US" sz="1022" dirty="0"/>
          </a:p>
        </p:txBody>
      </p:sp>
      <p:sp>
        <p:nvSpPr>
          <p:cNvPr id="9" name="Text 4"/>
          <p:cNvSpPr txBox="1"/>
          <p:nvPr/>
        </p:nvSpPr>
        <p:spPr>
          <a:xfrm>
            <a:off x="4091350" y="4607201"/>
            <a:ext cx="47826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региональным кулинарным традициям Франции
</a:t>
            </a:r>
            <a:endParaRPr lang="en-US" sz="82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251" y="1685887"/>
            <a:ext cx="181500" cy="181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3399333"/>
            <a:ext cx="192000" cy="17066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03421" y="1685888"/>
            <a:ext cx="181800" cy="181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99671" y="3407866"/>
            <a:ext cx="192000" cy="153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15771" y="1691454"/>
            <a:ext cx="192000" cy="17066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Языки как память регионов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689874" y="1670523"/>
            <a:ext cx="2149200" cy="13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Бретонская память
</a:t>
            </a:r>
            <a:pPr algn="l" indent="0" marL="0">
              <a:lnSpc>
                <a:spcPct val="115000"/>
              </a:lnSpc>
              <a:buNone/>
            </a:pPr>
            <a:r>
              <a:rPr lang="en-US" sz="5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Бретонский язык и культура особенно заметны на северо-западе страны. Они сохраняются в топонимах, песнях, фестивалях и школьных инициативах, напоминая о кельтском прошлом региона.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689874" y="3378395"/>
            <a:ext cx="2149200" cy="13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9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Островная самобытность
</a:t>
            </a:r>
            <a:pPr algn="l" indent="0" marL="0">
              <a:lnSpc>
                <a:spcPct val="115000"/>
              </a:lnSpc>
              <a:buNone/>
            </a:pPr>
            <a:r>
              <a:rPr lang="en-US" sz="5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Корсиканский язык подчёркивает островной характер Корсики и её особую историческую траекторию. Он заметен в местной топонимике, песнях и знаках уважения к региональной памяти.
</a:t>
            </a:r>
            <a:endParaRPr lang="en-US" sz="1149" dirty="0"/>
          </a:p>
        </p:txBody>
      </p:sp>
      <p:sp>
        <p:nvSpPr>
          <p:cNvPr id="13" name="Text 4"/>
          <p:cNvSpPr txBox="1"/>
          <p:nvPr/>
        </p:nvSpPr>
        <p:spPr>
          <a:xfrm>
            <a:off x="3704622" y="1670534"/>
            <a:ext cx="2149200" cy="13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9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Эльзасская пограничность
</a:t>
            </a:r>
            <a:pPr algn="l" indent="0" marL="0">
              <a:lnSpc>
                <a:spcPct val="115000"/>
              </a:lnSpc>
              <a:buNone/>
            </a:pPr>
            <a:r>
              <a:rPr lang="en-US" sz="5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Эльзасский диалект отражает многовековое соседство с германским миром. Его следы слышны в местной речи, названиях улиц и семейных историях, связанных с пограничной идентичностью.
</a:t>
            </a:r>
            <a:endParaRPr lang="en-US" sz="1149" dirty="0"/>
          </a:p>
        </p:txBody>
      </p:sp>
      <p:sp>
        <p:nvSpPr>
          <p:cNvPr id="14" name="Text 5"/>
          <p:cNvSpPr txBox="1"/>
          <p:nvPr/>
        </p:nvSpPr>
        <p:spPr>
          <a:xfrm>
            <a:off x="3705972" y="3378395"/>
            <a:ext cx="2149200" cy="13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9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Баскская уникальность
</a:t>
            </a:r>
            <a:pPr algn="l" indent="0" marL="0">
              <a:lnSpc>
                <a:spcPct val="115000"/>
              </a:lnSpc>
              <a:buNone/>
            </a:pPr>
            <a:r>
              <a:rPr lang="en-US" sz="5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Баскский язык выделяется как один из самых своеобразных в Европе. Во Франции он сохраняется прежде всего как символ культурной устойчивости и местной идентичности.
</a:t>
            </a:r>
            <a:endParaRPr lang="en-US" sz="1149" dirty="0"/>
          </a:p>
        </p:txBody>
      </p:sp>
      <p:sp>
        <p:nvSpPr>
          <p:cNvPr id="15" name="Text 6"/>
          <p:cNvSpPr txBox="1"/>
          <p:nvPr/>
        </p:nvSpPr>
        <p:spPr>
          <a:xfrm>
            <a:off x="6719372" y="1670534"/>
            <a:ext cx="2149200" cy="13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9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Южная традиция
</a:t>
            </a:r>
            <a:pPr algn="l" indent="0" marL="0">
              <a:lnSpc>
                <a:spcPct val="115000"/>
              </a:lnSpc>
              <a:buNone/>
            </a:pPr>
            <a:r>
              <a:rPr lang="en-US" sz="5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Окситанский язык объединяет южные земли Франции и связан с богатой литературной традицией. Сегодня он чаще звучит в культурных проектах, чем в повседневном общении.
</a:t>
            </a:r>
            <a:endParaRPr lang="en-US" sz="1149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02650" y="1126104"/>
            <a:ext cx="3971400" cy="37580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слышна и видна Франция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80825" y="2102050"/>
            <a:ext cx="4410000" cy="81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и среда
</a:t>
            </a:r>
            <a:pPr algn="l" indent="0" marL="0">
              <a:lnSpc>
                <a:spcPct val="115000"/>
              </a:lnSpc>
              <a:buNone/>
            </a:pPr>
            <a:r>
              <a:rPr lang="en-US" sz="7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часто связана с конкретным ландшафтом и образом жизни: морем, сельской общиной, горным поселением или городским праздником. Поэтому она помогает узнать регион по звучанию.
</a:t>
            </a:r>
            <a:endParaRPr lang="en-US" sz="1275" dirty="0"/>
          </a:p>
        </p:txBody>
      </p:sp>
      <p:sp>
        <p:nvSpPr>
          <p:cNvPr id="11" name="Text 3"/>
          <p:cNvSpPr txBox="1"/>
          <p:nvPr/>
        </p:nvSpPr>
        <p:spPr>
          <a:xfrm>
            <a:off x="280825" y="3078151"/>
            <a:ext cx="4410000" cy="81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Архитектурные эпохи
</a:t>
            </a:r>
            <a:pPr algn="l" indent="0" marL="0">
              <a:lnSpc>
                <a:spcPct val="115000"/>
              </a:lnSpc>
              <a:buNone/>
            </a:pPr>
            <a:r>
              <a:rPr lang="en-US" sz="7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Готические соборы, фахверковые дома и классицистические площади отражают разные эпохи и строительные традиции. Архитектура Франции выглядит как наглядный учебник истории в камне.
</a:t>
            </a:r>
            <a:endParaRPr lang="en-US" sz="1226" dirty="0"/>
          </a:p>
        </p:txBody>
      </p:sp>
      <p:sp>
        <p:nvSpPr>
          <p:cNvPr id="12" name="Text 4"/>
          <p:cNvSpPr txBox="1"/>
          <p:nvPr/>
        </p:nvSpPr>
        <p:spPr>
          <a:xfrm>
            <a:off x="280825" y="4054231"/>
            <a:ext cx="4410000" cy="81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Жильё и климат
</a:t>
            </a:r>
            <a:pPr algn="l" indent="0" marL="0">
              <a:lnSpc>
                <a:spcPct val="115000"/>
              </a:lnSpc>
              <a:buNone/>
            </a:pPr>
            <a:r>
              <a:rPr lang="en-US" sz="8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Средиземноморские дома и альпийские шале показывают, как климат и рельеф влияют на форму жилья. Внешний вид поселений напрямую связан с условиями жизни.
</a:t>
            </a:r>
            <a:endParaRPr lang="en-US" sz="1311" dirty="0"/>
          </a:p>
        </p:txBody>
      </p:sp>
      <p:sp>
        <p:nvSpPr>
          <p:cNvPr id="13" name="Text 5"/>
          <p:cNvSpPr txBox="1"/>
          <p:nvPr/>
        </p:nvSpPr>
        <p:spPr>
          <a:xfrm>
            <a:off x="280825" y="1125950"/>
            <a:ext cx="4410000" cy="81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Региональный фольклор
</a:t>
            </a:r>
            <a:pPr algn="l" indent="0" marL="0">
              <a:lnSpc>
                <a:spcPct val="115000"/>
              </a:lnSpc>
              <a:buNone/>
            </a:pPr>
            <a:r>
              <a:rPr lang="en-US" sz="8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Бретонские танцы, южные песни и праздничные обряды показывают, что фольклор Франции не сводится к одному образцу. Он хранит ритмы местной истории и коллективной памяти.
</a:t>
            </a:r>
            <a:endParaRPr lang="en-US" sz="129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17423"/>
            <a:ext cx="4782600" cy="332495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Туризм как витрина регионов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409025" y="1597588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Туристическая карта Франции помогает увидеть, как разные регионы создают общий образ страны через города, природу, памятники и кухни.
</a:t>
            </a:r>
            <a:endParaRPr lang="en-US" sz="1022" dirty="0"/>
          </a:p>
        </p:txBody>
      </p:sp>
      <p:sp>
        <p:nvSpPr>
          <p:cNvPr id="8" name="Text 3"/>
          <p:cNvSpPr txBox="1"/>
          <p:nvPr/>
        </p:nvSpPr>
        <p:spPr>
          <a:xfrm>
            <a:off x="5409025" y="2968887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узнаваемые направления сочетают столичную, морскую, горную и историческую Францию; именно разнообразие формирует устойчивый туристический интерес.
</a:t>
            </a:r>
            <a:endParaRPr lang="en-US" sz="1022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4591701"/>
            <a:ext cx="47826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основным туристическим регионам Франции
</a:t>
            </a:r>
            <a:endParaRPr lang="en-US" sz="82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0825" y="1828191"/>
            <a:ext cx="384600" cy="3076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84825" y="1797831"/>
            <a:ext cx="322350" cy="368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6575" y="1811097"/>
            <a:ext cx="384600" cy="34186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99450" y="1811097"/>
            <a:ext cx="384600" cy="341867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люди перемещаются по Франции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80825" y="2394191"/>
            <a:ext cx="20745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Городской каркас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Франция остаётся одной из самых урбанизированных стран Европы: крупные города и пригороды формируют пространство ежедневных поездок, учёбы и работы, а не только историческую карту страны.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2453697" y="2394191"/>
            <a:ext cx="20745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Быстрые связи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Сеть высокоскоростных поездов TGV связывает главные агломерации и снижает расстояния между регионами. Это делает мобильность частью обычной жизни школьников, студентов и работников.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626569" y="2394191"/>
            <a:ext cx="20745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Дорожная связность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Автомагистрали и региональные дороги соединяют промышленные зоны, сельские районы и туристические центры. Благодаря этому даже удалённые территории остаются включёнными в общенациональный обмен.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6799441" y="2394191"/>
            <a:ext cx="20745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центра и периферии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Сёла и небольшие города сохраняют местный уклад, но не оказываются изолированными. Их жители регулярно пользуются транспортом, цифровой связью и городскими услугами соседних центров.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2708083"/>
            <a:ext cx="8593200" cy="21650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центра к специализациям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275400" y="1404441"/>
            <a:ext cx="2091600" cy="11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Столичное ядро
</a:t>
            </a:r>
            <a:pPr algn="l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Парижская агломерация концентрирует органы управления, финансовые функции и крупные штаб-квартиры. Это делает столицу главным узлом принятия решений и международных контактов.
</a:t>
            </a:r>
            <a:endParaRPr lang="en-US" sz="1122" dirty="0"/>
          </a:p>
        </p:txBody>
      </p:sp>
      <p:sp>
        <p:nvSpPr>
          <p:cNvPr id="12" name="Text 3"/>
          <p:cNvSpPr txBox="1"/>
          <p:nvPr/>
        </p:nvSpPr>
        <p:spPr>
          <a:xfrm>
            <a:off x="2442593" y="1404454"/>
            <a:ext cx="2091600" cy="11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Региональные специализации
</a:t>
            </a:r>
            <a:pPr algn="l" indent="0" marL="0">
              <a:lnSpc>
                <a:spcPct val="115000"/>
              </a:lnSpc>
              <a:buNone/>
            </a:pPr>
            <a:r>
              <a:rPr lang="en-US" sz="5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регионах сильны виноделие, пищевая промышленность и сельское хозяйство. Такая специализация опирается на климат, почвы и сложившиеся традиции производства.
</a:t>
            </a:r>
            <a:endParaRPr lang="en-US" sz="1078" dirty="0"/>
          </a:p>
        </p:txBody>
      </p:sp>
      <p:sp>
        <p:nvSpPr>
          <p:cNvPr id="13" name="Text 4"/>
          <p:cNvSpPr txBox="1"/>
          <p:nvPr/>
        </p:nvSpPr>
        <p:spPr>
          <a:xfrm>
            <a:off x="4609786" y="1404454"/>
            <a:ext cx="2091600" cy="11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Промышленная структура
</a:t>
            </a:r>
            <a:pPr algn="l" indent="0" marL="0">
              <a:lnSpc>
                <a:spcPct val="115000"/>
              </a:lnSpc>
              <a:buNone/>
            </a:pPr>
            <a:r>
              <a:rPr lang="en-US" sz="5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Автомобилестроение, авиация и высокие технологии формируют промышленный каркас страны. Предприятия распределены неравномерно, поэтому регионы развиваются через разные отраслевые профили.
</a:t>
            </a:r>
            <a:endParaRPr lang="en-US" sz="1071" dirty="0"/>
          </a:p>
        </p:txBody>
      </p:sp>
      <p:sp>
        <p:nvSpPr>
          <p:cNvPr id="14" name="Text 5"/>
          <p:cNvSpPr txBox="1"/>
          <p:nvPr/>
        </p:nvSpPr>
        <p:spPr>
          <a:xfrm>
            <a:off x="6776977" y="1404454"/>
            <a:ext cx="2091600" cy="11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Связанная экономика
</a:t>
            </a:r>
            <a:pPr algn="l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Туризм, услуги и энергетика дополняют экономику и связывают столицу с провинцией. В результате Франция остаётся целостной, но экономически неоднородной системой.
</a:t>
            </a:r>
            <a:endParaRPr lang="en-US" sz="112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1170000"/>
            <a:ext cx="54864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Франция: сила разнообразия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270000" y="3427975"/>
            <a:ext cx="3498900" cy="1445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Франция убеждает именно сочетанием силы государства и богатства региональных различий. В её единстве нет однообразия: язык, кухня, память и ландшафты делают страну узнаваемой и устойчивой.
</a:t>
            </a:r>
            <a:endParaRPr lang="en-US" sz="1122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2026-07-27T02:38:16Z</dcterms:created>
  <dcterms:modified xsi:type="dcterms:W3CDTF">2026-07-27T02:38:16Z</dcterms:modified>
</cp:coreProperties>
</file>