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параллелепипеда: сложение векторов в пространстве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геометрически сложить два вектора с общим началом?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складывать векторы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помогает описывать движение, силы и перемещения, а в геометрии — наглядно находить общий результат двух направленных отрезков в пространстве.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 — это отрезок, у которого есть длина и направление. Именно эти два признака отличают его от обычного отрезка на чертеже.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имеет длину 0 и не имеет направления. Он нужен как удобная точка отсчёта в задачах на сложение и сравнение векторов.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считаются равными, если у них совпадают длина и направление. При этом они могут быть начерчены в разных местах и всё равно оставаться одинаковыми.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называется модулем. Она показывает, насколько велик вектор, но не заменяет его направление: два вектора могут иметь одинаковый модуль и разное направление.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вектора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записывают со стрелкой или выделяют жирным шрифтом, например →a и →b. Такое обозначение сразу показывает, что речь идёт о направленной величине.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с общим началом и параллелепипед
</a:t>
            </a:r>
            <a:endParaRPr lang="en-US" sz="269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→a и →b откладывают из одной точки. Это важное условие: именно от общего начала строится фигура, показывающая их сумму.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начало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Диагональ, выходящая из общей начальной точки, показывает результат сложения →a+→b. Она соединяет начало построения с конечной точкой общего движения.
</a:t>
            </a:r>
            <a:endParaRPr lang="en-US" sz="942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суммы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параллелепипед — пространственная фигура с параллельными противоположными рёбрами. Она позволяет увидеть сложение векторов не только на плоскости, но и в пространстве.
</a:t>
            </a:r>
            <a:endParaRPr lang="en-US" sz="922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Объёмная фигура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конец каждого вектора проводят прямую, параллельную другому вектору. Так возникают рёбра будущего параллелепипеда, которые сохраняют направление и длину исходных векторов.
</a:t>
            </a:r>
            <a:endParaRPr lang="en-US" sz="922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суммы по правилу параллелепипеда
</a:t>
            </a:r>
            <a:endParaRPr lang="en-US" sz="2681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геометрического сложения двух векторов с общим началом.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сложения векторов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для 7 класса; условная шкала 1–5.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выбирают по задаче: рисунок помогает увидеть идею, а координаты — получить точный ответ без построения.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параллелепипеда особенно удобно в пространстве, а координатный способ полезнее для вычислений. Один метод не заменяет другой, а дополняет его.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сложения векторов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свойства сложения и помогает быстро запомнить, как ведут себя векторы при разных комбинациях.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похоже на обычное арифметическое: можно менять порядок и группировку, а нулевой и противоположный векторы ведут себя особым образом.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сложения векторов в школьном курсе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диагональ показывает сумму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пройти по первому вектору, а затем по второму, получится тот же итог, что и у диагонали параллелепипеда, построенного из этих векторов.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один, потом другой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рёбра параллелепипеда параллельны и равны, поэтому перенос вектора не меняет его длину и направление. Фигура сохраняет одинаковые шаги на разных сторонах.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рёбра равны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соединяет начальную и конечную точки движения. Она показывает не отдельный шаг, а весь результат сразу, поэтому и обозначает сумму двух векторов.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как итог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координатами векторов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60850" y="14962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→a имеет координаты (x1, y1, z1), а →b — (x2, y2, z2), то их сумма находится по каждому направлению отдельно.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60842" y="10705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 осям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850" y="276957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складывают попарно: x с x, y с y, z с z. Благодаря этому можно получить результат без построения всей фигуры.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60842" y="234394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правило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960850" y="40429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удобен для контроля чертежа в пространстве: если координаты совпали, значит, сумма записана верно и направление итогового вектора выбрано правильно.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960842" y="36172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складываются координаты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условия: →a=(2,1,3), →b=(1,4,2), →a+→b=(3,5,5).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видно, что каждую координату складывают отдельно, не смешивая оси и не изменяя знак чисел.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легко проверить: по каждой оси сумма равна соответствующим компонентам двух векторов. Это делает вычисления короткими и надёжными.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11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356600" y="924940"/>  <a:ext cx="8426700" cy="2049071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0" y="0"/>  <a:ext cx="9144000" cy="5143500"/> </a:xfrm> <a:prstGeom prst="rect"><a:avLst/></a:prstGeom></p:spPr></p:pic><p:pic>  <p:nvPicPr><p:cNvPr id="6" name="Image 4" descr="preencoded.png">    </p:cNvPr>    <p:cNvPicPr><a:picLocks noChangeAspect="1"/></p:cNvPicPr>    <p:nvPr></p:nvPr>  </p:nvPicPr><p:blipFill><a:blip r:embed="rId5"></a:blip>  <a:stretch><a:fillRect/></a:stretch></p:blipFill><p:spPr> <a:xfrm>  <a:off x="0" y="0"/>  <a:ext cx="9144000" cy="5143500"/> </a:xfrm> <a:prstGeom prst="rect"><a:avLst/></a:prstGeom></p:spPr></p:pic><p:pic>  <p:nvPicPr><p:cNvPr id="7" name="Image 5" descr="preencoded.png">    </p:cNvPr>    <p:cNvPicPr><a:picLocks noChangeAspect="1"/></p:cNvPicPr>    <p:nvPr></p:nvPr>  </p:nvPicPr><p:blipFill><a:blip r:embed="rId6"></a:blip>  <a:stretch><a:fillRect/></a:stretch></p:blipFill><p:spPr> <a:xfrm>  <a:off x="0" y="0"/>  <a:ext cx="9144000" cy="5143500"/> </a:xfrm> <a:prstGeom prst="rect"><a:avLst/></a:prstGeom></p:spPr></p:pic><p:pic>  <p:nvPicPr><p:cNvPr id="8" name="Image 6" descr="preencoded.png">    </p:cNvPr>    <p:cNvPicPr><a:picLocks noChangeAspect="1"/></p:cNvPicPr>    <p:nvPr></p:nvPr>  </p:nvPicPr><p:blipFill><a:blip r:embed="rId7"></a:blip>  <a:stretch><a:fillRect/></a:stretch></p:blipFill><p:spPr> <a:xfrm>  <a:off x="0" y="0"/>  <a:ext cx="9144000" cy="5143500"/> </a:xfrm> <a:prstGeom prst="rect"><a:avLst/></a:prstGeom></p:spPr></p:pic><p:sp><p:nvSpPr><p:cNvPr id="9" name="Text 0"></p:cNvPr><p:cNvSpPr txBox="1"/><p:nvPr></p:nvPr></p:nvSpPr><p:spPr><a:xfrm><a:off x="356600" y="360000"/><a:ext cx="8426700" cy="4965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3000" b="1" dirty="0"><a:solidFill><a:srgbClr val="FFFFFF"/></a:solidFill><a:latin typeface="Arial" pitchFamily="34" charset="0"/><a:ea typeface="Arial" pitchFamily="34" charset="-122"/><a:cs typeface="Arial" pitchFamily="34" charset="-120"/></a:rPr><a:t>Пример из пространственного движения
</a:t></a:r><a:endParaRPr lang="en-US" sz="3000" dirty="0"/></a:p></p:txBody></p:sp><p:sp><p:nvSpPr><p:cNvPr id="10" name="Text 1"></p:cNvPr><p:cNvSpPr txBox="1"/><p:nvPr></p:nvPr></p:nvSpPr><p:spPr><a:xfrm><a:off x="8784000" y="4773807"/><a:ext cx="228900" cy="249300"/></a:xfrm><a:prstGeom prst="rect"><a:avLst></a:avLst></a:prstGeom><a:noFill/><a:ln></a:ln></p:spPr><p:txBody><a:bodyPr wrap="square" lIns="0" tIns="0" rIns="0" bIns="0" rtlCol="0" anchor="ctr"></a:bodyPr><a:lstStyle/><a:p><a:pPr algn="ctr" indent="0" marL="0"><a:lnSpc><a:spcPct val="90000"/></a:lnSpc><a:buNone/></a:pPr><a:r><a:rPr lang="en-US" sz="1100" dirty="0"><a:solidFill><a:srgbClr val="0A0F0D"/></a:solidFill><a:latin typeface="Arial" pitchFamily="34" charset="0"/><a:ea typeface="Arial" pitchFamily="34" charset="-122"/><a:cs typeface="Arial" pitchFamily="34" charset="-120"/></a:rPr><a:t>11</a:t></a:r><a:endParaRPr lang="en-US" sz="1100" dirty="0"/></a:p></p:txBody></p:sp><p:sp><p:nvSpPr><p:cNvPr id="11" name="Text 2"></p:cNvPr><p:cNvSpPr txBox="1"/><p:nvPr></p:nvPr></p:nvSpPr><p:spPr><a:xfrm><a:off x="448600" y="3870637"/><a:ext cx="2526600" cy="7926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096" dirty="0"><a:solidFill><a:srgbClr val="FFFFFF"/></a:solidFill><a:latin typeface="Arial" pitchFamily="34" charset="0"/><a:ea typeface="Arial" pitchFamily="34" charset="-122"/><a:cs typeface="Arial" pitchFamily="34" charset="-120"/></a:rPr><a:t>Вектор →a можно представить как путь: 3 м вправо, 2 м вперед и 1 м вверх. Такой разбор помогает увидеть, как одно движение задаёт итоговое положение точки в пространстве.
</a:t></a:r><a:endParaRPr lang="en-US" sz="1096" dirty="0"/></a:p></p:txBody></p:sp><p:sp><p:nvSpPr><p:cNvPr id="12" name="Text 3"></p:cNvPr><p:cNvSpPr txBox="1"/><p:nvPr></p:nvPr></p:nvSpPr><p:spPr><a:xfrm><a:off x="452300" y="3583612"/><a:ext cx="2526600" cy="2493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400" dirty="0"><a:solidFill><a:srgbClr val="FFFFFF"/></a:solidFill><a:latin typeface="Arial" pitchFamily="34" charset="0"/><a:ea typeface="Arial" pitchFamily="34" charset="-122"/><a:cs typeface="Arial" pitchFamily="34" charset="-120"/></a:rPr><a:t>Первое перемещение
</a:t></a:r><a:endParaRPr lang="en-US" sz="1400" dirty="0"/></a:p></p:txBody></p:sp><p:sp><p:nvSpPr><p:cNvPr id="13" name="Text 4"></p:cNvPr><p:cNvSpPr txBox="1"/><p:nvPr></p:nvPr></p:nvSpPr><p:spPr><a:xfrm><a:off x="6156555" y="3870637"/><a:ext cx="2526600" cy="7926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040" dirty="0"><a:solidFill><a:srgbClr val="FFFFFF"/></a:solidFill><a:latin typeface="Arial" pitchFamily="34" charset="0"/><a:ea typeface="Arial" pitchFamily="34" charset="-122"/><a:cs typeface="Arial" pitchFamily="34" charset="-120"/></a:rPr><a:t>Сумма →a+→b даёт перемещение на 4 м вправо, 5 м вперед и 3 м вверх. Этот результат совпадает с пространственной диагональю параллелепипеда, построенного на двух векторах.
</a:t></a:r><a:endParaRPr lang="en-US" sz="1040" dirty="0"/></a:p></p:txBody></p:sp><p:sp><p:nvSpPr><p:cNvPr id="14" name="Text 5"></p:cNvPr><p:cNvSpPr txBox="1"/><p:nvPr></p:nvPr></p:nvSpPr><p:spPr><a:xfrm><a:off x="6160255" y="3583612"/><a:ext cx="2526600" cy="2493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400" dirty="0"><a:solidFill><a:srgbClr val="FFFFFF"/></a:solidFill><a:latin typeface="Arial" pitchFamily="34" charset="0"/><a:ea typeface="Arial" pitchFamily="34" charset="-122"/><a:cs typeface="Arial" pitchFamily="34" charset="-120"/></a:rPr><a:t>Итоговый путь
</a:t></a:r><a:endParaRPr lang="en-US" sz="1400" dirty="0"/></a:p></p:txBody></p:sp><p:sp><p:nvSpPr><p:cNvPr id="15" name="Text 6"></p:cNvPr><p:cNvSpPr txBox="1"/><p:nvPr></p:nvPr></p:nvSpPr><p:spPr><a:xfrm><a:off x="3302580" y="3870637"/><a:ext cx="2526600" cy="7926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072" dirty="0"><a:solidFill><a:srgbClr val="FFFFFF"/></a:solidFill><a:latin typeface="Arial" pitchFamily="34" charset="0"/><a:ea typeface="Arial" pitchFamily="34" charset="-122"/><a:cs typeface="Arial" pitchFamily="34" charset="-120"/></a:rPr><a:t>Вектор →b добавляет ещё 1 м вправо, 3 м вперед и 2 м вверх. Если начать из той же точки, оба вектора можно сложить геометрически без измерения всех сторон по отдельности.
</a:t></a:r><a:endParaRPr lang="en-US" sz="1072" dirty="0"/></a:p></p:txBody></p:sp><p:sp><p:nvSpPr><p:cNvPr id="16" name="Text 7"></p:cNvPr><p:cNvSpPr txBox="1"/><p:nvPr></p:nvPr></p:nvSpPr><p:spPr><a:xfrm><a:off x="3306280" y="3583612"/><a:ext cx="2526600" cy="2493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400" dirty="0"><a:solidFill><a:srgbClr val="FFFFFF"/></a:solidFill><a:latin typeface="Arial" pitchFamily="34" charset="0"/><a:ea typeface="Arial" pitchFamily="34" charset="-122"/><a:cs typeface="Arial" pitchFamily="34" charset="-120"/></a:rPr><a:t>Второе перемещение
</a:t></a:r><a:endParaRPr lang="en-US" sz="1400" dirty="0"/></a:p></p:txBody></p:sp></p:spTree></p:cSld><p:clrMapOvr><a:masterClrMapping/></p:clrMapOvr>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сложение векторов
</a:t>
            </a:r>
            <a:endParaRPr lang="en-US" sz="277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 анализа данных к записи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сложении векторов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49008" y="1644311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заменять сложение векторов простым сложением их длин. Вектор важен не только размером, но и направлением, поэтому одинаковые длины могут давать разные результаты.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9000" y="1212439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длины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58608" y="1644311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параллелепипеда искомым результатом является диагональ, выходящая из общего начала. Если провести сторону, получится один из векторов, а не их сумма.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258600" y="1212439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сторону вместо диагонали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03808" y="1644311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можно параллельно переносить, не меняя длину и направление. Это удобно при построении, но важно сохранять одинаковую ориентацию, иначе фигура будет построена неверно.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403800" y="1212439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переносить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27558" y="3616386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координатах нужно складывать только одинаковые компоненты: x с x, y с y, z с z. Ошибка в одной оси сразу даёт неправильный результат и неверную точку в пространстве.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827550" y="3184514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не те оси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1972758" y="3616386"/>
            <a:ext cx="2528400" cy="11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вектор должен показывать правильное направление. Если перепутать его, ответ может оказаться противоположным действию, которое изображено на чертеже или в условии задачи.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1972750" y="3184514"/>
            <a:ext cx="2528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направление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проверки правила сложения векторов в координатах.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координаты складываются по одноимённым осям, а знак каждой координаты сохраняется.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выполняется по каждой координате отдельно; противоположные значения могут взаимно уничтожаться, а нулевой результат по одной оси не мешает другим компонентам.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физикой и реальной жизнью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одну силу направить вправо, а другую — вперед, тело начнёт двигаться по итоговому направлению, которое получается как их сумма. На рисунках это удобно показать двумя стрелками и одной диагональю, соединяющей начало и результат.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Силы, которые работают вместе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навигации похожий принцип помогает складывать несколько участков маршрута. Лодка, тележка или робот может сначала сместиться в одном направлении, а затем в другом, и конечная точка покажет общий путь без лишних построений.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навигации и движении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сложение векторов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распределение для наглядного сравнения областей применения, 2025.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особенно полезно там, где нужно понять общий результат нескольких направленных действий или перемещений.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векторы нужны в геометрии и физике, но их значение заметно и в цифровых технологиях, где важна работа с пространством.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параллелепипеда подходит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больше двух векторов, их складывают последовательно: сначала находят сумму двух, затем добавляют следующий. Так сохраняется понятная геометрическая схема.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 очереди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удобен в задачах на перемещение, силы и координаты, когда рисунок трудно свести к плоскости и важно представить объёмную фигуру.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задачи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что векторы можно отложить из общего начала. Именно для такой ситуации правило параллелепипеда даёт наглядный и точный результат.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из одной точки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направление влияет на результат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учебный пример для сравнения влияния угла между векторами, 2025.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длинах векторов итог может сильно меняться, хотя сами векторы не становятся длиннее или короче.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направления векторов, тем больше их сумма; чем сильнее они расходятся, тем меньше итоговый вектор.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19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0" y="0"/>  <a:ext cx="9144000" cy="5143500"/> </a:xfrm> <a:prstGeom prst="rect"><a:avLst/></a:prstGeom></p:spPr></p:pic><p:pic>  <p:nvPicPr><p:cNvPr id="6" name="Image 4" descr="preencoded.png">    </p:cNvPr>    <p:cNvPicPr><a:picLocks noChangeAspect="1"/></p:cNvPicPr>    <p:nvPr></p:nvPr>  </p:nvPicPr><p:blipFill><a:blip r:embed="rId5"></a:blip>  <a:stretch><a:fillRect/></a:stretch></p:blipFill><p:spPr> <a:xfrm>  <a:off x="584550" y="1701075"/>  <a:ext cx="315000" cy="360000"/> </a:xfrm> <a:prstGeom prst="rect"><a:avLst/></a:prstGeom></p:spPr></p:pic><p:pic>  <p:nvPicPr><p:cNvPr id="7" name="Image 5" descr="preencoded.png">    </p:cNvPr>    <p:cNvPicPr><a:picLocks noChangeAspect="1"/></p:cNvPicPr>    <p:nvPr></p:nvPr>  </p:nvPicPr><p:blipFill><a:blip r:embed="rId6"></a:blip>  <a:stretch><a:fillRect/></a:stretch></p:blipFill><p:spPr> <a:xfrm>  <a:off x="0" y="0"/>  <a:ext cx="9144000" cy="5143500"/> </a:xfrm> <a:prstGeom prst="rect"><a:avLst/></a:prstGeom></p:spPr></p:pic><p:pic>  <p:nvPicPr><p:cNvPr id="8" name="Image 6" descr="preencoded.png">    </p:cNvPr>    <p:cNvPicPr><a:picLocks noChangeAspect="1"/></p:cNvPicPr>    <p:nvPr></p:nvPr>  </p:nvPicPr><p:blipFill><a:blip r:embed="rId7"></a:blip>  <a:stretch><a:fillRect/></a:stretch></p:blipFill><p:spPr> <a:xfrm>  <a:off x="0" y="0"/>  <a:ext cx="9144000" cy="5143500"/> </a:xfrm> <a:prstGeom prst="rect"><a:avLst/></a:prstGeom></p:spPr></p:pic><p:pic>  <p:nvPicPr><p:cNvPr id="9" name="Image 7" descr="preencoded.png">    </p:cNvPr>    <p:cNvPicPr><a:picLocks noChangeAspect="1"/></p:cNvPicPr>    <p:nvPr></p:nvPr>  </p:nvPicPr><p:blipFill><a:blip r:embed="rId8"></a:blip>  <a:stretch><a:fillRect/></a:stretch></p:blipFill><p:spPr> <a:xfrm>  <a:off x="3413300" y="1701075"/>  <a:ext cx="360000" cy="360000"/> </a:xfrm> <a:prstGeom prst="rect"><a:avLst/></a:prstGeom></p:spPr></p:pic><p:pic>  <p:nvPicPr><p:cNvPr id="10" name="Image 8" descr="preencoded.png">    </p:cNvPr>    <p:cNvPicPr><a:picLocks noChangeAspect="1"/></p:cNvPicPr>    <p:nvPr></p:nvPr>  </p:nvPicPr><p:blipFill><a:blip r:embed="rId9"></a:blip>  <a:stretch><a:fillRect/></a:stretch></p:blipFill><p:spPr> <a:xfrm>  <a:off x="0" y="0"/>  <a:ext cx="9144000" cy="5143500"/> </a:xfrm> <a:prstGeom prst="rect"><a:avLst/></a:prstGeom></p:spPr></p:pic><p:pic>  <p:nvPicPr><p:cNvPr id="11" name="Image 9" descr="preencoded.png">    </p:cNvPr>    <p:cNvPicPr><a:picLocks noChangeAspect="1"/></p:cNvPicPr>    <p:nvPr></p:nvPr>  </p:nvPicPr><p:blipFill><a:blip r:embed="rId10"></a:blip>  <a:stretch><a:fillRect/></a:stretch></p:blipFill><p:spPr> <a:xfrm>  <a:off x="0" y="0"/>  <a:ext cx="9144000" cy="5143500"/> </a:xfrm> <a:prstGeom prst="rect"><a:avLst/></a:prstGeom></p:spPr></p:pic><p:pic>  <p:nvPicPr><p:cNvPr id="12" name="Image 10" descr="preencoded.png">    </p:cNvPr>    <p:cNvPicPr><a:picLocks noChangeAspect="1"/></p:cNvPicPr>    <p:nvPr></p:nvPr>  </p:nvPicPr><p:blipFill><a:blip r:embed="rId11"></a:blip>  <a:stretch><a:fillRect/></a:stretch></p:blipFill><p:spPr> <a:xfrm>  <a:off x="6309550" y="1701075"/>  <a:ext cx="270000" cy="360000"/> </a:xfrm> <a:prstGeom prst="rect"><a:avLst/></a:prstGeom></p:spPr></p:pic><p:pic>  <p:nvPicPr><p:cNvPr id="13" name="Image 11" descr="preencoded.png">    </p:cNvPr>    <p:cNvPicPr><a:picLocks noChangeAspect="1"/></p:cNvPicPr>    <p:nvPr></p:nvPr>  </p:nvPicPr><p:blipFill><a:blip r:embed="rId12"></a:blip>  <a:stretch><a:fillRect/></a:stretch></p:blipFill><p:spPr> <a:xfrm>  <a:off x="0" y="0"/>  <a:ext cx="9144000" cy="5143500"/> </a:xfrm> <a:prstGeom prst="rect"><a:avLst/></a:prstGeom></p:spPr></p:pic><p:sp><p:nvSpPr><p:cNvPr id="14" name="Text 0"></p:cNvPr><p:cNvSpPr txBox="1"/><p:nvPr></p:nvPr></p:nvSpPr><p:spPr><a:xfrm><a:off x="356600" y="360000"/><a:ext cx="8426700" cy="8865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3000" b="1" dirty="0"><a:solidFill><a:srgbClr val="FFFFFF"/></a:solidFill><a:latin typeface="Arial" pitchFamily="34" charset="0"/><a:ea typeface="Arial" pitchFamily="34" charset="-122"/><a:cs typeface="Arial" pitchFamily="34" charset="-120"/></a:rPr><a:t>Главная формула и смысл правила
</a:t></a:r><a:endParaRPr lang="en-US" sz="3000" dirty="0"/></a:p></p:txBody></p:sp><p:sp><p:nvSpPr><p:cNvPr id="15" name="Text 1"></p:cNvPr><p:cNvSpPr txBox="1"/><p:nvPr></p:nvPr></p:nvSpPr><p:spPr><a:xfrm><a:off x="8784000" y="4773807"/><a:ext cx="228900" cy="249300"/></a:xfrm><a:prstGeom prst="rect"><a:avLst></a:avLst></a:prstGeom><a:noFill/><a:ln></a:ln></p:spPr><p:txBody><a:bodyPr wrap="square" lIns="0" tIns="0" rIns="0" bIns="0" rtlCol="0" anchor="ctr"></a:bodyPr><a:lstStyle/><a:p><a:pPr algn="ctr" indent="0" marL="0"><a:lnSpc><a:spcPct val="90000"/></a:lnSpc><a:buNone/></a:pPr><a:r><a:rPr lang="en-US" sz="1100" dirty="0"><a:solidFill><a:srgbClr val="FFFFFF"/></a:solidFill><a:latin typeface="Arial" pitchFamily="34" charset="0"/><a:ea typeface="Arial" pitchFamily="34" charset="-122"/><a:cs typeface="Arial" pitchFamily="34" charset="-120"/></a:rPr><a:t>19</a:t></a:r><a:endParaRPr lang="en-US" sz="1100" dirty="0"/></a:p></p:txBody></p:sp><p:sp><p:nvSpPr><p:cNvPr id="16" name="Text 2"></p:cNvPr><p:cNvSpPr txBox="1"/><p:nvPr></p:nvPr></p:nvSpPr><p:spPr><a:xfrm><a:off x="502200" y="2834275"/><a:ext cx="2433000" cy="16209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400" dirty="0"><a:solidFill><a:srgbClr val="000000"/></a:solidFill><a:latin typeface="Arial" pitchFamily="34" charset="0"/><a:ea typeface="Arial" pitchFamily="34" charset="-122"/><a:cs typeface="Arial" pitchFamily="34" charset="-120"/></a:rPr><a:t>Основная запись →a+→b означает один итоговый вектор, который получают из двух векторов с общим началом. На рисунке он совпадает с диагональю параллелепипеда.
</a:t></a:r><a:endParaRPr lang="en-US" sz="1400" dirty="0"/></a:p></p:txBody></p:sp><p:sp><p:nvSpPr><p:cNvPr id="17" name="Text 3"></p:cNvPr><p:cNvSpPr txBox="1"/><p:nvPr></p:nvPr></p:nvSpPr><p:spPr><a:xfrm><a:off x="502200" y="2162300"/><a:ext cx="2433000" cy="6120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1500" b="1" dirty="0"><a:solidFill><a:srgbClr val="000000"/></a:solidFill><a:latin typeface="Arial" pitchFamily="34" charset="0"/><a:ea typeface="Arial" pitchFamily="34" charset="-122"/><a:cs typeface="Arial" pitchFamily="34" charset="-120"/></a:rPr><a:t>Запись суммы
</a:t></a:r><a:endParaRPr lang="en-US" sz="1500" dirty="0"/></a:p></p:txBody></p:sp><p:sp><p:nvSpPr><p:cNvPr id="18" name="Text 4"></p:cNvPr><p:cNvSpPr txBox="1"/><p:nvPr></p:nvPr></p:nvSpPr><p:spPr><a:xfrm><a:off x="3353450" y="2834275"/><a:ext cx="2433000" cy="16209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400" dirty="0"><a:solidFill><a:srgbClr val="000000"/></a:solidFill><a:latin typeface="Arial" pitchFamily="34" charset="0"/><a:ea typeface="Arial" pitchFamily="34" charset="-122"/><a:cs typeface="Arial" pitchFamily="34" charset="-120"/></a:rPr><a:t>Два отдельных перемещения можно заменить одним общим. Поэтому правило помогает быстро увидеть конечное положение точки, не проходя каждый участок движения отдельно.
</a:t></a:r><a:endParaRPr lang="en-US" sz="1400" dirty="0"/></a:p></p:txBody></p:sp><p:sp><p:nvSpPr><p:cNvPr id="19" name="Text 5"></p:cNvPr><p:cNvSpPr txBox="1"/><p:nvPr></p:nvPr></p:nvSpPr><p:spPr><a:xfrm><a:off x="3353450" y="2162300"/><a:ext cx="2433000" cy="6120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1500" b="1" dirty="0"><a:solidFill><a:srgbClr val="000000"/></a:solidFill><a:latin typeface="Arial" pitchFamily="34" charset="0"/><a:ea typeface="Arial" pitchFamily="34" charset="-122"/><a:cs typeface="Arial" pitchFamily="34" charset="-120"/></a:rPr><a:t>Геометрический смысл
</a:t></a:r><a:endParaRPr lang="en-US" sz="1500" dirty="0"/></a:p></p:txBody></p:sp><p:sp><p:nvSpPr><p:cNvPr id="20" name="Text 6"></p:cNvPr><p:cNvSpPr txBox="1"/><p:nvPr></p:nvPr></p:nvSpPr><p:spPr><a:xfrm><a:off x="6204700" y="2834275"/><a:ext cx="2433000" cy="16209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400" dirty="0"><a:solidFill><a:srgbClr val="000000"/></a:solidFill><a:latin typeface="Arial" pitchFamily="34" charset="0"/><a:ea typeface="Arial" pitchFamily="34" charset="-122"/><a:cs typeface="Arial" pitchFamily="34" charset="-120"/></a:rPr><a:t>Если векторы заданы координатами, складывают соответствующие компоненты по каждой оси. Так рисунок и числа описывают один и тот же результат разными способами.
</a:t></a:r><a:endParaRPr lang="en-US" sz="1400" dirty="0"/></a:p></p:txBody></p:sp><p:sp><p:nvSpPr><p:cNvPr id="21" name="Text 7"></p:cNvPr><p:cNvSpPr txBox="1"/><p:nvPr></p:nvPr></p:nvSpPr><p:spPr><a:xfrm><a:off x="6204700" y="2162300"/><a:ext cx="2433000" cy="612000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1500" b="1" dirty="0"><a:solidFill><a:srgbClr val="000000"/></a:solidFill><a:latin typeface="Arial" pitchFamily="34" charset="0"/><a:ea typeface="Arial" pitchFamily="34" charset="-122"/><a:cs typeface="Arial" pitchFamily="34" charset="-120"/></a:rPr><a:t>Координатный смысл
</a:t></a:r><a:endParaRPr lang="en-US" sz="1500" dirty="0"/></a:p></p:txBody></p:sp></p:spTree></p:cSld><p:clrMapOvr><a:masterClrMapping/></p:clrMapOvr>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параллелепипеда показывает, как два вектора с общим началом превращаются в один итоговый вектор. Это помогает понимать рисунок, координаты и движение в пространстве.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2026-05-29T00:11:04Z</dcterms:created>
  <dcterms:modified xsi:type="dcterms:W3CDTF">2026-05-29T00:11:04Z</dcterms:modified>
</cp:coreProperties>
</file>