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082" y="339900"/>
            <a:ext cx="3545387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20. The Way into a Career: ключевые идеи и лексика темы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Карьерный путь начинается с выбора и осознанных шагов.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722" y="996277"/>
            <a:ext cx="3871056" cy="3777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Карьера в 11 классе: выбор, который становится реальным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Карьера в 11 классе: выбор, который становится реальным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одиннадцатиклассника тема карьеры уже не абстрактна: она связана с экзаменами, поступлением и первыми решениями о будущем. Английский помогает говорить о себе, читать вакансии, заполнять формы и уверенно проходить первые этапы трудоустройства.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Career, job, profession: различие основных понятий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Career — это весь профессиональный путь человека, его развитие, смена ролей и накопление опыта с течением времени. Обычно говорят о career path, career choice и start a career.
</a:t>
            </a:r>
            <a:endParaRPr lang="en-US" sz="1114" dirty="0"/>
          </a:p>
        </p:txBody>
      </p:sp>
      <p:sp>
        <p:nvSpPr>
          <p:cNvPr id="12" name="Text 3"/>
          <p:cNvSpPr txBox="1"/>
          <p:nvPr/>
        </p:nvSpPr>
        <p:spPr>
          <a:xfrm>
            <a:off x="2003627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Job обозначает конкретную работу, должность или место занятости. Это то, чем человек занимается сейчас, например part-time job, first job или temporary job.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3737253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 — это вид деятельности, который требует специального образования, подготовки и квалификации. К таким словам относятся teacher, doctor, engineer и другие официально признанные профессии.
</a:t>
            </a:r>
            <a:endParaRPr lang="en-US" sz="1069" dirty="0"/>
          </a:p>
        </p:txBody>
      </p:sp>
      <p:sp>
        <p:nvSpPr>
          <p:cNvPr id="14" name="Text 5"/>
          <p:cNvSpPr txBox="1"/>
          <p:nvPr/>
        </p:nvSpPr>
        <p:spPr>
          <a:xfrm>
            <a:off x="5470878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Occupation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Occupation — более широкое и нейтральное слово, часто встречающееся в анкетах, опросах и официальных формах. Оно указывает на род занятий без лишних подробностей.
</a:t>
            </a:r>
            <a:endParaRPr lang="en-US" sz="1122" dirty="0"/>
          </a:p>
        </p:txBody>
      </p:sp>
      <p:sp>
        <p:nvSpPr>
          <p:cNvPr id="15" name="Text 6"/>
          <p:cNvSpPr txBox="1"/>
          <p:nvPr/>
        </p:nvSpPr>
        <p:spPr>
          <a:xfrm>
            <a:off x="7204485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карьеры часто используются выражения make a career, change career, career choice, career path. Они помогают говорить не только о работе, но и о профессиональном развитии.
</a:t>
            </a:r>
            <a:endParaRPr lang="en-US" sz="111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как первый шаг к выбору профессии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как первый шаг к выбору профессии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4139401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решение учитывает не только мечту, но и реальные требования профессии. Чем точнее ученик понимает себя, тем легче ему выбрать подходящий образовательный маршрут.
</a:t>
            </a:r>
            <a:endParaRPr lang="en-US" sz="1094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39402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тесты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Профориентационные тесты не дают готового ответа, но помогают заметить склонности и возможные направления развития. Их особенно полезно сочетать с наблюдением за собственными результатами.
</a:t>
            </a:r>
            <a:endParaRPr lang="en-US" sz="1094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2648645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Разным профессиям нужны разные черты характера: внимательность, общительность, организованность, терпение или инициативность. Сопоставление personality traits с требованиями профессии делает выбор более точным.
</a:t>
            </a:r>
            <a:endParaRPr lang="en-US" sz="959" dirty="0"/>
          </a:p>
        </p:txBody>
      </p:sp>
      <p:sp>
        <p:nvSpPr>
          <p:cNvPr id="16" name="Text 6"/>
          <p:cNvSpPr txBox="1"/>
          <p:nvPr/>
        </p:nvSpPr>
        <p:spPr>
          <a:xfrm>
            <a:off x="270000" y="1903269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анализировать, в каких школьных предметах и практических задачах есть стабильный успех. Олимпиады, проекты, конкурсы и волонтёрство помогают увидеть реальные сильные стороны ученика.
</a:t>
            </a:r>
            <a:endParaRPr lang="en-US" sz="1094" dirty="0"/>
          </a:p>
        </p:txBody>
      </p:sp>
      <p:sp>
        <p:nvSpPr>
          <p:cNvPr id="17" name="Text 7"/>
          <p:cNvSpPr txBox="1"/>
          <p:nvPr/>
        </p:nvSpPr>
        <p:spPr>
          <a:xfrm>
            <a:off x="270000" y="115790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и мотивация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понять, какие занятия действительно вызывают устойчивый интерес. Если человек видит смысл в деятельности, ему легче учиться, развиваться и преодолевать трудности на выбранном пути.
</a:t>
            </a:r>
            <a:endParaRPr lang="en-US" sz="10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профессии важно сравнивать личные предпочтения с реальными условиями будущей работы.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выбора профессии: что учитывать при planning a career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выбор профессии строится на балансе мотивации, способностей и внешних ограничений, а не на одном критерии.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юнита и типовых профориентационных критериев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старте особенно заметны универсальные навыки: они помогают быстрее адаптироваться к рабочим задачам, общению в коллективе и требованиям работодателя.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ценятся в начале карьеры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Soft skills образуют основу первого профессионального опыта и усиливают ценность школьных знаний на практике.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темы юнита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16061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471" y="1939701"/>
            <a:ext cx="236400" cy="18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16061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483" y="1929194"/>
            <a:ext cx="236400" cy="210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4333" y="1916111"/>
            <a:ext cx="236400" cy="236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Routes into a career: как люди приходят в профессию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профессий путь начинается с высшего образования, где формируется теоретическая база и приобретаются академические навыки, необходимые для дальнейшей специализации и профессионального роста.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Колледж и техникум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профессиональное образование даёт более ранний выход на рынок труда и особенно полезно тем, кто хочет быстрее получить практическую подготовку и конкретную квалификацию.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Vocational training, apprenticeships и short courses подходят тем, кому важны прикладные умения. Такой маршрут помогает быстро освоить рабочие инструменты и проверить себя в реальной среде.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Портфолио и 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творческих и цифровых сферах решающую роль часто играют portfolio, certificates и completed projects. Работодателю важно увидеть не только знания, но и готовые результаты.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Нелинейный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Профессиональная траектория не всегда бывает прямой: человек может менять сферу, доучиваться и собирать mixed career path из нескольких этапов и направлений.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интереса к первой работе: последовательность карьерного пути
</a:t>
            </a:r>
            <a:endParaRPr lang="en-US" sz="1988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от первого интереса к трудоустройству и профессиональной адаптации.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Портфолио школьника как доказательство достижений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Работа, которая говорит сама за себя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Одиннадцатиклассник собирает в портфолио не только грамоты, но и реальные примеры работы: эссе, проект, перевод, дизайн или код. Такой набор показывает не случайный результат, а устойчивый интерес и личный вклад в дело.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важен процесс, а не только итог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портфолио помогает увидеть, как ученик думает, планирует и доводит задачу до конца. Для работодателя или приёмной комиссии это особенно важно, потому что по документам можно оценить не только успех, но и качество самостоятельной работы.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Структура, которую легко 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разделы делают портфолио удобным: About me, Education, Achievements, Projects, Skills. Если материалы распределены логично, человеку проще представить себя, а взрослому — быстро понять сильные стороны и направление развития.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детали делают резюме убедительным, а какие снижают его ценность.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и слабое резюме: основные различия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резюме кратко, адресно и доказательно; слабое — перегружено общими словами и не показывает готовность к работе.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требований к CV/resume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Стажировка, волонтёрство и первая практика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Первый выход в реальную среду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практика помогает увидеть, как устроен рабочий день, какие правила действуют в коллективе и что значит выполнять задачи вовремя.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Опыт и рекомендации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волонтёрства и стажировки школьник учится сотрудничать, брать ответственность и получать обратную связь, которая может стать основой для рекомендаций.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Старт для резюме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опыт становится первым подтверждением навыков, помогает уточнить профессиональные планы и выбрать более подходящее направление обучения.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встречей важно заранее отрепетировать ответы на вопросы о себе, чтобы говорить кратко, уверенно и по делу.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собеседования на английском языке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Собеседование — это последовательный процесс: успех зависит не только от разговора, но и от подготовки, анализа и правильного понимания ожиданий компании.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Unit 20; схема этапов собеседования, 2025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find a job: источники вакансий и проверка работодателя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75800" y="1229275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вакансий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job websites, company websites и career centers: там проще сравнить предложения по должности, требованиям и условиям работы, не теряя время на случайные объявления.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75800" y="1968791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 локальные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career events, local youth programs и рекомендации от учителей или знакомых: такие каналы часто помогают найти безопасные варианты для первой подработки или практики.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75800" y="2708307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описания вакансии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 читайте job description: обязанности, working hours, salary, age limits и contract conditions должны быть написаны ясно, без размытых формулировок и скрытых требований.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75800" y="3447823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работодателя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Изучите reputation компании, safety rules и отзывы, чтобы понять, насколько там соблюдаются нормы, есть ли официальный договор и понятная система оплаты труда.
</a:t>
            </a:r>
            <a:endParaRPr lang="en-US" sz="1164" dirty="0"/>
          </a:p>
        </p:txBody>
      </p:sp>
      <p:sp>
        <p:nvSpPr>
          <p:cNvPr id="15" name="Text 6"/>
          <p:cNvSpPr txBox="1"/>
          <p:nvPr/>
        </p:nvSpPr>
        <p:spPr>
          <a:xfrm>
            <a:off x="475800" y="4187318"/>
            <a:ext cx="40047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начинающего работника особенно важны прозрачные условия, уважительное общение и чёткие обязанности: это снижает риск ошибок и помогает начать работу спокойно.
</a:t>
            </a:r>
            <a:endParaRPr lang="en-US" sz="116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коллективе и корпоративная культура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коллективе ценятся вежливость, уважительный тон и умение слушать других. Профессиональное общение помогает решать задачи быстрее и уменьшает количество недоразумений.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ко 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Punctuality показывает ответственность и уважение к общему графику. Если человек соблюдает сроки и приходит вовремя, ему проще заслужить доверие команды.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спокойно принимать feedback и задавать уточняющие вопросы делает работу продуктивнее. Это помогает исправлять ошибки без лишнего напряжения и развивать навыки.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Корпоративная культура поддерживает teamwork, когда каждый понимает свою роль, помогает коллегам и готов разделить общий результат, а не только выполнять собственную часть.
</a:t>
            </a:r>
            <a:endParaRPr lang="en-US" sz="11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3648" y="1221275"/>
            <a:ext cx="4976703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условия труда закрепляются в договоре и распределяют ответственность между работником и работодателем.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обязанности молодого работника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Трудовой договор защищает обе стороны: он фиксирует оплату, режим, безопасность и правила поведения, поэтому важно понимать не только права, но и обязанности.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нормы и учебный материал по теме career and work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 старте карьеры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 старте карьеры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учиться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не готов осваивать новое, ему сложнее адаптироваться к требованиям рынка. Полезнее сравнивать варианты, пробовать и корректировать план после реального опыта.
</a:t>
            </a:r>
            <a:endParaRPr lang="en-US" sz="1131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Нереалистичные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Завышенные ожидания по зарплате и быстрому росту мешают увидеть реальный старт. В начале карьеры важнее опыт, обучение и постепенное расширение обязанностей.
</a:t>
            </a:r>
            <a:endParaRPr lang="en-US" sz="130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практики, неаккуратное резюме и неподготовленность к собеседованию создают впечатление случайного кандидата. Работодатели обычно ищут не идеальность, а ясную готовность к работе.
</a:t>
            </a:r>
            <a:endParaRPr lang="en-US" sz="1104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«по моде»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профессию выбирают только из-за популярности, быстро возникает разочарование. Без учёта собственных интересов и сильных сторон мотивация снижается уже на первых этапах.
</a:t>
            </a:r>
            <a:endParaRPr lang="en-US" sz="12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принять карьерное решение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основана на последовательном сравнении вариантов, проверке рисков и переходе к практическому действию.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73" y="4186507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1638" y="3426775"/>
            <a:ext cx="239700" cy="19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1908" y="2619403"/>
            <a:ext cx="179550" cy="23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0197" y="1835839"/>
            <a:ext cx="239400" cy="239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7790" y="1076120"/>
            <a:ext cx="239700" cy="19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будущего и гибкость карьеры
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823445" y="4186507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Адаптивность и 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Карьера всё чаще меняется, поэтому важно быстро перестраиваться, учиться новому и не бояться перехода между ролями. Гибкость повышает устойчивость на рынке труда.
</a:t>
            </a:r>
            <a:endParaRPr lang="en-US" sz="1020" dirty="0"/>
          </a:p>
        </p:txBody>
      </p:sp>
      <p:sp>
        <p:nvSpPr>
          <p:cNvPr id="13" name="Text 3"/>
          <p:cNvSpPr txBox="1"/>
          <p:nvPr/>
        </p:nvSpPr>
        <p:spPr>
          <a:xfrm>
            <a:off x="1496460" y="3402955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речь, умение слушать и задавать вопросы делают сотрудничество эффективнее. Эти навыки особенно важны при командной работе, собеседованиях и деловом общении.
</a:t>
            </a:r>
            <a:endParaRPr lang="en-US" sz="1020" dirty="0"/>
          </a:p>
        </p:txBody>
      </p:sp>
      <p:sp>
        <p:nvSpPr>
          <p:cNvPr id="14" name="Text 4"/>
          <p:cNvSpPr txBox="1"/>
          <p:nvPr/>
        </p:nvSpPr>
        <p:spPr>
          <a:xfrm>
            <a:off x="2116655" y="2619403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идеи нужны не только в творческих профессиях. Креативность помогает находить нестандартные решения, улучшать проекты и предлагать более удобные способы работы.
</a:t>
            </a:r>
            <a:endParaRPr lang="en-US" sz="1020" dirty="0"/>
          </a:p>
        </p:txBody>
      </p:sp>
      <p:sp>
        <p:nvSpPr>
          <p:cNvPr id="15" name="Text 5"/>
          <p:cNvSpPr txBox="1"/>
          <p:nvPr/>
        </p:nvSpPr>
        <p:spPr>
          <a:xfrm>
            <a:off x="2754869" y="1835839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проверять факты, сравнивать источники и замечать слабые места в аргументах особенно важна, когда нужно принимать решения и не полагаться на первое впечатление.
</a:t>
            </a:r>
            <a:endParaRPr lang="en-US" sz="1020" dirty="0"/>
          </a:p>
        </p:txBody>
      </p:sp>
      <p:sp>
        <p:nvSpPr>
          <p:cNvPr id="16" name="Text 6"/>
          <p:cNvSpPr txBox="1"/>
          <p:nvPr/>
        </p:nvSpPr>
        <p:spPr>
          <a:xfrm>
            <a:off x="3442612" y="1052300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работать с цифровыми инструментами становится базовым требованием почти в любой сфере. Оно помогает быстро искать информацию, оформлять результаты и осваивать новые рабочие системы.
</a:t>
            </a:r>
            <a:endParaRPr lang="en-US" sz="10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старт редко зависит от одного преимущества: решающим становится сочетание знаний, опыта и умения представить себя убедительно.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начать карьеру успешно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карьерный старт строится на балансе личной готовности и практических действий, а не на одном случайном факторе.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Unit 20; неэмпирические веса для визуализации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карьеру начинается с осознанного выбора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своих интересов, развитие навыков и готовность пробовать разные форматы обучения делают выбор профессии более уверенным. Именно так формируется устойчивый старт и дальнейший рост.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2026-05-31T18:03:30Z</dcterms:created>
  <dcterms:modified xsi:type="dcterms:W3CDTF">2026-05-31T18:03:30Z</dcterms:modified>
</cp:coreProperties>
</file>