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image" Target="../media/image-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jpeg"/><Relationship Id="rId3" Type="http://schemas.openxmlformats.org/officeDocument/2006/relationships/image" Target="../media/image-3-3.jpeg"/><Relationship Id="rId4" Type="http://schemas.openxmlformats.org/officeDocument/2006/relationships/image" Target="../media/image-3-4.jpe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jpeg"/><Relationship Id="rId4" Type="http://schemas.openxmlformats.org/officeDocument/2006/relationships/image" Target="../media/image-4-4.jpeg"/><Relationship Id="rId5" Type="http://schemas.openxmlformats.org/officeDocument/2006/relationships/image" Target="../media/image-4-5.jpeg"/><Relationship Id="rId6" Type="http://schemas.openxmlformats.org/officeDocument/2006/relationships/image" Target="../media/image-4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jpe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jpeg"/><Relationship Id="rId3" Type="http://schemas.openxmlformats.org/officeDocument/2006/relationships/image" Target="../media/image-6-3.jpeg"/><Relationship Id="rId4" Type="http://schemas.openxmlformats.org/officeDocument/2006/relationships/image" Target="../media/image-6-4.jpeg"/><Relationship Id="rId5" Type="http://schemas.openxmlformats.org/officeDocument/2006/relationships/image" Target="../media/image-6-5.png"/><Relationship Id="rId6" Type="http://schemas.openxmlformats.org/officeDocument/2006/relationships/image" Target="../media/image-6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jpe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image" Target="../media/image-9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jpeg"/><Relationship Id="rId4" Type="http://schemas.openxmlformats.org/officeDocument/2006/relationships/image" Target="../media/image-10-4.jpeg"/><Relationship Id="rId5" Type="http://schemas.openxmlformats.org/officeDocument/2006/relationships/image" Target="../media/image-10-5.jpeg"/><Relationship Id="rId6" Type="http://schemas.openxmlformats.org/officeDocument/2006/relationships/image" Target="../media/image-10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jpe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jpe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jpeg"/><Relationship Id="rId3" Type="http://schemas.openxmlformats.org/officeDocument/2006/relationships/image" Target="../media/image-13-3.jpeg"/><Relationship Id="rId4" Type="http://schemas.openxmlformats.org/officeDocument/2006/relationships/image" Target="../media/image-13-4.jpeg"/><Relationship Id="rId5" Type="http://schemas.openxmlformats.org/officeDocument/2006/relationships/image" Target="../media/image-13-5.png"/><Relationship Id="rId6" Type="http://schemas.openxmlformats.org/officeDocument/2006/relationships/image" Target="../media/image-13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jpe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jpeg"/><Relationship Id="rId4" Type="http://schemas.openxmlformats.org/officeDocument/2006/relationships/image" Target="../media/image-16-4.jpeg"/><Relationship Id="rId5" Type="http://schemas.openxmlformats.org/officeDocument/2006/relationships/image" Target="../media/image-16-5.jpeg"/><Relationship Id="rId6" Type="http://schemas.openxmlformats.org/officeDocument/2006/relationships/image" Target="../media/image-16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jpe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jpe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image" Target="../media/image-19-6.png"/><Relationship Id="rId7" Type="http://schemas.openxmlformats.org/officeDocument/2006/relationships/image" Target="../media/image-19-7.png"/><Relationship Id="rId8" Type="http://schemas.openxmlformats.org/officeDocument/2006/relationships/image" Target="../media/image-19-8.png"/><Relationship Id="rId9" Type="http://schemas.openxmlformats.org/officeDocument/2006/relationships/image" Target="../media/image-19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14808" y="339900"/>
            <a:ext cx="3543934" cy="44637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149029" y="722725"/>
            <a:ext cx="4731900" cy="139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Введение: государства Древнего Китая и основные темы урока
</a:t>
            </a:r>
            <a:endParaRPr lang="en-US" sz="3100" dirty="0"/>
          </a:p>
        </p:txBody>
      </p:sp>
      <p:sp>
        <p:nvSpPr>
          <p:cNvPr id="6" name="Text 1"/>
          <p:cNvSpPr txBox="1"/>
          <p:nvPr/>
        </p:nvSpPr>
        <p:spPr>
          <a:xfrm>
            <a:off x="4149029" y="3215875"/>
            <a:ext cx="3741900" cy="1468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Обзор ключевых древнекитайских царств и основополагающих тем урока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4149029" y="450000"/>
            <a:ext cx="4731900" cy="20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8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845050" y="998038"/>
            <a:ext cx="3872400" cy="3774077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70000" y="448775"/>
            <a:ext cx="8604000" cy="54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Исторический контекст и география Древнего Китая
</a:t>
            </a:r>
            <a:endParaRPr lang="en-US" sz="2000" dirty="0"/>
          </a:p>
        </p:txBody>
      </p:sp>
      <p:sp>
        <p:nvSpPr>
          <p:cNvPr id="6" name="Text 1"/>
          <p:cNvSpPr txBox="1"/>
          <p:nvPr/>
        </p:nvSpPr>
        <p:spPr>
          <a:xfrm>
            <a:off x="270000" y="448775"/>
            <a:ext cx="6131400" cy="54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Исторический контекст и география Древнего Китая
</a:t>
            </a:r>
            <a:endParaRPr lang="en-US" sz="2000" dirty="0"/>
          </a:p>
        </p:txBody>
      </p:sp>
      <p:sp>
        <p:nvSpPr>
          <p:cNvPr id="7" name="Text 2"/>
          <p:cNvSpPr txBox="1"/>
          <p:nvPr/>
        </p:nvSpPr>
        <p:spPr>
          <a:xfrm>
            <a:off x="270000" y="2276225"/>
            <a:ext cx="3542700" cy="997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Древний Китай существовал с конца II тыс. до н. э. до III в. до н. э. Речные долины Хуанхэ и Янцзы создавали плодородные условия для развития цивилизации. Разные царства сосуществовали, конкурируя и развиваясь независимо.
</a:t>
            </a:r>
            <a:endParaRPr lang="en-US" sz="1000" dirty="0"/>
          </a:p>
        </p:txBody>
      </p:sp>
      <p:sp>
        <p:nvSpPr>
          <p:cNvPr id="8" name="Text 3"/>
          <p:cNvSpPr txBox="1"/>
          <p:nvPr/>
        </p:nvSpPr>
        <p:spPr>
          <a:xfrm>
            <a:off x="7838325" y="4872200"/>
            <a:ext cx="10356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7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31302" y="2890206"/>
            <a:ext cx="2876609" cy="1907439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133702" y="2890206"/>
            <a:ext cx="2876609" cy="1907439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010302" y="2890206"/>
            <a:ext cx="2876609" cy="1907439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270000" y="450000"/>
            <a:ext cx="6384000" cy="54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Первые царства и политическая раздробленность в эпоху Чжоу
</a:t>
            </a:r>
            <a:endParaRPr lang="en-US" sz="2000" dirty="0"/>
          </a:p>
        </p:txBody>
      </p:sp>
      <p:sp>
        <p:nvSpPr>
          <p:cNvPr id="9" name="Text 1"/>
          <p:cNvSpPr txBox="1"/>
          <p:nvPr/>
        </p:nvSpPr>
        <p:spPr>
          <a:xfrm>
            <a:off x="335613" y="1329400"/>
            <a:ext cx="2707670" cy="140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Возникновение династии Чжоу
</a:t>
            </a:r>
            <a:pPr algn="l" indent="0" marL="0">
              <a:lnSpc>
                <a:spcPct val="115000"/>
              </a:lnSpc>
              <a:buNone/>
            </a:pPr>
            <a:r>
              <a:rPr lang="en-US" sz="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Династия Чжоу утвердилась около 1046 года до н. э., основав основу для формирования самостоятельных царств. Эти структуры обрели собственные традиции и власть, постепенно ослабляя централизованное влияние.
</a:t>
            </a:r>
            <a:endParaRPr lang="en-US" sz="1200" dirty="0"/>
          </a:p>
        </p:txBody>
      </p:sp>
      <p:sp>
        <p:nvSpPr>
          <p:cNvPr id="10" name="Text 2"/>
          <p:cNvSpPr txBox="1"/>
          <p:nvPr/>
        </p:nvSpPr>
        <p:spPr>
          <a:xfrm>
            <a:off x="3238013" y="1329400"/>
            <a:ext cx="2707670" cy="140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Создание независимых царств
</a:t>
            </a:r>
            <a:pPr algn="l" indent="0" marL="0">
              <a:lnSpc>
                <a:spcPct val="115000"/>
              </a:lnSpc>
              <a:buNone/>
            </a:pPr>
            <a:r>
              <a:rPr lang="en-US" sz="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пределах Чжоу возникли отдельные государства Лу, Ци, Цзинь, Чу, Вэй и Янь. Каждый развивал уникальную культуру и политическую систему, что привело к укреплению местной идентичности и автономии.
</a:t>
            </a:r>
            <a:endParaRPr lang="en-US" sz="1200" dirty="0"/>
          </a:p>
        </p:txBody>
      </p:sp>
      <p:sp>
        <p:nvSpPr>
          <p:cNvPr id="11" name="Text 3"/>
          <p:cNvSpPr txBox="1"/>
          <p:nvPr/>
        </p:nvSpPr>
        <p:spPr>
          <a:xfrm>
            <a:off x="6114613" y="1329400"/>
            <a:ext cx="2707670" cy="140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Рост конфликтов и раздробленности
</a:t>
            </a:r>
            <a:pPr algn="l" indent="0" marL="0">
              <a:lnSpc>
                <a:spcPct val="115000"/>
              </a:lnSpc>
              <a:buNone/>
            </a:pPr>
            <a:r>
              <a:rPr lang="en-US" sz="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 ослаблением центральной власти начались постоянные войны между царствами за территории и влияние. Усилились соперничества, формировались союзы и военные альянсы, что в итоге привело к эпохе Воюющих царств.
</a:t>
            </a:r>
            <a:endParaRPr lang="en-US" sz="1200" dirty="0"/>
          </a:p>
        </p:txBody>
      </p:sp>
      <p:sp>
        <p:nvSpPr>
          <p:cNvPr id="12" name="Text 4"/>
          <p:cNvSpPr txBox="1"/>
          <p:nvPr/>
        </p:nvSpPr>
        <p:spPr>
          <a:xfrm>
            <a:off x="7838325" y="4872200"/>
            <a:ext cx="10356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7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645325" y="1232491"/>
            <a:ext cx="4270500" cy="1180226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645325" y="2395182"/>
            <a:ext cx="4270500" cy="1180226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645325" y="3576957"/>
            <a:ext cx="4270500" cy="1180226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2489800" y="450000"/>
            <a:ext cx="6384000" cy="554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География и особенности крупнейших царств эпохи Воюющих царств
</a:t>
            </a:r>
            <a:endParaRPr lang="en-US" sz="1800" dirty="0"/>
          </a:p>
        </p:txBody>
      </p:sp>
      <p:sp>
        <p:nvSpPr>
          <p:cNvPr id="9" name="Text 1"/>
          <p:cNvSpPr txBox="1"/>
          <p:nvPr/>
        </p:nvSpPr>
        <p:spPr>
          <a:xfrm>
            <a:off x="482100" y="1348679"/>
            <a:ext cx="3888000" cy="94133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Расположение царств у великих рек
</a:t>
            </a:r>
            <a:pPr algn="l" indent="0" marL="0">
              <a:lnSpc>
                <a:spcPct val="115000"/>
              </a:lnSpc>
              <a:buNone/>
            </a:pPr>
            <a:r>
              <a:rPr lang="en-US" sz="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Царства Чу, Цинь, Хань, Чжао, Вэй, Янь и Ци располагались вдоль рек Хуанхэ и Янцзы. Реки обеспечивали плодородные земли и важные торговые пути, что определяло экономическое развитие этих государств.
</a:t>
            </a:r>
            <a:endParaRPr lang="en-US" sz="1200" dirty="0"/>
          </a:p>
        </p:txBody>
      </p:sp>
      <p:sp>
        <p:nvSpPr>
          <p:cNvPr id="10" name="Text 2"/>
          <p:cNvSpPr txBox="1"/>
          <p:nvPr/>
        </p:nvSpPr>
        <p:spPr>
          <a:xfrm>
            <a:off x="482100" y="2511370"/>
            <a:ext cx="3888000" cy="94133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Природные границы и оборона
</a:t>
            </a:r>
            <a:pPr algn="l" indent="0" marL="0">
              <a:lnSpc>
                <a:spcPct val="115000"/>
              </a:lnSpc>
              <a:buNone/>
            </a:pPr>
            <a:r>
              <a:rPr lang="en-US" sz="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Горы, леса и равнины формировали естественные барьеры, служившие для защиты и стратегического планирования обороны. Каждое царство использовало географические особенности для укрепления своих территорий.
</a:t>
            </a:r>
            <a:endParaRPr lang="en-US" sz="1200" dirty="0"/>
          </a:p>
        </p:txBody>
      </p:sp>
      <p:sp>
        <p:nvSpPr>
          <p:cNvPr id="11" name="Text 3"/>
          <p:cNvSpPr txBox="1"/>
          <p:nvPr/>
        </p:nvSpPr>
        <p:spPr>
          <a:xfrm>
            <a:off x="482100" y="3693145"/>
            <a:ext cx="3888000" cy="94133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Экономические особенности по регионам
</a:t>
            </a:r>
            <a:pPr algn="l" indent="0" marL="0">
              <a:lnSpc>
                <a:spcPct val="115000"/>
              </a:lnSpc>
              <a:buNone/>
            </a:pPr>
            <a:r>
              <a:rPr lang="en-US" sz="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Равнинные области способствовали земледелию, а лесистые и горные районы использовались для добычи ресурсов и ремесел. Эта разница влиянияло на специализацию и экономическую структуру царств.
</a:t>
            </a:r>
            <a:endParaRPr lang="en-US" sz="1200" dirty="0"/>
          </a:p>
        </p:txBody>
      </p:sp>
      <p:sp>
        <p:nvSpPr>
          <p:cNvPr id="12" name="Text 4"/>
          <p:cNvSpPr txBox="1"/>
          <p:nvPr/>
        </p:nvSpPr>
        <p:spPr>
          <a:xfrm>
            <a:off x="7838325" y="4872200"/>
            <a:ext cx="10356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7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478325" y="1054005"/>
            <a:ext cx="5239200" cy="3816839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270000" y="448775"/>
            <a:ext cx="8604000" cy="54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Цинь — первое объединённое государство и его преобразования
</a:t>
            </a:r>
            <a:endParaRPr lang="en-US" sz="2000" dirty="0"/>
          </a:p>
        </p:txBody>
      </p:sp>
      <p:sp>
        <p:nvSpPr>
          <p:cNvPr id="7" name="Text 1"/>
          <p:cNvSpPr txBox="1"/>
          <p:nvPr/>
        </p:nvSpPr>
        <p:spPr>
          <a:xfrm>
            <a:off x="270000" y="448775"/>
            <a:ext cx="8604000" cy="54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Цинь — первое объединённое государство и его преобразования
</a:t>
            </a:r>
            <a:endParaRPr lang="en-US" sz="2000" dirty="0"/>
          </a:p>
        </p:txBody>
      </p:sp>
      <p:sp>
        <p:nvSpPr>
          <p:cNvPr id="8" name="Text 2"/>
          <p:cNvSpPr txBox="1"/>
          <p:nvPr/>
        </p:nvSpPr>
        <p:spPr>
          <a:xfrm>
            <a:off x="524900" y="1833650"/>
            <a:ext cx="2764500" cy="102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Династия Цинь объединила Китай в 221 году до н. э., введя единые стандарты письменности, мер и весов, что укрепило связь между регионами и упростило управление.
</a:t>
            </a:r>
            <a:endParaRPr lang="en-US" sz="900" dirty="0"/>
          </a:p>
        </p:txBody>
      </p:sp>
      <p:sp>
        <p:nvSpPr>
          <p:cNvPr id="9" name="Text 3"/>
          <p:cNvSpPr txBox="1"/>
          <p:nvPr/>
        </p:nvSpPr>
        <p:spPr>
          <a:xfrm>
            <a:off x="7838325" y="4872200"/>
            <a:ext cx="10356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700" dirty="0"/>
          </a:p>
        </p:txBody>
      </p:sp>
      <p:sp>
        <p:nvSpPr>
          <p:cNvPr id="10" name="Text 4"/>
          <p:cNvSpPr txBox="1"/>
          <p:nvPr/>
        </p:nvSpPr>
        <p:spPr>
          <a:xfrm>
            <a:off x="524900" y="3364129"/>
            <a:ext cx="2764500" cy="102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 Цинь Шихуане была начата постройка Великой Китайской стены для защиты северных границ; его политика отличалась жёсткой централизацией и подавлением восстаний для поддержания порядка.
</a:t>
            </a:r>
            <a:endParaRPr lang="en-US" sz="9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31302" y="2890206"/>
            <a:ext cx="2876609" cy="1907439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133702" y="2890206"/>
            <a:ext cx="2876609" cy="1907439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010302" y="2890206"/>
            <a:ext cx="2876609" cy="1907439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270000" y="450000"/>
            <a:ext cx="6384000" cy="54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Государство Хань: расширение и развитие
</a:t>
            </a:r>
            <a:endParaRPr lang="en-US" sz="2000" dirty="0"/>
          </a:p>
        </p:txBody>
      </p:sp>
      <p:sp>
        <p:nvSpPr>
          <p:cNvPr id="9" name="Text 1"/>
          <p:cNvSpPr txBox="1"/>
          <p:nvPr/>
        </p:nvSpPr>
        <p:spPr>
          <a:xfrm>
            <a:off x="335613" y="1329400"/>
            <a:ext cx="2707670" cy="140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Территориальное расширение Хань
</a:t>
            </a:r>
            <a:pPr algn="l" indent="0" marL="0">
              <a:lnSpc>
                <a:spcPct val="115000"/>
              </a:lnSpc>
              <a:buNone/>
            </a:pPr>
            <a:r>
              <a:rPr lang="en-US" sz="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Основанная Лю Баном династия расширила пределы Китая, включив новые земли на западе и юге. Это обеспечило ресурсами и стратегическими позициями для дальнейшего развития государства.
</a:t>
            </a:r>
            <a:endParaRPr lang="en-US" sz="1200" dirty="0"/>
          </a:p>
        </p:txBody>
      </p:sp>
      <p:sp>
        <p:nvSpPr>
          <p:cNvPr id="10" name="Text 2"/>
          <p:cNvSpPr txBox="1"/>
          <p:nvPr/>
        </p:nvSpPr>
        <p:spPr>
          <a:xfrm>
            <a:off x="3238013" y="1329400"/>
            <a:ext cx="2707670" cy="140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Шёлковый путь и торговля
</a:t>
            </a:r>
            <a:pPr algn="l" indent="0" marL="0">
              <a:lnSpc>
                <a:spcPct val="115000"/>
              </a:lnSpc>
              <a:buNone/>
            </a:pPr>
            <a:r>
              <a:rPr lang="en-US" sz="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Организация торговых маршрутов по Шёлковому пути способствовала обмену товарами и культурами между Китаем, Центральной Азией и даже Римской империей, укрепляя экономику и международные связи.
</a:t>
            </a:r>
            <a:endParaRPr lang="en-US" sz="1200" dirty="0"/>
          </a:p>
        </p:txBody>
      </p:sp>
      <p:sp>
        <p:nvSpPr>
          <p:cNvPr id="11" name="Text 3"/>
          <p:cNvSpPr txBox="1"/>
          <p:nvPr/>
        </p:nvSpPr>
        <p:spPr>
          <a:xfrm>
            <a:off x="6114613" y="1329400"/>
            <a:ext cx="2707670" cy="140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Реформы и наука при Хань
</a:t>
            </a:r>
            <a:pPr algn="l" indent="0" marL="0">
              <a:lnSpc>
                <a:spcPct val="115000"/>
              </a:lnSpc>
              <a:buNone/>
            </a:pPr>
            <a:r>
              <a:rPr lang="en-US" sz="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Развитие бюрократии и реформы в налоговой системе повысили эффективность управления. Поддержка науки отразилась в календарных реформах и развитии астрономии, что улучшило планирование сельского хозяйства.
</a:t>
            </a:r>
            <a:endParaRPr lang="en-US" sz="1200" dirty="0"/>
          </a:p>
        </p:txBody>
      </p:sp>
      <p:sp>
        <p:nvSpPr>
          <p:cNvPr id="12" name="Text 4"/>
          <p:cNvSpPr txBox="1"/>
          <p:nvPr/>
        </p:nvSpPr>
        <p:spPr>
          <a:xfrm>
            <a:off x="7838325" y="4872200"/>
            <a:ext cx="10356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7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845050" y="998038"/>
            <a:ext cx="3872400" cy="3774077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270000" y="448775"/>
            <a:ext cx="8604000" cy="54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Чу — уникальность южного царства
</a:t>
            </a:r>
            <a:endParaRPr lang="en-US" sz="2000" dirty="0"/>
          </a:p>
        </p:txBody>
      </p:sp>
      <p:sp>
        <p:nvSpPr>
          <p:cNvPr id="7" name="Text 1"/>
          <p:cNvSpPr txBox="1"/>
          <p:nvPr/>
        </p:nvSpPr>
        <p:spPr>
          <a:xfrm>
            <a:off x="270000" y="448775"/>
            <a:ext cx="8604000" cy="54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Чу — уникальность южного царства
</a:t>
            </a:r>
            <a:endParaRPr lang="en-US" sz="2000" dirty="0"/>
          </a:p>
        </p:txBody>
      </p:sp>
      <p:sp>
        <p:nvSpPr>
          <p:cNvPr id="8" name="Text 2"/>
          <p:cNvSpPr txBox="1"/>
          <p:nvPr/>
        </p:nvSpPr>
        <p:spPr>
          <a:xfrm>
            <a:off x="524900" y="2139325"/>
            <a:ext cx="3542700" cy="99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Царство Чу располагалось на юге и славилось своей богатой музыкальной и поэтической традицией, создавая собственный культурный стиль, отличающийся от северных соседей.
</a:t>
            </a:r>
            <a:endParaRPr lang="en-US" sz="1000" dirty="0"/>
          </a:p>
        </p:txBody>
      </p:sp>
      <p:sp>
        <p:nvSpPr>
          <p:cNvPr id="9" name="Text 3"/>
          <p:cNvSpPr txBox="1"/>
          <p:nvPr/>
        </p:nvSpPr>
        <p:spPr>
          <a:xfrm>
            <a:off x="7838325" y="4872200"/>
            <a:ext cx="10356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700" dirty="0"/>
          </a:p>
        </p:txBody>
      </p:sp>
      <p:sp>
        <p:nvSpPr>
          <p:cNvPr id="10" name="Text 4"/>
          <p:cNvSpPr txBox="1"/>
          <p:nvPr/>
        </p:nvSpPr>
        <p:spPr>
          <a:xfrm>
            <a:off x="524900" y="3322250"/>
            <a:ext cx="3542700" cy="99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Торговля вдоль рек Чу способствовала экономическому росту, а своеобразные мифы и религиозные практики подчеркнули уникальность культурного наследия этого государства.
</a:t>
            </a:r>
            <a:endParaRPr lang="en-US" sz="10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70000" y="2031025"/>
            <a:ext cx="2655300" cy="1378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Легизм строго регламентировал соблюдение законов, обеспечивая их равное применение ко всем независимо от социального статуса, что способствовало порядку и дисциплине.
</a:t>
            </a:r>
            <a:endParaRPr lang="en-US" sz="1000" dirty="0"/>
          </a:p>
        </p:txBody>
      </p:sp>
      <p:sp>
        <p:nvSpPr>
          <p:cNvPr id="4" name="Text 1"/>
          <p:cNvSpPr txBox="1"/>
          <p:nvPr/>
        </p:nvSpPr>
        <p:spPr>
          <a:xfrm>
            <a:off x="3244350" y="2031025"/>
            <a:ext cx="2655300" cy="1378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Император обладал абсолютной властью, что позволяло централизованно контролировать государство и быстро принимать решения без оглядки на аристократию.
</a:t>
            </a:r>
            <a:endParaRPr lang="en-US" sz="1000" dirty="0"/>
          </a:p>
        </p:txBody>
      </p:sp>
      <p:sp>
        <p:nvSpPr>
          <p:cNvPr id="5" name="Text 2"/>
          <p:cNvSpPr txBox="1"/>
          <p:nvPr/>
        </p:nvSpPr>
        <p:spPr>
          <a:xfrm>
            <a:off x="6218700" y="2031025"/>
            <a:ext cx="2655300" cy="1378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Бюрократическая система управления работала по жёстким правилам, обеспечивая эффективное исполнение законов и управление обширной территорией через чиновников.
</a:t>
            </a:r>
            <a:endParaRPr lang="en-US" sz="1000" dirty="0"/>
          </a:p>
        </p:txBody>
      </p:sp>
      <p:sp>
        <p:nvSpPr>
          <p:cNvPr id="6" name="Text 3"/>
          <p:cNvSpPr txBox="1"/>
          <p:nvPr/>
        </p:nvSpPr>
        <p:spPr>
          <a:xfrm>
            <a:off x="270000" y="450000"/>
            <a:ext cx="6384000" cy="86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принципы управления в древних царствах
</a:t>
            </a:r>
            <a:endParaRPr lang="en-US" sz="2000" dirty="0"/>
          </a:p>
        </p:txBody>
      </p:sp>
      <p:sp>
        <p:nvSpPr>
          <p:cNvPr id="7" name="Text 4"/>
          <p:cNvSpPr txBox="1"/>
          <p:nvPr/>
        </p:nvSpPr>
        <p:spPr>
          <a:xfrm>
            <a:off x="7838325" y="4872200"/>
            <a:ext cx="10356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7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270000" y="450000"/>
            <a:ext cx="8604000" cy="54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Ключевые реформы эпохи Шан Яна
</a:t>
            </a:r>
            <a:endParaRPr lang="en-US" sz="2000" dirty="0"/>
          </a:p>
        </p:txBody>
      </p:sp>
      <p:sp>
        <p:nvSpPr>
          <p:cNvPr id="9" name="Text 1"/>
          <p:cNvSpPr txBox="1"/>
          <p:nvPr/>
        </p:nvSpPr>
        <p:spPr>
          <a:xfrm>
            <a:off x="7838325" y="4872200"/>
            <a:ext cx="10356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700" dirty="0"/>
          </a:p>
        </p:txBody>
      </p:sp>
      <p:sp>
        <p:nvSpPr>
          <p:cNvPr id="10" name="Text 2"/>
          <p:cNvSpPr txBox="1"/>
          <p:nvPr/>
        </p:nvSpPr>
        <p:spPr>
          <a:xfrm>
            <a:off x="270000" y="1659775"/>
            <a:ext cx="1896000" cy="1580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Введение системы налогов
</a:t>
            </a:r>
            <a:pPr algn="l" indent="0" marL="0">
              <a:lnSpc>
                <a:spcPct val="115000"/>
              </a:lnSpc>
              <a:buNone/>
            </a:pPr>
            <a:r>
              <a:rPr lang="en-US" sz="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Реформатор ввёл пересмотренную налоговую систему с фиксированными сборами, что увеличило государственные доходы и снизило коррупцию среди чиновников.
</a:t>
            </a:r>
            <a:endParaRPr lang="en-US" sz="1200" dirty="0"/>
          </a:p>
        </p:txBody>
      </p:sp>
      <p:sp>
        <p:nvSpPr>
          <p:cNvPr id="11" name="Text 3"/>
          <p:cNvSpPr txBox="1"/>
          <p:nvPr/>
        </p:nvSpPr>
        <p:spPr>
          <a:xfrm>
            <a:off x="2505963" y="1659775"/>
            <a:ext cx="1896000" cy="1580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Перераспределение земель
</a:t>
            </a:r>
            <a:pPr algn="l" indent="0" marL="0">
              <a:lnSpc>
                <a:spcPct val="115000"/>
              </a:lnSpc>
              <a:buNone/>
            </a:pPr>
            <a:r>
              <a:rPr lang="en-US" sz="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Земельные ресурсы были перераспределены между крестьянами, что способствовало повышению производительности и укреплению социальной стабильности.
</a:t>
            </a:r>
            <a:endParaRPr lang="en-US" sz="1200" dirty="0"/>
          </a:p>
        </p:txBody>
      </p:sp>
      <p:sp>
        <p:nvSpPr>
          <p:cNvPr id="12" name="Text 4"/>
          <p:cNvSpPr txBox="1"/>
          <p:nvPr/>
        </p:nvSpPr>
        <p:spPr>
          <a:xfrm>
            <a:off x="4741933" y="1659775"/>
            <a:ext cx="1896000" cy="1580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Усиление личной ответственности
</a:t>
            </a:r>
            <a:pPr algn="l" indent="0" marL="0">
              <a:lnSpc>
                <a:spcPct val="115000"/>
              </a:lnSpc>
              <a:buNone/>
            </a:pPr>
            <a:r>
              <a:rPr lang="en-US" sz="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Каждый гражданин отвечал за соблюдение законов, а равенство перед законом стало принципом, предотвращающим злоупотребление властью.
</a:t>
            </a:r>
            <a:endParaRPr lang="en-US" sz="1200" dirty="0"/>
          </a:p>
        </p:txBody>
      </p:sp>
      <p:sp>
        <p:nvSpPr>
          <p:cNvPr id="13" name="Text 5"/>
          <p:cNvSpPr txBox="1"/>
          <p:nvPr/>
        </p:nvSpPr>
        <p:spPr>
          <a:xfrm>
            <a:off x="6977900" y="1659775"/>
            <a:ext cx="1896000" cy="1580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Рост военной и экономической мощи
</a:t>
            </a:r>
            <a:pPr algn="l" indent="0" marL="0">
              <a:lnSpc>
                <a:spcPct val="115000"/>
              </a:lnSpc>
              <a:buNone/>
            </a:pPr>
            <a:r>
              <a:rPr lang="en-US" sz="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Реформы позволили значительно укрепить армию и экономику, подготовив почву для объединения Китая под властью династии Цинь.
</a:t>
            </a:r>
            <a:endParaRPr lang="en-US" sz="12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645325" y="1232491"/>
            <a:ext cx="4270500" cy="1180226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645325" y="2395182"/>
            <a:ext cx="4270500" cy="1180226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645325" y="3576957"/>
            <a:ext cx="4270500" cy="1180226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2489800" y="450000"/>
            <a:ext cx="6384000" cy="554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Военная организация и вооружение эпохи Воюющих царств
</a:t>
            </a:r>
            <a:endParaRPr lang="en-US" sz="1800" dirty="0"/>
          </a:p>
        </p:txBody>
      </p:sp>
      <p:sp>
        <p:nvSpPr>
          <p:cNvPr id="9" name="Text 1"/>
          <p:cNvSpPr txBox="1"/>
          <p:nvPr/>
        </p:nvSpPr>
        <p:spPr>
          <a:xfrm>
            <a:off x="482100" y="1348679"/>
            <a:ext cx="3888000" cy="94133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Железное оружие и новые технологии
</a:t>
            </a:r>
            <a:pPr algn="l" indent="0" marL="0">
              <a:lnSpc>
                <a:spcPct val="115000"/>
              </a:lnSpc>
              <a:buNone/>
            </a:pPr>
            <a:r>
              <a:rPr lang="en-US" sz="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Переход к железному оружию, появление арбалетов и улучшение изготовления мечей повысили эффективность войск, обеспечив преимущества на поле боя.
</a:t>
            </a:r>
            <a:endParaRPr lang="en-US" sz="1200" dirty="0"/>
          </a:p>
        </p:txBody>
      </p:sp>
      <p:sp>
        <p:nvSpPr>
          <p:cNvPr id="10" name="Text 2"/>
          <p:cNvSpPr txBox="1"/>
          <p:nvPr/>
        </p:nvSpPr>
        <p:spPr>
          <a:xfrm>
            <a:off x="482100" y="2511370"/>
            <a:ext cx="3888000" cy="94133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Мобилизация армии
</a:t>
            </a:r>
            <a:pPr algn="l" indent="0" marL="0">
              <a:lnSpc>
                <a:spcPct val="115000"/>
              </a:lnSpc>
              <a:buNone/>
            </a:pPr>
            <a:r>
              <a:rPr lang="en-US" sz="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усиления войск на службу призывали простых граждан, что увеличило численность армии и позволило развивать новые военные подразделения, включая пехоту и кавалерию.
</a:t>
            </a:r>
            <a:endParaRPr lang="en-US" sz="1200" dirty="0"/>
          </a:p>
        </p:txBody>
      </p:sp>
      <p:sp>
        <p:nvSpPr>
          <p:cNvPr id="11" name="Text 3"/>
          <p:cNvSpPr txBox="1"/>
          <p:nvPr/>
        </p:nvSpPr>
        <p:spPr>
          <a:xfrm>
            <a:off x="482100" y="3693145"/>
            <a:ext cx="3888000" cy="94133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Тактика и оборона
</a:t>
            </a:r>
            <a:pPr algn="l" indent="0" marL="0">
              <a:lnSpc>
                <a:spcPct val="115000"/>
              </a:lnSpc>
              <a:buNone/>
            </a:pPr>
            <a:r>
              <a:rPr lang="en-US" sz="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Развивались военные стратегии, включая использование боевых колесниц и построение укреплённых крепостей. Системы сигнализации позволяли быстро передавать предупреждения о нападениях.
</a:t>
            </a:r>
            <a:endParaRPr lang="en-US" sz="1200" dirty="0"/>
          </a:p>
        </p:txBody>
      </p:sp>
      <p:sp>
        <p:nvSpPr>
          <p:cNvPr id="12" name="Text 4"/>
          <p:cNvSpPr txBox="1"/>
          <p:nvPr/>
        </p:nvSpPr>
        <p:spPr>
          <a:xfrm>
            <a:off x="7838325" y="4872200"/>
            <a:ext cx="10356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7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38825" y="991763"/>
            <a:ext cx="3872400" cy="3774077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501500" y="450000"/>
            <a:ext cx="4372500" cy="99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Экономика и хозяйство эпохи Чжоу
</a:t>
            </a:r>
            <a:endParaRPr lang="en-US" sz="2000" dirty="0"/>
          </a:p>
        </p:txBody>
      </p:sp>
      <p:sp>
        <p:nvSpPr>
          <p:cNvPr id="6" name="Text 1"/>
          <p:cNvSpPr txBox="1"/>
          <p:nvPr/>
        </p:nvSpPr>
        <p:spPr>
          <a:xfrm>
            <a:off x="4756450" y="2383725"/>
            <a:ext cx="4117500" cy="99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государстве Чжоу развивались новые методы земледелия, включая обработку риса и пшеницы. Для увеличения урожая широко применялись ирригационные системы и орошение.
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7838325" y="4872200"/>
            <a:ext cx="10356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700" dirty="0"/>
          </a:p>
        </p:txBody>
      </p:sp>
      <p:sp>
        <p:nvSpPr>
          <p:cNvPr id="8" name="Text 3"/>
          <p:cNvSpPr txBox="1"/>
          <p:nvPr/>
        </p:nvSpPr>
        <p:spPr>
          <a:xfrm>
            <a:off x="4756450" y="3566650"/>
            <a:ext cx="4117500" cy="99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Ремесла, такие как бронзовое производство и гончарное искусство, активно развивались. Обмен товарами между селами и городами способствовал росту экономики и появлению металлических денег-ракушек.
</a:t>
            </a:r>
            <a:endParaRPr lang="en-US" sz="1000" dirty="0"/>
          </a:p>
        </p:txBody>
      </p:sp>
      <p:sp>
        <p:nvSpPr>
          <p:cNvPr id="9" name="Text 4"/>
          <p:cNvSpPr txBox="1"/>
          <p:nvPr/>
        </p:nvSpPr>
        <p:spPr>
          <a:xfrm>
            <a:off x="4501500" y="448775"/>
            <a:ext cx="4372500" cy="99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Экономика и хозяйство эпохи Чжоу
</a:t>
            </a:r>
            <a:endParaRPr lang="en-US" sz="20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478325" y="1054005"/>
            <a:ext cx="5239200" cy="3816839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70000" y="448775"/>
            <a:ext cx="8604000" cy="54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Изобретения и технические достижения древнего Китая
</a:t>
            </a:r>
            <a:endParaRPr lang="en-US" sz="2000" dirty="0"/>
          </a:p>
        </p:txBody>
      </p:sp>
      <p:sp>
        <p:nvSpPr>
          <p:cNvPr id="6" name="Text 1"/>
          <p:cNvSpPr txBox="1"/>
          <p:nvPr/>
        </p:nvSpPr>
        <p:spPr>
          <a:xfrm>
            <a:off x="270000" y="1833650"/>
            <a:ext cx="3063000" cy="105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технические открытия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Китайские государства изобрели бумагу, компас и колесницу, что значительно улучшило коммуникации и транспорт. Позднее появился порох, повлиявший на военное дело.
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7838325" y="4872200"/>
            <a:ext cx="10356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700" dirty="0"/>
          </a:p>
        </p:txBody>
      </p:sp>
      <p:sp>
        <p:nvSpPr>
          <p:cNvPr id="8" name="Text 3"/>
          <p:cNvSpPr txBox="1"/>
          <p:nvPr/>
        </p:nvSpPr>
        <p:spPr>
          <a:xfrm>
            <a:off x="270000" y="3364127"/>
            <a:ext cx="3063000" cy="105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Влияние на общество и экономику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Железные плуги повысили урожайность полей, способствуя росту торговли и устойчивости армии. Технический прогресс оказал глубокое влияние на повседневную жизнь жителей и экономическое развитие.
</a:t>
            </a:r>
            <a:endParaRPr lang="en-US" sz="11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31302" y="2890206"/>
            <a:ext cx="2876609" cy="1907439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133702" y="2890206"/>
            <a:ext cx="2876609" cy="1907439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010302" y="2890206"/>
            <a:ext cx="2876609" cy="1907439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270000" y="450000"/>
            <a:ext cx="6384000" cy="54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Философия и религия в Древнем Китае
</a:t>
            </a:r>
            <a:endParaRPr lang="en-US" sz="2000" dirty="0"/>
          </a:p>
        </p:txBody>
      </p:sp>
      <p:sp>
        <p:nvSpPr>
          <p:cNvPr id="9" name="Text 1"/>
          <p:cNvSpPr txBox="1"/>
          <p:nvPr/>
        </p:nvSpPr>
        <p:spPr>
          <a:xfrm>
            <a:off x="335613" y="1329400"/>
            <a:ext cx="2707670" cy="140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Учение Конфуция: мораль и общественный порядок
</a:t>
            </a:r>
            <a:pPr algn="l" indent="0" marL="0">
              <a:lnSpc>
                <a:spcPct val="115000"/>
              </a:lnSpc>
              <a:buNone/>
            </a:pPr>
            <a:r>
              <a:rPr lang="en-US" sz="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Конфуций пропагандировал уважение к старшим и справедливость в отношении к людям. Его учение основывалось на правильном поведении и гармонии в обществе, что стало фундаментом китайской культуры.
</a:t>
            </a:r>
            <a:endParaRPr lang="en-US" sz="1200" dirty="0"/>
          </a:p>
        </p:txBody>
      </p:sp>
      <p:sp>
        <p:nvSpPr>
          <p:cNvPr id="10" name="Text 2"/>
          <p:cNvSpPr txBox="1"/>
          <p:nvPr/>
        </p:nvSpPr>
        <p:spPr>
          <a:xfrm>
            <a:off x="3238013" y="1329400"/>
            <a:ext cx="2707670" cy="140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Даосизм: путь к естественной гармонии
</a:t>
            </a:r>
            <a:pPr algn="l" indent="0" marL="0">
              <a:lnSpc>
                <a:spcPct val="115000"/>
              </a:lnSpc>
              <a:buNone/>
            </a:pPr>
            <a:r>
              <a:rPr lang="en-US" sz="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Даосизм учил жить в согласии с природой, стремясь к внутреннему спокойствию. Философия поощряла простоту и отказ от чрезмерных желаний, что оказало влияние на искусство и медицину.
</a:t>
            </a:r>
            <a:endParaRPr lang="en-US" sz="1200" dirty="0"/>
          </a:p>
        </p:txBody>
      </p:sp>
      <p:sp>
        <p:nvSpPr>
          <p:cNvPr id="11" name="Text 3"/>
          <p:cNvSpPr txBox="1"/>
          <p:nvPr/>
        </p:nvSpPr>
        <p:spPr>
          <a:xfrm>
            <a:off x="6114613" y="1329400"/>
            <a:ext cx="2707670" cy="140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Легизм — основа жесткого правления
</a:t>
            </a:r>
            <a:pPr algn="l" indent="0" marL="0">
              <a:lnSpc>
                <a:spcPct val="115000"/>
              </a:lnSpc>
              <a:buNone/>
            </a:pPr>
            <a:r>
              <a:rPr lang="en-US" sz="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Легизм устанавливал строгие законы и наказания для поддержания порядка. Эта школа мысли оправдывала абсолютную власть правителя и была основой для формирования централизованного государства.
</a:t>
            </a:r>
            <a:endParaRPr lang="en-US" sz="1200" dirty="0"/>
          </a:p>
        </p:txBody>
      </p:sp>
      <p:sp>
        <p:nvSpPr>
          <p:cNvPr id="12" name="Text 4"/>
          <p:cNvSpPr txBox="1"/>
          <p:nvPr/>
        </p:nvSpPr>
        <p:spPr>
          <a:xfrm>
            <a:off x="7838325" y="4872200"/>
            <a:ext cx="10356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7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845050" y="998038"/>
            <a:ext cx="3872400" cy="3774077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270000" y="448775"/>
            <a:ext cx="8604000" cy="54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Великая Китайская стена: зачем строили и как выглядела
</a:t>
            </a:r>
            <a:endParaRPr lang="en-US" sz="2000" dirty="0"/>
          </a:p>
        </p:txBody>
      </p:sp>
      <p:sp>
        <p:nvSpPr>
          <p:cNvPr id="7" name="Text 1"/>
          <p:cNvSpPr txBox="1"/>
          <p:nvPr/>
        </p:nvSpPr>
        <p:spPr>
          <a:xfrm>
            <a:off x="270000" y="448775"/>
            <a:ext cx="8604000" cy="54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Великая Китайская стена: зачем строили и как выглядела
</a:t>
            </a:r>
            <a:endParaRPr lang="en-US" sz="2000" dirty="0"/>
          </a:p>
        </p:txBody>
      </p:sp>
      <p:sp>
        <p:nvSpPr>
          <p:cNvPr id="8" name="Text 2"/>
          <p:cNvSpPr txBox="1"/>
          <p:nvPr/>
        </p:nvSpPr>
        <p:spPr>
          <a:xfrm>
            <a:off x="524900" y="2139325"/>
            <a:ext cx="3542700" cy="99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Великая Китайская стена была возведена для защиты от северных кочевых племён. Построена при династии Цинь, она представляла собой протяжённое укрепление из камня и земляного вала.
</a:t>
            </a:r>
            <a:endParaRPr lang="en-US" sz="1000" dirty="0"/>
          </a:p>
        </p:txBody>
      </p:sp>
      <p:sp>
        <p:nvSpPr>
          <p:cNvPr id="9" name="Text 3"/>
          <p:cNvSpPr txBox="1"/>
          <p:nvPr/>
        </p:nvSpPr>
        <p:spPr>
          <a:xfrm>
            <a:off x="7838325" y="4872200"/>
            <a:ext cx="10356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700" dirty="0"/>
          </a:p>
        </p:txBody>
      </p:sp>
      <p:sp>
        <p:nvSpPr>
          <p:cNvPr id="10" name="Text 4"/>
          <p:cNvSpPr txBox="1"/>
          <p:nvPr/>
        </p:nvSpPr>
        <p:spPr>
          <a:xfrm>
            <a:off x="524900" y="3322250"/>
            <a:ext cx="3542700" cy="99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Стена растянулась более чем на 6000 километров, включая сторожевые башни и фортификационные сооружения. Она стала символом единства и мощи объединённых китайских земель.
</a:t>
            </a:r>
            <a:endParaRPr lang="en-US" sz="10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083648" y="1221275"/>
            <a:ext cx="4976703" cy="1998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882100" y="3677453"/>
            <a:ext cx="2901300" cy="110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группы общества демонстрировали чёткое разделение по обязанностям и правам, что обеспечивало стабильность и порядок внутри государства.
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270000" y="450000"/>
            <a:ext cx="6384000" cy="54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Социальные классы в Древнем Китае: структура и функции
</a:t>
            </a:r>
            <a:endParaRPr lang="en-US" sz="2000" dirty="0"/>
          </a:p>
        </p:txBody>
      </p:sp>
      <p:sp>
        <p:nvSpPr>
          <p:cNvPr id="7" name="Text 2"/>
          <p:cNvSpPr txBox="1"/>
          <p:nvPr/>
        </p:nvSpPr>
        <p:spPr>
          <a:xfrm>
            <a:off x="7838325" y="4872200"/>
            <a:ext cx="10356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700" dirty="0"/>
          </a:p>
        </p:txBody>
      </p:sp>
      <p:sp>
        <p:nvSpPr>
          <p:cNvPr id="8" name="Text 3"/>
          <p:cNvSpPr txBox="1"/>
          <p:nvPr/>
        </p:nvSpPr>
        <p:spPr>
          <a:xfrm>
            <a:off x="5972648" y="3677450"/>
            <a:ext cx="2901300" cy="110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Значительные различия между слоями общества строго регулировались законом и определяли положение каждого человека.
</a:t>
            </a:r>
            <a:endParaRPr lang="en-US" sz="1000" dirty="0"/>
          </a:p>
        </p:txBody>
      </p:sp>
      <p:sp>
        <p:nvSpPr>
          <p:cNvPr id="9" name="Text 4"/>
          <p:cNvSpPr txBox="1"/>
          <p:nvPr/>
        </p:nvSpPr>
        <p:spPr>
          <a:xfrm>
            <a:off x="270000" y="3281806"/>
            <a:ext cx="51633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Исторические исследования социальной структуры Древнего Китая
</a:t>
            </a:r>
            <a:endParaRPr lang="en-US" sz="8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645325" y="1232491"/>
            <a:ext cx="4270500" cy="1180226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645325" y="2395182"/>
            <a:ext cx="4270500" cy="1180226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645325" y="3576957"/>
            <a:ext cx="4270500" cy="1180226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2489800" y="450000"/>
            <a:ext cx="6384000" cy="554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Города — торгово-ремесленные центры Древнего Китая
</a:t>
            </a:r>
            <a:endParaRPr lang="en-US" sz="1800" dirty="0"/>
          </a:p>
        </p:txBody>
      </p:sp>
      <p:sp>
        <p:nvSpPr>
          <p:cNvPr id="9" name="Text 1"/>
          <p:cNvSpPr txBox="1"/>
          <p:nvPr/>
        </p:nvSpPr>
        <p:spPr>
          <a:xfrm>
            <a:off x="482100" y="1348679"/>
            <a:ext cx="3888000" cy="94133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Чанъань — политический центр
</a:t>
            </a:r>
            <a:pPr algn="l" indent="0" marL="0">
              <a:lnSpc>
                <a:spcPct val="115000"/>
              </a:lnSpc>
              <a:buNone/>
            </a:pPr>
            <a:r>
              <a:rPr lang="en-US" sz="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Чанъань, столица династии Хань, был крупным городом с укреплёнными стенами, многочисленными мастерскими и административными зданиями, привлекавшими торговцев и ремесленников.
</a:t>
            </a:r>
            <a:endParaRPr lang="en-US" sz="1200" dirty="0"/>
          </a:p>
        </p:txBody>
      </p:sp>
      <p:sp>
        <p:nvSpPr>
          <p:cNvPr id="10" name="Text 2"/>
          <p:cNvSpPr txBox="1"/>
          <p:nvPr/>
        </p:nvSpPr>
        <p:spPr>
          <a:xfrm>
            <a:off x="482100" y="2511370"/>
            <a:ext cx="3888000" cy="94133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Лоян — культурное сердце
</a:t>
            </a:r>
            <a:pPr algn="l" indent="0" marL="0">
              <a:lnSpc>
                <a:spcPct val="115000"/>
              </a:lnSpc>
              <a:buNone/>
            </a:pPr>
            <a:r>
              <a:rPr lang="en-US" sz="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Лоян славился развитой культурой и ремёслами. Здесь располагались театры, рынки и ремесленные лавки, поддерживавшие экономический рост и культурное разнообразие региона.
</a:t>
            </a:r>
            <a:endParaRPr lang="en-US" sz="1200" dirty="0"/>
          </a:p>
        </p:txBody>
      </p:sp>
      <p:sp>
        <p:nvSpPr>
          <p:cNvPr id="11" name="Text 3"/>
          <p:cNvSpPr txBox="1"/>
          <p:nvPr/>
        </p:nvSpPr>
        <p:spPr>
          <a:xfrm>
            <a:off x="482100" y="3693145"/>
            <a:ext cx="3888000" cy="94133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Рост городского населения
</a:t>
            </a:r>
            <a:pPr algn="l" indent="0" marL="0">
              <a:lnSpc>
                <a:spcPct val="115000"/>
              </a:lnSpc>
              <a:buNone/>
            </a:pPr>
            <a:r>
              <a:rPr lang="en-US" sz="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Активная миграция из сельских районов способствовала увеличению численности городов. Это усиливало рынки труда и развитие инфраструктуры, делая города центрами социальной жизни.
</a:t>
            </a:r>
            <a:endParaRPr lang="en-US" sz="1200" dirty="0"/>
          </a:p>
        </p:txBody>
      </p:sp>
      <p:sp>
        <p:nvSpPr>
          <p:cNvPr id="12" name="Text 4"/>
          <p:cNvSpPr txBox="1"/>
          <p:nvPr/>
        </p:nvSpPr>
        <p:spPr>
          <a:xfrm>
            <a:off x="7838325" y="4872200"/>
            <a:ext cx="10356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7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845050" y="998038"/>
            <a:ext cx="3872400" cy="3774077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270000" y="448775"/>
            <a:ext cx="8604000" cy="54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Возникновение письменности и её значение
</a:t>
            </a:r>
            <a:endParaRPr lang="en-US" sz="2000" dirty="0"/>
          </a:p>
        </p:txBody>
      </p:sp>
      <p:sp>
        <p:nvSpPr>
          <p:cNvPr id="7" name="Text 1"/>
          <p:cNvSpPr txBox="1"/>
          <p:nvPr/>
        </p:nvSpPr>
        <p:spPr>
          <a:xfrm>
            <a:off x="270000" y="448775"/>
            <a:ext cx="8604000" cy="54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Возникновение письменности и её значение
</a:t>
            </a:r>
            <a:endParaRPr lang="en-US" sz="2000" dirty="0"/>
          </a:p>
        </p:txBody>
      </p:sp>
      <p:sp>
        <p:nvSpPr>
          <p:cNvPr id="8" name="Text 2"/>
          <p:cNvSpPr txBox="1"/>
          <p:nvPr/>
        </p:nvSpPr>
        <p:spPr>
          <a:xfrm>
            <a:off x="524900" y="2139325"/>
            <a:ext cx="3542700" cy="99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Первые китайские письменные знаки появились на гадательных костях в XIV веке до н. э. Они использовались для предсказаний и записей событий, обеспечивая связь с прошлым.
</a:t>
            </a:r>
            <a:endParaRPr lang="en-US" sz="1000" dirty="0"/>
          </a:p>
        </p:txBody>
      </p:sp>
      <p:sp>
        <p:nvSpPr>
          <p:cNvPr id="9" name="Text 3"/>
          <p:cNvSpPr txBox="1"/>
          <p:nvPr/>
        </p:nvSpPr>
        <p:spPr>
          <a:xfrm>
            <a:off x="7838325" y="4872200"/>
            <a:ext cx="10356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700" dirty="0"/>
          </a:p>
        </p:txBody>
      </p:sp>
      <p:sp>
        <p:nvSpPr>
          <p:cNvPr id="10" name="Text 4"/>
          <p:cNvSpPr txBox="1"/>
          <p:nvPr/>
        </p:nvSpPr>
        <p:spPr>
          <a:xfrm>
            <a:off x="524900" y="3322250"/>
            <a:ext cx="3542700" cy="99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Развитие письменности позволило сохранять государственные указы и исторические хроники. Запись литературы и поэзии способствовала передаче знаний и формированию культуры на долгие века.
</a:t>
            </a:r>
            <a:endParaRPr lang="en-US" sz="10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478325" y="1054005"/>
            <a:ext cx="5239200" cy="3816839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270000" y="448775"/>
            <a:ext cx="8604000" cy="54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Развлечения, праздники и обычаи в Древнем Китае
</a:t>
            </a:r>
            <a:endParaRPr lang="en-US" sz="2000" dirty="0"/>
          </a:p>
        </p:txBody>
      </p:sp>
      <p:sp>
        <p:nvSpPr>
          <p:cNvPr id="7" name="Text 1"/>
          <p:cNvSpPr txBox="1"/>
          <p:nvPr/>
        </p:nvSpPr>
        <p:spPr>
          <a:xfrm>
            <a:off x="270000" y="448775"/>
            <a:ext cx="8604000" cy="54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Развлечения, праздники и обычаи в Древнем Китае
</a:t>
            </a:r>
            <a:endParaRPr lang="en-US" sz="2000" dirty="0"/>
          </a:p>
        </p:txBody>
      </p:sp>
      <p:sp>
        <p:nvSpPr>
          <p:cNvPr id="8" name="Text 2"/>
          <p:cNvSpPr txBox="1"/>
          <p:nvPr/>
        </p:nvSpPr>
        <p:spPr>
          <a:xfrm>
            <a:off x="524900" y="1833650"/>
            <a:ext cx="2764500" cy="102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повседневной жизни жители играли в настольные игры, такие как го и сянци, а также наслаждались выступлениями акробатов и музыкальными представлениями. Такая активность сближала людей.
</a:t>
            </a:r>
            <a:endParaRPr lang="en-US" sz="900" dirty="0"/>
          </a:p>
        </p:txBody>
      </p:sp>
      <p:sp>
        <p:nvSpPr>
          <p:cNvPr id="9" name="Text 3"/>
          <p:cNvSpPr txBox="1"/>
          <p:nvPr/>
        </p:nvSpPr>
        <p:spPr>
          <a:xfrm>
            <a:off x="7838325" y="4872200"/>
            <a:ext cx="10356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700" dirty="0"/>
          </a:p>
        </p:txBody>
      </p:sp>
      <p:sp>
        <p:nvSpPr>
          <p:cNvPr id="10" name="Text 4"/>
          <p:cNvSpPr txBox="1"/>
          <p:nvPr/>
        </p:nvSpPr>
        <p:spPr>
          <a:xfrm>
            <a:off x="524900" y="3364129"/>
            <a:ext cx="2764500" cy="102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Главным праздником был Чуньцзе — Праздник весны, сопровождавшийся ритуалами в честь предков и массовыми представлениями с пением и танцами. Эти события укрепляли социальные связи.
</a:t>
            </a:r>
            <a:endParaRPr lang="en-US" sz="9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1046" y="1916405"/>
            <a:ext cx="218925" cy="2502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531746" y="1923305"/>
            <a:ext cx="236400" cy="2364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711183" y="1923305"/>
            <a:ext cx="236400" cy="2364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6915008" y="1916455"/>
            <a:ext cx="187650" cy="25020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270000" y="450000"/>
            <a:ext cx="6384000" cy="54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достижения Древнего Китая и их значение
</a:t>
            </a:r>
            <a:endParaRPr lang="en-US" sz="2000" dirty="0"/>
          </a:p>
        </p:txBody>
      </p:sp>
      <p:sp>
        <p:nvSpPr>
          <p:cNvPr id="12" name="Text 1"/>
          <p:cNvSpPr txBox="1"/>
          <p:nvPr/>
        </p:nvSpPr>
        <p:spPr>
          <a:xfrm>
            <a:off x="7838325" y="4872200"/>
            <a:ext cx="10356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700" dirty="0"/>
          </a:p>
        </p:txBody>
      </p:sp>
      <p:sp>
        <p:nvSpPr>
          <p:cNvPr id="13" name="Text 2"/>
          <p:cNvSpPr txBox="1"/>
          <p:nvPr/>
        </p:nvSpPr>
        <p:spPr>
          <a:xfrm>
            <a:off x="270000" y="2479495"/>
            <a:ext cx="2065800" cy="143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Письменность
</a:t>
            </a:r>
            <a:pPr algn="l" indent="0" marL="0">
              <a:lnSpc>
                <a:spcPct val="115000"/>
              </a:lnSpc>
              <a:buNone/>
            </a:pPr>
            <a:r>
              <a:rPr lang="en-US" sz="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Создание уникальной письменной системы позволило накопить знания и укрепить государственные институты, содействуя культурному развитию.
</a:t>
            </a:r>
            <a:endParaRPr lang="en-US" sz="1100" dirty="0"/>
          </a:p>
        </p:txBody>
      </p:sp>
      <p:sp>
        <p:nvSpPr>
          <p:cNvPr id="14" name="Text 3"/>
          <p:cNvSpPr txBox="1"/>
          <p:nvPr/>
        </p:nvSpPr>
        <p:spPr>
          <a:xfrm>
            <a:off x="2449443" y="2479495"/>
            <a:ext cx="2065800" cy="143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Компасс
</a:t>
            </a:r>
            <a:pPr algn="l" indent="0" marL="0">
              <a:lnSpc>
                <a:spcPct val="115000"/>
              </a:lnSpc>
              <a:buNone/>
            </a:pPr>
            <a:r>
              <a:rPr lang="en-US" sz="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Изобретение компаса значительно облегчило навигацию, расширило торговые пути и укрепило внешние связи Китая с другими регионами.
</a:t>
            </a:r>
            <a:endParaRPr lang="en-US" sz="1100" dirty="0"/>
          </a:p>
        </p:txBody>
      </p:sp>
      <p:sp>
        <p:nvSpPr>
          <p:cNvPr id="15" name="Text 4"/>
          <p:cNvSpPr txBox="1"/>
          <p:nvPr/>
        </p:nvSpPr>
        <p:spPr>
          <a:xfrm>
            <a:off x="4628874" y="2479495"/>
            <a:ext cx="2065800" cy="143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Философские школы
</a:t>
            </a:r>
            <a:pPr algn="l" indent="0" marL="0">
              <a:lnSpc>
                <a:spcPct val="115000"/>
              </a:lnSpc>
              <a:buNone/>
            </a:pPr>
            <a:r>
              <a:rPr lang="en-US" sz="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Конфуцианство, даосизм и легизм заложили основы моральных и социальных норм, формируя фундамент государственной и культурной жизни.
</a:t>
            </a:r>
            <a:endParaRPr lang="en-US" sz="1100" dirty="0"/>
          </a:p>
        </p:txBody>
      </p:sp>
      <p:sp>
        <p:nvSpPr>
          <p:cNvPr id="16" name="Text 5"/>
          <p:cNvSpPr txBox="1"/>
          <p:nvPr/>
        </p:nvSpPr>
        <p:spPr>
          <a:xfrm>
            <a:off x="6808330" y="2479495"/>
            <a:ext cx="2065800" cy="143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Архитектура и инженерия
</a:t>
            </a:r>
            <a:pPr algn="l" indent="0" marL="0">
              <a:lnSpc>
                <a:spcPct val="115000"/>
              </a:lnSpc>
              <a:buNone/>
            </a:pPr>
            <a:r>
              <a:rPr lang="en-US" sz="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Возведение Великой стены и городских сооружений отражало высокий уровень организации, а также обеспечивало защиту и стабильность государств.
</a:t>
            </a:r>
            <a:endParaRPr lang="en-US" sz="11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70000" y="1080850"/>
            <a:ext cx="5834700" cy="139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Наследие древнекитайских государств в современности
</a:t>
            </a:r>
            <a:endParaRPr lang="en-US" sz="3100" dirty="0"/>
          </a:p>
        </p:txBody>
      </p:sp>
      <p:sp>
        <p:nvSpPr>
          <p:cNvPr id="5" name="Text 1"/>
          <p:cNvSpPr txBox="1"/>
          <p:nvPr/>
        </p:nvSpPr>
        <p:spPr>
          <a:xfrm>
            <a:off x="3764650" y="2832800"/>
            <a:ext cx="4136700" cy="1468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Древнекитайские царства заложили фундамент культуры, политики и науки, продолжающий влиять на современные традиции, язык и общественные ценности Китая и мира.
</a:t>
            </a:r>
            <a:endParaRPr lang="en-US" sz="11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2026-05-10T10:58:59Z</dcterms:created>
  <dcterms:modified xsi:type="dcterms:W3CDTF">2026-05-10T10:58:59Z</dcterms:modified>
</cp:coreProperties>
</file>