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91750" y="1383075"/>
            <a:ext cx="6346200" cy="27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Зубы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Твердые органы ротовой полости, важные для еды, речи и внешности лица.
</a:t>
            </a:r>
            <a:endParaRPr lang="en-US" sz="4000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4694400"/>
            <a:ext cx="43701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существуют у позвоночных уже 400 миллионов лет. Их уникальное строение отражает развитие человека и служит важным источником информации для археологов о жизни древних людей.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зубов в истории и биологии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зуба: основные части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Коронка зуба
</a:t>
            </a:r>
            <a:pPr algn="ctr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видимая часть, покрытая твердой эмалью, которая защищает внутренние слои и выдерживает нагрузку при жевании.
</a:t>
            </a:r>
            <a:endParaRPr lang="en-US" sz="1519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Шейка зуба
</a:t>
            </a:r>
            <a:pPr algn="ctr" indent="0" marL="0">
              <a:lnSpc>
                <a:spcPct val="100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коронкой и корнем, расположенная у линии десны, играет важную роль в поддержке зуба.
</a:t>
            </a:r>
            <a:endParaRPr lang="en-US" sz="1568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 пульпа
</a:t>
            </a:r>
            <a:pPr algn="ctr" indent="0" marL="0">
              <a:lnSpc>
                <a:spcPct val="100000"/>
              </a:lnSpc>
              <a:buNone/>
            </a:pPr>
            <a:r>
              <a:rPr lang="en-US" sz="8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скрыт в десне и удерживает зуб, внутри находится пульпа с сосудами и нервами, обеспечивающая питание и чувствительность.
</a:t>
            </a:r>
            <a:endParaRPr lang="en-US" sz="15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измельчают пищу, облегчая её переваривание и усвоение питательных веществ нашим организмом.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зубов в организме человека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формировании речи, особенно в произношении шипящих и зубных согласных звуков.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поддерживают форму нижней части лица, предотвращая его деформацию после потери зубов.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зубов затрудняет пищеварение и может отрицательно сказаться на общем качестве жизни.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3731" y="1479875"/>
            <a:ext cx="3830638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зубов и их функции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зубов человека, их расположение, форма и роль в приёме пищи.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зубов адаптирован для выполнения специализированных задач при пережёвывании пищи.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Резцы и клыки: структура и роль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Резцы — передний фронт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Резцы расположены в передней части зубного ряда, всего их восемь, они имеют острые края и служат для откусывания кусочков пищи.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Клыки — «заострённые охранники»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клыка находятся по одному с каждой стороны от резцов, обладают заострённой формой и помогают рвать и удерживать плотные куски еды.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Премоляры и моляры: особенности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Премоляры — двугорбые измельчители
</a:t>
            </a:r>
            <a:pPr algn="ctr" indent="0" marL="0">
              <a:lnSpc>
                <a:spcPct val="100000"/>
              </a:lnSpc>
              <a:buNone/>
            </a:pPr>
            <a:r>
              <a:rPr lang="en-US" sz="8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Премоляры расположены между клыками и молярами, имеют две бугорковые вершины и участвуют в раздавливании и измельчении пищи, всего их восемь.
</a:t>
            </a:r>
            <a:endParaRPr lang="en-US" sz="1491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Моляры — мощные жеватели
</a:t>
            </a:r>
            <a:pPr algn="ctr" indent="0" marL="0">
              <a:lnSpc>
                <a:spcPct val="100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Моляры находятся в глубине зубного ряда, варьируются от восьми до двенадцати, их задача — перетирание пищи для облегчения переваривания.
</a:t>
            </a:r>
            <a:endParaRPr lang="en-US" sz="17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и постоянные зубы: различия и смена
</a:t>
            </a:r>
            <a:endParaRPr lang="en-US" sz="2569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месяцев – начало прорезывания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начинают появляться первые молочные зубы, постепенное формирование полного набора из 20 зубов завершается к 2,5–3 годам.
</a:t>
            </a:r>
            <a:endParaRPr lang="en-US" sz="1355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6–14 лет – смена зубов
</a:t>
            </a:r>
            <a:pPr algn="r" indent="0" marL="0">
              <a:lnSpc>
                <a:spcPct val="100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молочные зубы заменяются постоянными — количество увеличивается до 28–32, процесс может сопровождаться дискомфортом и изменениями прикуса.
</a:t>
            </a:r>
            <a:endParaRPr lang="en-US" sz="1382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смены зубов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зубов проходит постепенно, возможна чувствительность дёсен и временная скученность, что требует внимания и ухода.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прорезывания зубов у детей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Сроки появления зубов варьируются у детей, но средние показатели отражают типичное развитие зубного ряда.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сроков помогает родителям отслеживать нормальное развитие и вовремя обращаться к стоматологу.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педиатрические данные,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Эмаль — самый твёрдый слой, состоит на 95–97% из минералов, защищает зуб от повреждений и кислотных воздействий.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Дентин — внутренний слой, содержит около 70% минералов, придаёт зубу упругость и смягчает удары при жевании.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Пульпа — мягкая сердцевина с нервами и сосудами, обеспечивает питание зуба и чувствительность к внешним раздражителям.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тканей зуба: эмаль, дентин, пульпа
</a:t>
            </a:r>
            <a:endParaRPr lang="en-US" sz="310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Челюсти человека: верхняя и нижняя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челюсть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челюсть неподвижно соединена с черепом, формирует свод нёба и удерживает около половины всех зубов. Она обеспечивает основную опору для жевательных нагрузок и формирует часть лицевого скелета.
</a:t>
            </a:r>
            <a:endParaRPr lang="en-US" sz="1716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челюсть
</a:t>
            </a:r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Нижняя челюсть — единственная подвижная кость черепа, связанная с мышцами и височно-нижнечелюстным суставом. Благодаря этому обеспечивается открытие рта и жевательные движения, необходимые для измельчения пищи.
</a:t>
            </a:r>
            <a:endParaRPr lang="en-US" sz="171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исправления дефектов применяются ортодонтические аппараты — брекеты и съемные пластины, курс лечения которых может занимать от двух до трёх лет.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располагаются на верхней и нижней челюстях в дугообразном порядке, формируя зубной ряд, который меняется в детском и подростковом возрасте по мере роста и развития.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смены зубов и роста челюстей могут возникать аномалии расположения, такие как скученность зубов, диастемы (щели) и неправильный прикус, требующие внимания.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Зубной ряд: формирование и изменения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Чистите зубы не менее двух раз в день щёткой с фторсодержащей пастой. Время чистки должно составлять как минимум две минуты для эффективного удаления налёта.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гигиенические правила ухода за зубами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зубную нить ежедневно для очистки межзубных промежутков от остатков пищи, чтобы предотвратить воспаление и кариес в труднодоступных местах.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Ограничивайте употребление сладких и кислых продуктов, которые способствуют разрушению эмали и развитию микробов, вызывающих кариес.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Проходите профилактические осмотры у стоматолога как минимум два раза в год для своевременного выявления и устранения проблем с зубами и дёснами.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распространённости кариеса среди подростков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тенденцию к более высокому уровню кариеса в российских подростках по сравнению с западными странами. Это свидетельствует о необходимости усиления профилактических программ.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процент кариеса среди российских подростков подчёркивает важность ежедневного ухода за зубами и регулярных стоматологических осмотров.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России, 2023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Кариес: причины, симптомы, последствия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кариеса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Кариес возникает вследствие активности бактерий Streptococcus mutans, которые разрушают эмаль при наличии сахара и недостаточной гигиене полости рта. Без ухода развитие болезни ускоряется.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симптомы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кариеса включают появление меловых пятен на зубах, чувствительность при употреблении горячих или сладких продуктов и лёгкую боль в поражённом месте.
</a:t>
            </a:r>
            <a:endParaRPr lang="en-US" sz="1308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74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лечить кариес, развивается пульпит — воспаление нервной ткани зуба, что ведёт к сильной боли и иногда требует удаления зуба для предотвращения осложнений.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Гингивит — воспаление дёсен, сопровождающееся покраснением, отёками и кровоточивостью, обычно вызванное скоплением зубного налёта и камня.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стоматологические заболевания: гингивит, пародонтит
</a:t>
            </a:r>
            <a:endParaRPr lang="en-US" sz="2625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отсутствии лечения гингивит переходит в пародонтит, приводя к разрушению тканей, удерживающих зубы, что вызывает их подвижность и возможную потерю.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предотвращения этих заболеваний важна своевременная гигиена полости рта и регулярное посещение стоматолога для контроля и профессиональной чистки зубов.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767" y="1258598"/>
            <a:ext cx="1710236" cy="21782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12037" y="1258598"/>
            <a:ext cx="1710236" cy="2178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1885" y="1258598"/>
            <a:ext cx="1710236" cy="217821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01164" y="1258598"/>
            <a:ext cx="1710236" cy="217821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лечения и профилактики зубных проблем
</a:t>
            </a:r>
            <a:endParaRPr lang="en-US" sz="1966" dirty="0"/>
          </a:p>
        </p:txBody>
      </p:sp>
      <p:sp>
        <p:nvSpPr>
          <p:cNvPr id="8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079" dirty="0"/>
          </a:p>
        </p:txBody>
      </p:sp>
      <p:sp>
        <p:nvSpPr>
          <p:cNvPr id="9" name="Text 2"/>
          <p:cNvSpPr txBox="1"/>
          <p:nvPr/>
        </p:nvSpPr>
        <p:spPr>
          <a:xfrm>
            <a:off x="799449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Фторирование эмали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Процедура нанесения фторсодержащих средств укрепляет зубную эмаль и снижает риск развития кариеса. Применяется в профилактических целях у детей и взрослых.
</a:t>
            </a:r>
            <a:endParaRPr lang="en-US" sz="1172" dirty="0"/>
          </a:p>
        </p:txBody>
      </p:sp>
      <p:sp>
        <p:nvSpPr>
          <p:cNvPr id="10" name="Text 3"/>
          <p:cNvSpPr txBox="1"/>
          <p:nvPr/>
        </p:nvSpPr>
        <p:spPr>
          <a:xfrm>
            <a:off x="2711719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Пломбирование зубов
</a:t>
            </a:r>
            <a:pPr algn="ctr" indent="0" marL="0">
              <a:lnSpc>
                <a:spcPct val="100000"/>
              </a:lnSpc>
              <a:buNone/>
            </a:pPr>
            <a:r>
              <a:rPr lang="en-US" sz="6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композитные материалы позволяют восстанавливать форму и функцию зуба после удаления кариозных тканей с максимальной эстетикой и прочностью.
</a:t>
            </a:r>
            <a:endParaRPr lang="en-US" sz="1172" dirty="0"/>
          </a:p>
        </p:txBody>
      </p:sp>
      <p:sp>
        <p:nvSpPr>
          <p:cNvPr id="11" name="Text 4"/>
          <p:cNvSpPr txBox="1"/>
          <p:nvPr/>
        </p:nvSpPr>
        <p:spPr>
          <a:xfrm>
            <a:off x="4671567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Ортодонтическое лечение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Исправление неправильного прикуса и выравнивание зубов проводят с помощью брекетов и капп, что улучшает жевательную функцию и внешний вид улыбки.
</a:t>
            </a:r>
            <a:endParaRPr lang="en-US" sz="1065" dirty="0"/>
          </a:p>
        </p:txBody>
      </p:sp>
      <p:sp>
        <p:nvSpPr>
          <p:cNvPr id="12" name="Text 5"/>
          <p:cNvSpPr txBox="1"/>
          <p:nvPr/>
        </p:nvSpPr>
        <p:spPr>
          <a:xfrm>
            <a:off x="6600846" y="3662955"/>
            <a:ext cx="1710872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Отбеливание и герметизация фиссур
</a:t>
            </a:r>
            <a:pPr algn="ctr" indent="0" marL="0">
              <a:lnSpc>
                <a:spcPct val="100000"/>
              </a:lnSpc>
              <a:buNone/>
            </a:pPr>
            <a:r>
              <a:rPr lang="en-US" sz="5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Отбеливание улучшает цвет зубов, а герметизация фиссур защищает глубокие бороздки от проникновения бактерий и кариеса, что повышает долговечность зубов.
</a:t>
            </a:r>
            <a:endParaRPr lang="en-US" sz="107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посещения стоматолога при жалобах на зуб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обращения и диагностики в стоматологии
</a:t>
            </a:r>
            <a:endParaRPr lang="en-US" sz="27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2156" y="2528378"/>
            <a:ext cx="25650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52978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36582"/>
            <a:ext cx="337500" cy="33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зубах у животных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сменные зубы акул
</a:t>
            </a:r>
            <a:pPr algn="l" indent="0" marL="0">
              <a:lnSpc>
                <a:spcPct val="100000"/>
              </a:lnSpc>
              <a:buNone/>
            </a:pPr>
            <a:r>
              <a:rPr lang="en-US" sz="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жизнь акула способна заменить до 30 000 зубов. Их ряды расположены несколькими слоями, что обеспечивает постоянное обновление зубного аппарата.
</a:t>
            </a:r>
            <a:endParaRPr lang="en-US" sz="1584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 растущие резцы грызунов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грызунов, например крыс и бобров, резцы растут непрерывно, что требует их постоянного стачивания о твёрдые предметы для сохранения длины и формы.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Бивни слонов - видоизменённые резцы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Бивни у слонов представляют собой увеличенные резцы, которые служат для добычи пищи, защиты и взаимодействия с окружающей средой в естественной среде обитания.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хищников формируют острые клыки для захвата добычи, а травоядных — широкие моляры для эффективного измельчения растительной пищи.
</a:t>
            </a:r>
            <a:pPr algn="ctr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строения зубов с типом питания
</a:t>
            </a:r>
            <a:endParaRPr lang="en-US" sz="11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здоровья зубов для качества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зубах с раннего возраста обеспечивает надёжное жевание, чистую речь и гармоничный внешний вид, а также поддерживает общее здоровье и уверенность в себе на всю жизнь.
</a:t>
            </a:r>
            <a:endParaRPr lang="en-US" sz="372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2026-05-07T16:11:10Z</dcterms:created>
  <dcterms:modified xsi:type="dcterms:W3CDTF">2026-05-07T16:11:10Z</dcterms:modified>
</cp:coreProperties>
</file>