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image" Target="../media/image-9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image" Target="../media/image-16-12.png"/><Relationship Id="rId13" Type="http://schemas.openxmlformats.org/officeDocument/2006/relationships/image" Target="../media/image-1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74512" y="2077350"/>
            <a:ext cx="3594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населения: основные составляющие и географические различия
</a:t>
            </a:r>
            <a:endParaRPr lang="en-US" sz="1316" dirty="0"/>
          </a:p>
        </p:txBody>
      </p:sp>
      <p:sp>
        <p:nvSpPr>
          <p:cNvPr id="5" name="Text 1"/>
          <p:cNvSpPr txBox="1"/>
          <p:nvPr/>
        </p:nvSpPr>
        <p:spPr>
          <a:xfrm>
            <a:off x="2878523" y="1671320"/>
            <a:ext cx="33870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46" dirty="0"/>
          </a:p>
        </p:txBody>
      </p:sp>
      <p:sp>
        <p:nvSpPr>
          <p:cNvPr id="6" name="Text 2"/>
          <p:cNvSpPr txBox="1"/>
          <p:nvPr/>
        </p:nvSpPr>
        <p:spPr>
          <a:xfrm>
            <a:off x="2774512" y="2745947"/>
            <a:ext cx="35949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одних местах жить удобнее, безопаснее и здоровее, чем в других?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95287" y="440187"/>
            <a:ext cx="4082550" cy="42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400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география изучает качество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3860975"/>
            <a:ext cx="3628200" cy="8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помогает понять, почему условия жизни различаются между городом и селом, районами России и странами мира. На эти различия влияют природа, расселение людей, транспорт, работа, инфраструктура и доступность услуг.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489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качества жизни населения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132" y="1407316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доходов определяет, что семья может позволить себе каждый день: питание, одежду, поездки, отдых и дополнительные занятия. Важны также стабильная работа и возможность планировать расходы.
</a:t>
            </a:r>
            <a:endParaRPr lang="en-US" sz="831" dirty="0"/>
          </a:p>
        </p:txBody>
      </p:sp>
      <p:sp>
        <p:nvSpPr>
          <p:cNvPr id="9" name="Text 3"/>
          <p:cNvSpPr txBox="1"/>
          <p:nvPr/>
        </p:nvSpPr>
        <p:spPr>
          <a:xfrm>
            <a:off x="360132" y="1205630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и занятость
</a:t>
            </a:r>
            <a:endParaRPr lang="en-US" sz="931" dirty="0"/>
          </a:p>
        </p:txBody>
      </p:sp>
      <p:sp>
        <p:nvSpPr>
          <p:cNvPr id="10" name="Text 4"/>
          <p:cNvSpPr txBox="1"/>
          <p:nvPr/>
        </p:nvSpPr>
        <p:spPr>
          <a:xfrm>
            <a:off x="360132" y="2153418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заметно зависит от состояния здоровья, чистоты воздуха и воды, а также от того, насколько быстро человек может получить помощь врача, лекарства и профилактические услуги.
</a:t>
            </a:r>
            <a:endParaRPr lang="en-US" sz="831" dirty="0"/>
          </a:p>
        </p:txBody>
      </p:sp>
      <p:sp>
        <p:nvSpPr>
          <p:cNvPr id="11" name="Text 5"/>
          <p:cNvSpPr txBox="1"/>
          <p:nvPr/>
        </p:nvSpPr>
        <p:spPr>
          <a:xfrm>
            <a:off x="360132" y="1951732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и медицина
</a:t>
            </a:r>
            <a:endParaRPr lang="en-US" sz="931" dirty="0"/>
          </a:p>
        </p:txBody>
      </p:sp>
      <p:sp>
        <p:nvSpPr>
          <p:cNvPr id="12" name="Text 6"/>
          <p:cNvSpPr txBox="1"/>
          <p:nvPr/>
        </p:nvSpPr>
        <p:spPr>
          <a:xfrm>
            <a:off x="360267" y="2899521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повседневный комфорт влияют состояние дома, отопление, водоснабжение, освещение двора, безопасность улиц и наличие зелёных зон. Даже хороший доход не компенсирует неудобное жильё и плохую среду.
</a:t>
            </a:r>
            <a:endParaRPr lang="en-US" sz="831" dirty="0"/>
          </a:p>
        </p:txBody>
      </p:sp>
      <p:sp>
        <p:nvSpPr>
          <p:cNvPr id="13" name="Text 7"/>
          <p:cNvSpPr txBox="1"/>
          <p:nvPr/>
        </p:nvSpPr>
        <p:spPr>
          <a:xfrm>
            <a:off x="360267" y="2697834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среда
</a:t>
            </a:r>
            <a:endParaRPr lang="en-US" sz="931" dirty="0"/>
          </a:p>
        </p:txBody>
      </p:sp>
      <p:sp>
        <p:nvSpPr>
          <p:cNvPr id="14" name="Text 8"/>
          <p:cNvSpPr txBox="1"/>
          <p:nvPr/>
        </p:nvSpPr>
        <p:spPr>
          <a:xfrm>
            <a:off x="360267" y="3645623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школе, библиотеке, кружкам, транспорту и интернету расширяет возможности человека. Чем ближе и качественнее услуги, тем проще учиться, развиваться и пользоваться ими ежедневно.
</a:t>
            </a:r>
            <a:endParaRPr lang="en-US" sz="831" dirty="0"/>
          </a:p>
        </p:txBody>
      </p:sp>
      <p:sp>
        <p:nvSpPr>
          <p:cNvPr id="15" name="Text 9"/>
          <p:cNvSpPr txBox="1"/>
          <p:nvPr/>
        </p:nvSpPr>
        <p:spPr>
          <a:xfrm>
            <a:off x="360267" y="3443937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услуги
</a:t>
            </a:r>
            <a:endParaRPr lang="en-US" sz="931" dirty="0"/>
          </a:p>
        </p:txBody>
      </p:sp>
      <p:sp>
        <p:nvSpPr>
          <p:cNvPr id="16" name="Text 10"/>
          <p:cNvSpPr txBox="1"/>
          <p:nvPr/>
        </p:nvSpPr>
        <p:spPr>
          <a:xfrm>
            <a:off x="360132" y="4391725"/>
            <a:ext cx="4211815" cy="4281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анализа используют не только статистику, но и мнения самих людей. Иногда формально высокий доход сочетается с шумом, загрязнением или слабой медициной, поэтому общая оценка может быть ниже ожидаемой.
</a:t>
            </a:r>
            <a:endParaRPr lang="en-US" sz="831" dirty="0"/>
          </a:p>
        </p:txBody>
      </p:sp>
      <p:sp>
        <p:nvSpPr>
          <p:cNvPr id="17" name="Text 11"/>
          <p:cNvSpPr txBox="1"/>
          <p:nvPr/>
        </p:nvSpPr>
        <p:spPr>
          <a:xfrm>
            <a:off x="360132" y="4190039"/>
            <a:ext cx="4211815" cy="1420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жителей
</a:t>
            </a:r>
            <a:endParaRPr lang="en-US" sz="93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факторы сильнее всего влияют на качество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обычно работает как связующее звено: он помогает добираться до школы, больницы, работы и центра города.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здоровье, доходы и доступ к услугам, потому что они влияют на жизнь ежедневно и для большинства людей.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«Качество жизни населения»
</a:t>
            </a:r>
            <a:endParaRPr lang="en-US" sz="80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1679576"/>
            <a:ext cx="4491900" cy="24441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Показатели, по которым сравнивают качество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показателей показывает, что качество жизни нельзя оценить по одной цифре: разные стороны жизни тесно связаны между собой.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показатель не отражает всю картину: для оценки нужно учитывать и здоровье, и доходы, и доступность услуг, и состояние среды.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 теме
</a:t>
            </a:r>
            <a:endParaRPr lang="en-US" sz="8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3045205"/>
            <a:ext cx="8424000" cy="1653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7401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как основа высокого качества жизни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5997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 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питание и физическая активность помогают поддерживать силы, выносливость и хорошее самочувствие. Прогулки, спорт и активный образ жизни особенно важны для школьников и взрослых.
</a:t>
            </a:r>
            <a:endParaRPr lang="en-US" sz="1002" dirty="0"/>
          </a:p>
        </p:txBody>
      </p:sp>
      <p:sp>
        <p:nvSpPr>
          <p:cNvPr id="14" name="Text 3"/>
          <p:cNvSpPr txBox="1"/>
          <p:nvPr/>
        </p:nvSpPr>
        <p:spPr>
          <a:xfrm>
            <a:off x="2059941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и 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 и воздуха напрямую влияет на здоровье. Если вода загрязнена, а воздух тяжёлый и пыльный, чаще возникают болезни и ухудшается общее самочувствие человека.
</a:t>
            </a:r>
            <a:endParaRPr lang="en-US" sz="1002" dirty="0"/>
          </a:p>
        </p:txBody>
      </p:sp>
      <p:sp>
        <p:nvSpPr>
          <p:cNvPr id="15" name="Text 4"/>
          <p:cNvSpPr txBox="1"/>
          <p:nvPr/>
        </p:nvSpPr>
        <p:spPr>
          <a:xfrm>
            <a:off x="3759908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врачу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Поликлиника, аптека и возможность быстро попасть на приём помогают вовремя заметить болезнь и начать лечение. Особенно важны профилактические осмотры, прививки и необходимые лекарства.
</a:t>
            </a:r>
            <a:endParaRPr lang="en-US" sz="1002" dirty="0"/>
          </a:p>
        </p:txBody>
      </p:sp>
      <p:sp>
        <p:nvSpPr>
          <p:cNvPr id="16" name="Text 5"/>
          <p:cNvSpPr txBox="1"/>
          <p:nvPr/>
        </p:nvSpPr>
        <p:spPr>
          <a:xfrm>
            <a:off x="5459870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Предупредить болезнь проще, чем лечить её. Регулярные осмотры, вакцинация и соблюдение правил гигиены уменьшают риск заболеваний и делают повседневную жизнь спокойнее.
</a:t>
            </a:r>
            <a:endParaRPr lang="en-US" sz="1002" dirty="0"/>
          </a:p>
        </p:txBody>
      </p:sp>
      <p:sp>
        <p:nvSpPr>
          <p:cNvPr id="17" name="Text 6"/>
          <p:cNvSpPr txBox="1"/>
          <p:nvPr/>
        </p:nvSpPr>
        <p:spPr>
          <a:xfrm>
            <a:off x="7159825" y="1307500"/>
            <a:ext cx="1624200" cy="13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дворы с деревьями и спортивные площадки создают условия для отдыха и движения. Такая среда помогает не только телу, но и хорошему настроению.
</a:t>
            </a:r>
            <a:endParaRPr lang="en-US" sz="10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семьи и повседневные возможности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расходы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 определяют, хватает ли семье денег на еду, одежду, транспорт и школьные принадлежности. Чем ниже доход, тем чаще приходится отказываться от важных и привычных покупок.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более стабильных доходах проще оплачивать кружки, поездки, книги и спортивные занятия. Это расширяет круг интересов и помогает ребёнку развиваться не только в школе.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качества жизни важен не только размер заработка, но и его регулярность. Постоянная работа и понятный график дают семье уверенность и позволяют планировать расходы заранее.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Пособия, льготы и другие выплаты помогают семьям справляться с трудностями, когда доходов не хватает. Такая поддержка особенно важна для детей, пожилых людей и многодетных семей.
</a:t>
            </a:r>
            <a:endParaRPr lang="en-US" sz="12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повышается качество жизни в городе и регионе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 выявления проблем переходят к решениям и реальным улучшениям среды.
</a:t>
            </a:r>
            <a:endParaRPr lang="en-US" sz="104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33860" y="1429990"/>
            <a:ext cx="255900" cy="2274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0110" y="2070848"/>
            <a:ext cx="203400" cy="271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33860" y="2778140"/>
            <a:ext cx="255900" cy="2274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043385" y="3441698"/>
            <a:ext cx="237300" cy="271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33860" y="4148990"/>
            <a:ext cx="255900" cy="227467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городская среда
</a:t>
            </a:r>
            <a:endParaRPr lang="en-US" sz="1812" dirty="0"/>
          </a:p>
        </p:txBody>
      </p:sp>
      <p:sp>
        <p:nvSpPr>
          <p:cNvPr id="1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489" dirty="0"/>
          </a:p>
        </p:txBody>
      </p:sp>
      <p:sp>
        <p:nvSpPr>
          <p:cNvPr id="18" name="Text 2"/>
          <p:cNvSpPr txBox="1"/>
          <p:nvPr/>
        </p:nvSpPr>
        <p:spPr>
          <a:xfrm>
            <a:off x="360000" y="123622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Тёплый, исправный дом с водой, отоплением и лифтом делает жизнь удобнее каждый день. Поломки и аварии, наоборот, создают постоянные неудобства для всей семьи.
</a:t>
            </a:r>
            <a:endParaRPr lang="en-US" sz="882" dirty="0"/>
          </a:p>
        </p:txBody>
      </p:sp>
      <p:sp>
        <p:nvSpPr>
          <p:cNvPr id="19" name="Text 3"/>
          <p:cNvSpPr txBox="1"/>
          <p:nvPr/>
        </p:nvSpPr>
        <p:spPr>
          <a:xfrm>
            <a:off x="360000" y="191208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и дворы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освещённые дворы и подъезды повышают безопасность вечером. Детские площадки, скамейки и чистые тротуары делают район удобным для прогулок и отдыха.
</a:t>
            </a:r>
            <a:endParaRPr lang="en-US" sz="882" dirty="0"/>
          </a:p>
        </p:txBody>
      </p:sp>
      <p:sp>
        <p:nvSpPr>
          <p:cNvPr id="20" name="Text 4"/>
          <p:cNvSpPr txBox="1"/>
          <p:nvPr/>
        </p:nvSpPr>
        <p:spPr>
          <a:xfrm>
            <a:off x="360000" y="2597505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переходы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дороги, пешеходные переходы и остановки помогают школьникам, родителям и пожилым людям быстрее и спокойнее добираться до нужных мест.
</a:t>
            </a:r>
            <a:endParaRPr lang="en-US" sz="882" dirty="0"/>
          </a:p>
        </p:txBody>
      </p:sp>
      <p:sp>
        <p:nvSpPr>
          <p:cNvPr id="21" name="Text 5"/>
          <p:cNvSpPr txBox="1"/>
          <p:nvPr/>
        </p:nvSpPr>
        <p:spPr>
          <a:xfrm>
            <a:off x="360000" y="3293191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Парки, скверы и деревья во дворах снижают шум, дают тень и делают воздух приятнее. Такие места особенно важны для отдыха после учёбы и работы.
</a:t>
            </a:r>
            <a:endParaRPr lang="en-US" sz="882" dirty="0"/>
          </a:p>
        </p:txBody>
      </p:sp>
      <p:sp>
        <p:nvSpPr>
          <p:cNvPr id="22" name="Text 6"/>
          <p:cNvSpPr txBox="1"/>
          <p:nvPr/>
        </p:nvSpPr>
        <p:spPr>
          <a:xfrm>
            <a:off x="360000" y="3988877"/>
            <a:ext cx="4483500" cy="5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маршруты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транспорта связывает жильё со школой, магазином, поликлиникой и центром города. Когда маршрут удобен, повседневные поездки занимают меньше времени и сил.
</a:t>
            </a:r>
            <a:endParaRPr lang="en-US" sz="88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быстрее всего повышает бытовой комфорт жителей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изменения в транспорте и дворах заметнее всего в повседневных маршрутах школьников, родителей и пожилых людей.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заметный эффект дают транспорт и благоустройство, а интернет, воздух и секции усиливают комфорт для учёбы, общения и отдыха.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«Качество жизни населения»
</a:t>
            </a:r>
            <a:endParaRPr lang="en-US" sz="8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как путь к будущим возможностям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школа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Доступная и сильная школа помогает не только получать оценки, но и развивать интересы, учиться общаться и уверенно двигаться к профессии. Чем лучше условия обучения, тем шире выбор будущего.
</a:t>
            </a:r>
            <a:endParaRPr lang="en-US" sz="1143" dirty="0"/>
          </a:p>
        </p:txBody>
      </p:sp>
      <p:sp>
        <p:nvSpPr>
          <p:cNvPr id="11" name="Text 3"/>
          <p:cNvSpPr txBox="1"/>
          <p:nvPr/>
        </p:nvSpPr>
        <p:spPr>
          <a:xfrm>
            <a:off x="2490849" y="2352563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Возможности вне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Библиотека, кружки, секции и интернет дополняют школьные занятия. Они помогают пробовать себя в разных сферах, находить любимое дело и развивать навыки, которые пригодятся в учёбе и работе.
</a:t>
            </a:r>
            <a:endParaRPr lang="en-US" sz="1143" dirty="0"/>
          </a:p>
        </p:txBody>
      </p:sp>
      <p:sp>
        <p:nvSpPr>
          <p:cNvPr id="12" name="Text 4"/>
          <p:cNvSpPr txBox="1"/>
          <p:nvPr/>
        </p:nvSpPr>
        <p:spPr>
          <a:xfrm>
            <a:off x="4621699" y="2352575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важны понятные правила, исправное оборудование и безопасное здание. Если школа устроена удобно и спокойно, ребёнку легче сосредоточиться на учёбе и не тратить силы на лишние переживания.
</a:t>
            </a:r>
            <a:endParaRPr lang="en-US" sz="1143" dirty="0"/>
          </a:p>
        </p:txBody>
      </p:sp>
      <p:sp>
        <p:nvSpPr>
          <p:cNvPr id="13" name="Text 5"/>
          <p:cNvSpPr txBox="1"/>
          <p:nvPr/>
        </p:nvSpPr>
        <p:spPr>
          <a:xfrm>
            <a:off x="6752548" y="2352550"/>
            <a:ext cx="2026500" cy="14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5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расширяет кругозор, учит понимать информацию и принимать решения. Оно помогает выбрать профессию, найти работу в будущем и чувствовать себя увереннее в быстро меняющемся мире.
</a:t>
            </a:r>
            <a:endParaRPr lang="en-US" sz="114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3070" y="1311375"/>
            <a:ext cx="7857859" cy="2137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7591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село: различия условий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4702075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городе выше доступность услуг и работы, а в селе чаще лучше природа и меньше плотность застройки, но важные объекты находятся дальше.
</a:t>
            </a:r>
            <a:endParaRPr lang="en-US" sz="12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9800"/>
            <a:ext cx="40818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повседневные условия жизни в городе и в селе.
</a:t>
            </a:r>
            <a:endParaRPr lang="en-US" sz="12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109157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 типичным признакам расселения и инфраструктуры
</a:t>
            </a:r>
            <a:endParaRPr lang="en-US" sz="80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2100" y="420113"/>
            <a:ext cx="4451400" cy="43427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440700"/>
            <a:ext cx="44514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 здоровье повседневной среды
</a:t>
            </a:r>
            <a:endParaRPr lang="en-US" sz="1812" dirty="0"/>
          </a:p>
        </p:txBody>
      </p:sp>
      <p:sp>
        <p:nvSpPr>
          <p:cNvPr id="7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489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1432432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воздух помогает легче дышать, заниматься спортом и меньше уставать. В местах с сильным загрязнением чаще обостряются болезни дыхательной системы и снижается общее самочувствие.
</a:t>
            </a:r>
            <a:endParaRPr lang="en-US" sz="731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232218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endParaRPr lang="en-US" sz="831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2173088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 нужна для питья, приготовления пищи и соблюдения гигиены. Если водоснабжение плохое, возрастает риск заболеваний и ухудшается санитарная обстановка в доме и районе.
</a:t>
            </a:r>
            <a:endParaRPr lang="en-US" sz="731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1972874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воды
</a:t>
            </a:r>
            <a:endParaRPr lang="en-US" sz="831" dirty="0"/>
          </a:p>
        </p:txBody>
      </p:sp>
      <p:sp>
        <p:nvSpPr>
          <p:cNvPr id="12" name="Text 6"/>
          <p:cNvSpPr txBox="1"/>
          <p:nvPr/>
        </p:nvSpPr>
        <p:spPr>
          <a:xfrm>
            <a:off x="360115" y="2913744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Убранные улицы и контейнеры для отходов делают район аккуратнее и безопаснее. Скопление мусора привлекает насекомых, неприятно пахнет и создаёт впечатление запущенной среды.
</a:t>
            </a:r>
            <a:endParaRPr lang="en-US" sz="731" dirty="0"/>
          </a:p>
        </p:txBody>
      </p:sp>
      <p:sp>
        <p:nvSpPr>
          <p:cNvPr id="13" name="Text 7"/>
          <p:cNvSpPr txBox="1"/>
          <p:nvPr/>
        </p:nvSpPr>
        <p:spPr>
          <a:xfrm>
            <a:off x="360115" y="2713530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мусора
</a:t>
            </a:r>
            <a:endParaRPr lang="en-US" sz="831" dirty="0"/>
          </a:p>
        </p:txBody>
      </p:sp>
      <p:sp>
        <p:nvSpPr>
          <p:cNvPr id="14" name="Text 8"/>
          <p:cNvSpPr txBox="1"/>
          <p:nvPr/>
        </p:nvSpPr>
        <p:spPr>
          <a:xfrm>
            <a:off x="360115" y="3654400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деревья и аллеи не только украшают территорию, но и снижают жару, дают тень и место для прогулок. Зелёные зоны поддерживают здоровье и отдых жителей.
</a:t>
            </a:r>
            <a:endParaRPr lang="en-US" sz="731" dirty="0"/>
          </a:p>
        </p:txBody>
      </p:sp>
      <p:sp>
        <p:nvSpPr>
          <p:cNvPr id="15" name="Text 9"/>
          <p:cNvSpPr txBox="1"/>
          <p:nvPr/>
        </p:nvSpPr>
        <p:spPr>
          <a:xfrm>
            <a:off x="360115" y="3454186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зоны
</a:t>
            </a:r>
            <a:endParaRPr lang="en-US" sz="831" dirty="0"/>
          </a:p>
        </p:txBody>
      </p:sp>
      <p:sp>
        <p:nvSpPr>
          <p:cNvPr id="16" name="Text 10"/>
          <p:cNvSpPr txBox="1"/>
          <p:nvPr/>
        </p:nvSpPr>
        <p:spPr>
          <a:xfrm>
            <a:off x="360000" y="4395056"/>
            <a:ext cx="3575837" cy="4249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отходов помогает уменьшать нагрузку на природу и делает город чище. Когда рядом есть удобные контейнеры, людям проще соблюдать порядок каждый день.
</a:t>
            </a:r>
            <a:endParaRPr lang="en-US" sz="731" dirty="0"/>
          </a:p>
        </p:txBody>
      </p:sp>
      <p:sp>
        <p:nvSpPr>
          <p:cNvPr id="17" name="Text 11"/>
          <p:cNvSpPr txBox="1"/>
          <p:nvPr/>
        </p:nvSpPr>
        <p:spPr>
          <a:xfrm>
            <a:off x="360000" y="4194842"/>
            <a:ext cx="3575837" cy="141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
</a:t>
            </a:r>
            <a:endParaRPr lang="en-US" sz="8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чувство защищённости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489" dirty="0"/>
          </a:p>
        </p:txBody>
      </p:sp>
      <p:sp>
        <p:nvSpPr>
          <p:cNvPr id="10" name="Text 2"/>
          <p:cNvSpPr txBox="1"/>
          <p:nvPr/>
        </p:nvSpPr>
        <p:spPr>
          <a:xfrm>
            <a:off x="722850" y="13113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 улицах мало опасных ситуаций, люди свободнее ходят по делам, гуляют и возвращаются домой без страха. Это особенно важно для детей, подростков и пожилых людей.
</a:t>
            </a:r>
            <a:endParaRPr lang="en-US" sz="1243" dirty="0"/>
          </a:p>
        </p:txBody>
      </p:sp>
      <p:sp>
        <p:nvSpPr>
          <p:cNvPr id="11" name="Text 3"/>
          <p:cNvSpPr txBox="1"/>
          <p:nvPr/>
        </p:nvSpPr>
        <p:spPr>
          <a:xfrm>
            <a:off x="722850" y="2183138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порядок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Хорошее освещение, исправные светофоры и видимые переходы помогают избежать аварий и делают улицы удобнее вечером. Такие детали заметно повышают ощущение комфорта и защищённости.
</a:t>
            </a:r>
            <a:endParaRPr lang="en-US" sz="1243" dirty="0"/>
          </a:p>
        </p:txBody>
      </p:sp>
      <p:sp>
        <p:nvSpPr>
          <p:cNvPr id="12" name="Text 4"/>
          <p:cNvSpPr txBox="1"/>
          <p:nvPr/>
        </p:nvSpPr>
        <p:spPr>
          <a:xfrm>
            <a:off x="722850" y="3054904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дворы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дворе важно, чтобы не было ям, опасных участков и плохо просматриваемых мест. Тогда детям можно играть, а взрослым — спокойно проходить по привычным маршрутам.
</a:t>
            </a:r>
            <a:endParaRPr lang="en-US" sz="1243" dirty="0"/>
          </a:p>
        </p:txBody>
      </p:sp>
      <p:sp>
        <p:nvSpPr>
          <p:cNvPr id="13" name="Text 5"/>
          <p:cNvSpPr txBox="1"/>
          <p:nvPr/>
        </p:nvSpPr>
        <p:spPr>
          <a:xfrm>
            <a:off x="722850" y="3926675"/>
            <a:ext cx="49140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64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общественный транспорт снижает риск опозданий, помогает добираться до школы, работы и больницы и делает город более удобным для жизни каждый день.
</a:t>
            </a:r>
            <a:endParaRPr lang="en-US" sz="124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02405"/>
            <a:ext cx="4491900" cy="281041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условий жизни и удовлетворённости людей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5102100" y="1768875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удобство жизни растёт не из одного фактора, а из их сочетания: важны и повседневные услуги, и спокойная среда.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5102100" y="2980450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доходы, медицина, транспорт и безопасность, тем выше удовлетворённость. Но отдельные проблемы могут снизить общий результат даже при высоком уровне доходов.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5102100" y="4141425"/>
            <a:ext cx="36819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качества жизни населения
</a:t>
            </a:r>
            <a:endParaRPr lang="en-US" sz="8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4683" y="1792602"/>
            <a:ext cx="357600" cy="357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80108" y="1787915"/>
            <a:ext cx="357600" cy="35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900533" y="1779515"/>
            <a:ext cx="327600" cy="37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90958" y="1819000"/>
            <a:ext cx="357600" cy="28608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296383" y="1823675"/>
            <a:ext cx="357600" cy="28608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реально измеряют качество жизни
</a:t>
            </a:r>
            <a:endParaRPr lang="en-US" sz="1812" dirty="0"/>
          </a:p>
        </p:txBody>
      </p:sp>
      <p:sp>
        <p:nvSpPr>
          <p:cNvPr id="16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489" dirty="0"/>
          </a:p>
        </p:txBody>
      </p:sp>
      <p:sp>
        <p:nvSpPr>
          <p:cNvPr id="17" name="Text 2"/>
          <p:cNvSpPr txBox="1"/>
          <p:nvPr/>
        </p:nvSpPr>
        <p:spPr>
          <a:xfrm>
            <a:off x="36002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Доходы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показывает, хватает ли людям денег на питание, одежду, транспорт и другие нужды. Этот показатель помогает понять, насколько семья может жить без постоянных ограничений.
</a:t>
            </a:r>
            <a:endParaRPr lang="en-US" sz="988" dirty="0"/>
          </a:p>
        </p:txBody>
      </p:sp>
      <p:sp>
        <p:nvSpPr>
          <p:cNvPr id="18" name="Text 3"/>
          <p:cNvSpPr txBox="1"/>
          <p:nvPr/>
        </p:nvSpPr>
        <p:spPr>
          <a:xfrm>
            <a:off x="2065448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 смертность отражают, насколько благополучны условия жизни и как работает медицина. Эти данные показывают, насколько люди защищены от серьёзных рисков.
</a:t>
            </a:r>
            <a:endParaRPr lang="en-US" sz="988" dirty="0"/>
          </a:p>
        </p:txBody>
      </p:sp>
      <p:sp>
        <p:nvSpPr>
          <p:cNvPr id="19" name="Text 4"/>
          <p:cNvSpPr txBox="1"/>
          <p:nvPr/>
        </p:nvSpPr>
        <p:spPr>
          <a:xfrm>
            <a:off x="3770871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врачей, поликлиник и доступность помощи говорят о том, как быстро человек может получить лечение. Это особенно важно для детей, пожилых людей и семей с хроническими заболеваниями.
</a:t>
            </a:r>
            <a:endParaRPr lang="en-US" sz="973" dirty="0"/>
          </a:p>
        </p:txBody>
      </p:sp>
      <p:sp>
        <p:nvSpPr>
          <p:cNvPr id="20" name="Text 5"/>
          <p:cNvSpPr txBox="1"/>
          <p:nvPr/>
        </p:nvSpPr>
        <p:spPr>
          <a:xfrm>
            <a:off x="5476295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школ, кружков и интернета показывает, насколько легко учиться и развиваться. Чем лучше образовательная среда, тем больше возможностей у детей и взрослых.
</a:t>
            </a:r>
            <a:endParaRPr lang="en-US" sz="988" dirty="0"/>
          </a:p>
        </p:txBody>
      </p:sp>
      <p:sp>
        <p:nvSpPr>
          <p:cNvPr id="21" name="Text 6"/>
          <p:cNvSpPr txBox="1"/>
          <p:nvPr/>
        </p:nvSpPr>
        <p:spPr>
          <a:xfrm>
            <a:off x="7181722" y="2493125"/>
            <a:ext cx="1602300" cy="14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Мнение жителей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Опросы дополняют цифры и показывают, удобно ли людям жить в своём районе, чувствуют ли они безопасность и комфорт. Такое сравнение делает оценку более точной.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028" y="1311376"/>
            <a:ext cx="8415944" cy="3189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6328200" cy="37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дохода к удовлетворённости жизнью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489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868485"/>
            <a:ext cx="63282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отдельные условия жизни влияют друг на друга и усиливают общий результат.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3119335"/>
            <a:ext cx="8424000" cy="15877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440700"/>
            <a:ext cx="84189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Изменения, которые жители замечают быстрее всего
</a:t>
            </a:r>
            <a:endParaRPr lang="en-US" sz="1812" dirty="0"/>
          </a:p>
        </p:txBody>
      </p:sp>
      <p:sp>
        <p:nvSpPr>
          <p:cNvPr id="12" name="Text 1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489" dirty="0"/>
          </a:p>
        </p:txBody>
      </p:sp>
      <p:sp>
        <p:nvSpPr>
          <p:cNvPr id="13" name="Text 2"/>
          <p:cNvSpPr txBox="1"/>
          <p:nvPr/>
        </p:nvSpPr>
        <p:spPr>
          <a:xfrm>
            <a:off x="362625" y="1535350"/>
            <a:ext cx="16170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394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4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Ремонт дороги сразу заметен: становится меньше ям, поездки занимают меньше времени, а путь в школу, магазин или поликлинику становится удобнее и безопаснее для всех.
</a:t>
            </a:r>
            <a:endParaRPr lang="en-US" sz="1026" dirty="0"/>
          </a:p>
        </p:txBody>
      </p:sp>
      <p:sp>
        <p:nvSpPr>
          <p:cNvPr id="14" name="Text 3"/>
          <p:cNvSpPr txBox="1"/>
          <p:nvPr/>
        </p:nvSpPr>
        <p:spPr>
          <a:xfrm>
            <a:off x="2063060" y="1535360"/>
            <a:ext cx="16170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Автобусный маршрут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нового маршрута делает район более связанным с центром города и важными объектами. Людям проще добираться до учёбы, работы и кружков без долгих пересадок.
</a:t>
            </a:r>
            <a:endParaRPr lang="en-US" sz="1043" dirty="0"/>
          </a:p>
        </p:txBody>
      </p:sp>
      <p:sp>
        <p:nvSpPr>
          <p:cNvPr id="15" name="Text 4"/>
          <p:cNvSpPr txBox="1"/>
          <p:nvPr/>
        </p:nvSpPr>
        <p:spPr>
          <a:xfrm>
            <a:off x="3763495" y="1535370"/>
            <a:ext cx="16170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Освещение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фонари во дворе повышают безопасность вечером, помогают видеть путь и создают ощущение порядка. Это особенно важно зимой, когда темнеет рано.
</a:t>
            </a:r>
            <a:endParaRPr lang="en-US" sz="1043" dirty="0"/>
          </a:p>
        </p:txBody>
      </p:sp>
      <p:sp>
        <p:nvSpPr>
          <p:cNvPr id="16" name="Text 5"/>
          <p:cNvSpPr txBox="1"/>
          <p:nvPr/>
        </p:nvSpPr>
        <p:spPr>
          <a:xfrm>
            <a:off x="5463930" y="1535350"/>
            <a:ext cx="16170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площадка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площадка делает двор или район более удобным для движения и игр. Дети и подростки получают место для активного отдыха рядом с домом.
</a:t>
            </a:r>
            <a:endParaRPr lang="en-US" sz="1043" dirty="0"/>
          </a:p>
        </p:txBody>
      </p:sp>
      <p:sp>
        <p:nvSpPr>
          <p:cNvPr id="17" name="Text 6"/>
          <p:cNvSpPr txBox="1"/>
          <p:nvPr/>
        </p:nvSpPr>
        <p:spPr>
          <a:xfrm>
            <a:off x="7164376" y="1535350"/>
            <a:ext cx="16170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приём к врачу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очередей в поликлинике особенно ценят семьи с детьми и пожилые люди. Быстрая запись экономит время и помогает раньше начать лечение.
</a:t>
            </a:r>
            <a:endParaRPr lang="en-US" sz="104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2050" y="2290607"/>
            <a:ext cx="4491900" cy="12220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440700"/>
            <a:ext cx="5843100" cy="5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Проблемы, которые сильнее всего снижают качество жизни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762938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трудности особенно быстро ухудшают повседневную жизнь людей.
</a:t>
            </a:r>
            <a:endParaRPr lang="en-US" sz="1302" dirty="0"/>
          </a:p>
        </p:txBody>
      </p:sp>
      <p:sp>
        <p:nvSpPr>
          <p:cNvPr id="9" name="Text 2"/>
          <p:cNvSpPr txBox="1"/>
          <p:nvPr/>
        </p:nvSpPr>
        <p:spPr>
          <a:xfrm>
            <a:off x="8863808" y="4930166"/>
            <a:ext cx="196500" cy="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489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2974513"/>
            <a:ext cx="3681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часто связаны между собой: бедность усиливает безработицу, а слабая медицина и плохая среда делают жизнь ещё труднее.
</a:t>
            </a:r>
            <a:endParaRPr lang="en-US" sz="1302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4143450"/>
            <a:ext cx="3681900" cy="1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качества жизни
</a:t>
            </a:r>
            <a:endParaRPr lang="en-US" sz="80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05952" y="2012050"/>
            <a:ext cx="57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жизни: что важно помнить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2290118" y="2714743"/>
            <a:ext cx="45093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4E2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жизни зависит не только от денег, но и от здоровья, безопасности, образования, жилья, экологии и доступности услуг. География помогает понять, почему условия так различаются.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2026-06-02T18:01:58Z</dcterms:created>
  <dcterms:modified xsi:type="dcterms:W3CDTF">2026-06-02T18:01:58Z</dcterms:modified>
</cp:coreProperties>
</file>