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846810"/>
            <a:ext cx="9144000" cy="229493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1664925"/>
            <a:ext cx="48162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Чистая вода нужна всем: людям, животным и природе.
</a:t>
            </a:r>
            <a:pPr algn="l" indent="0" marL="0">
              <a:lnSpc>
                <a:spcPct val="100000"/>
              </a:lnSpc>
              <a:buNone/>
            </a:pPr>
            <a:r>
              <a:rPr lang="en-US" sz="15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3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530" dirty="0"/>
          </a:p>
        </p:txBody>
      </p:sp>
      <p:sp>
        <p:nvSpPr>
          <p:cNvPr id="6" name="Text 1"/>
          <p:cNvSpPr txBox="1"/>
          <p:nvPr/>
        </p:nvSpPr>
        <p:spPr>
          <a:xfrm>
            <a:off x="340200" y="606975"/>
            <a:ext cx="84942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воды: почему это важно для каждого
</a:t>
            </a:r>
            <a:endParaRPr lang="en-US" sz="3252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2245" y="1250100"/>
            <a:ext cx="3297110" cy="33864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71550" y="1840700"/>
            <a:ext cx="4763100" cy="279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воды — это попадание в неё веществ и микробов, которые ухудшают качество и делают воду опасной для жизни и использования. Чаще всего проблема заметна там, где вода обновляется медленно.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513950" y="695125"/>
            <a:ext cx="4320600" cy="9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загрязнение воды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5680" y="146270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домов в водоёмы попадают сточные воды, остатки моющих средств, пищевые отходы и обычный мусор. Всё это перегружает очистку и ухудшает качество воды.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375680" y="333565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Предприятия могут сбрасывать в воду химические вещества, масла и металлы. Такие загрязнители особенно опасны, потому что их трудно убрать без специальной очистки.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6206530" y="146270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сельском хозяйстве дожди смывают с полей удобрения и пестициды. Вместе с водой они быстро попадают в ручьи, реки и озёра.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06530" y="333565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Транспорт, судоходство и аварии на трубопроводах становятся причиной нефтяных загрязнений. Даже небольшая утечка может долго вредить воде и живым организмам.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297650" y="803000"/>
            <a:ext cx="2581500" cy="3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источники загрязнения воды
</a:t>
            </a:r>
            <a:endParaRPr lang="en-US" sz="2400" dirty="0"/>
          </a:p>
        </p:txBody>
      </p:sp>
      <p:sp>
        <p:nvSpPr>
          <p:cNvPr id="9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99971" y="915425"/>
            <a:ext cx="4793507" cy="3178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1902251"/>
            <a:ext cx="3155100" cy="94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увидеть, что проблема складывается из нескольких постоянных потоков загрязнения.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297675" y="3278100"/>
            <a:ext cx="31716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вклад дают бытовые стоки и сельское хозяйство, а пластик и нефть особенно опасны своей стойкостью.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099575" y="4302663"/>
            <a:ext cx="47943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схема, основанная на обобщении типичных источников загрязнения воды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32313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источники загрязнения воды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2783558"/>
            <a:ext cx="4018500" cy="166783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12575" y="1077550"/>
            <a:ext cx="36324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Пластиковые бутылки, пакеты и упаковка со временем распадаются на всё более мелкие частицы. Такой мусор может долго оставаться в природе и попадать в реки, моря и питьевую воду.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5012575" y="2961975"/>
            <a:ext cx="36324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Микропластик почти не виден глазом, но его находят в рыбе, морской воде и даже в водопроводной воде. Он опасен тем, что накапливается и переносится по пищевой цепи.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297650" y="803000"/>
            <a:ext cx="4018500" cy="10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Пластик и микропластик в воде
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650" y="1828803"/>
            <a:ext cx="3962400" cy="203364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67175" y="1714100"/>
            <a:ext cx="35460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откуда берутся опасные вещества и чем они вредят воде и живым организмам.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067175" y="2969225"/>
            <a:ext cx="35460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дольше вещество остаётся в воде, тем выше риск для природы, животных и человека.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11700" y="4424575"/>
            <a:ext cx="40185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типичных загрязнителей воды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97650" y="803000"/>
            <a:ext cx="3962400" cy="5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Загрязнитель, источник и вред
</a:t>
            </a:r>
            <a:endParaRPr lang="en-US" sz="2222" dirty="0"/>
          </a:p>
        </p:txBody>
      </p:sp>
      <p:sp>
        <p:nvSpPr>
          <p:cNvPr id="10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2625" y="1642900"/>
            <a:ext cx="218362" cy="194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76993" y="1642900"/>
            <a:ext cx="218362" cy="194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4756" y="3328333"/>
            <a:ext cx="194100" cy="194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89124" y="3328333"/>
            <a:ext cx="194100" cy="1941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7650" y="803000"/>
            <a:ext cx="40182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происходит с водоёмом после загрязнения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687825" y="1640475"/>
            <a:ext cx="3685200" cy="11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мутнеет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загрязнённом водоёме уменьшается прозрачность, появляется неприятный запах и меняется цвет воды. Это первый заметный признак того, что в ней появились лишние примеси.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5152193" y="1640475"/>
            <a:ext cx="3685200" cy="11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кислорода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загрязнения в воде становится меньше растворённого кислорода. Рыбам и другим животным труднее дышать, поэтому они ослабевают или покидают такие места.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87825" y="3325908"/>
            <a:ext cx="3685200" cy="11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Нарушается рост растений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водоросли и растения начинают расти слишком быстро, а потом массово отмирают. Их разложение ещё сильнее ухудшает состояние воды и дна.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152193" y="3325908"/>
            <a:ext cx="3685200" cy="11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Вред возвращается к человеку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Опасные вещества накапливаются в пищевой цепи. Когда люди едят рыбу или используют загрязнённую воду, вредные вещества могут попасть и в их организм.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1547382"/>
            <a:ext cx="8536800" cy="31536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7650" y="803000"/>
            <a:ext cx="8536800" cy="3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загрязнение попадает в реку и море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11700" y="1199900"/>
            <a:ext cx="8536800" cy="2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путь загрязнителей от источника до водоёмов и дальнейшего накопления.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2783558"/>
            <a:ext cx="4018500" cy="166783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12575" y="1077550"/>
            <a:ext cx="36324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водоёме слишком много азота и фосфора, водоросли начинают расти очень быстро. Такой массовый рост называют цветением воды, и он часто ухудшает состояние всей экосистемы.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5012575" y="2961975"/>
            <a:ext cx="36324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отмирания водорослей кислорода становится меньше, а некоторые сине-зелёные водоросли выделяют токсины. Они опасны для людей, домашних животных и многих водных организмов.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297650" y="803000"/>
            <a:ext cx="4018500" cy="10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Цветение воды и его опасность
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99971" y="915425"/>
            <a:ext cx="4793507" cy="3178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1902251"/>
            <a:ext cx="3155100" cy="94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без сложных приборов изменения часто заметны по запаху, цвету и состоянию обитателей водоёма.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297675" y="3278100"/>
            <a:ext cx="31716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прозрачности и кислорода вместе с ростом нитратов и бактерий указывает на серьёзное ухудшение качества воды.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099575" y="4302663"/>
            <a:ext cx="47943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иллюстрация на основе типичных признаков загрязнения воды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32313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меняются показатели воды при загрязнении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20950" y="814850"/>
            <a:ext cx="6302100" cy="194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2,2 млрд
</a:t>
            </a:r>
            <a:endParaRPr lang="en-US" sz="6200" dirty="0"/>
          </a:p>
        </p:txBody>
      </p:sp>
      <p:sp>
        <p:nvSpPr>
          <p:cNvPr id="5" name="Text 1"/>
          <p:cNvSpPr txBox="1"/>
          <p:nvPr/>
        </p:nvSpPr>
        <p:spPr>
          <a:xfrm>
            <a:off x="411500" y="4615375"/>
            <a:ext cx="82281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Всемирная организация здравоохранения (ВОЗ), данные о безопасной питьевой воде и санитарии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1420850" y="2813200"/>
            <a:ext cx="6302100" cy="15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в мире не имеют безопасной питьевой воды и полноценной санитарии.
</a:t>
            </a:r>
            <a:pPr algn="ctr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повышает риск кишечных инфекций, отравлений и болезней кожи при питье, умывании, купании и приготовлении пищи.
</a:t>
            </a:r>
            <a:endParaRPr lang="en-US" sz="1700" dirty="0"/>
          </a:p>
        </p:txBody>
      </p:sp>
      <p:sp>
        <p:nvSpPr>
          <p:cNvPr id="7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1723757"/>
            <a:ext cx="4094100" cy="210123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65775" y="1788722"/>
            <a:ext cx="36474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места, где загрязнение воды возникает чаще всего, и почему это происходит.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965775" y="2901425"/>
            <a:ext cx="36474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уязвимы территории с постоянным притоком загрязнителей и слабым естественным очищением. Чем плотнее деятельность человека, тем выше риск для воды.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94000" y="4378850"/>
            <a:ext cx="43779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классификация по материалам презентации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97650" y="803000"/>
            <a:ext cx="8536800" cy="61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риск загрязнения воды выше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2600" y="2025462"/>
            <a:ext cx="24306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воды сокращает численность рыб, земноводных, водных насекомых и птиц. Водоём теряет разнообразие видов, а его экосистема становится менее устойчивой к изменениям.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371625" y="2025462"/>
            <a:ext cx="24306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хозяйства это означает меньшие уловы, снижение привлекательности берегов для отдыха и рост расходов на очистку. Грязная вода также дольше восстанавливается после сильного загрязнения.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312450" y="2036376"/>
            <a:ext cx="23010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Опасные вещества могут накапливаться в пищевой цепи и попадать к человеку через рыбу и воду. Поэтому вред затрагивает не только природу, но и повседневную жизнь людей.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8023500" cy="6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загрязнение воды влияет на природу и хозяйство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99971" y="915425"/>
            <a:ext cx="4793507" cy="3178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1902251"/>
            <a:ext cx="3155100" cy="94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Потери зависят не только от объёма загрязнения, но и от того, как быстро его удаётся остановить и локализовать.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297675" y="3278100"/>
            <a:ext cx="31716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высокий ущерб дают аварии, потому что они действуют резко и широко. Постоянные источники меньше заметны, но в итоге тоже обходятся дорого.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099575" y="4302663"/>
            <a:ext cx="47943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сравнительная оценка по материалам презентации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32313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потери от загрязнения воды самые большие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24901" y="1635700"/>
            <a:ext cx="2657747" cy="300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258700" y="2110825"/>
            <a:ext cx="2354700" cy="212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Нефтяные разливы покрывают воду плёнкой и вредят птицам, рыбам и морским животным. В загрязнённых реках исчезают чувствительные виды, а остаются только самые выносливые организмы.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598050" y="2110825"/>
            <a:ext cx="2354700" cy="212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Мёртвые зоны появляются там, где в море попадает слишком много удобрений. Водоросли быстро разрастаются, а после их разложения кислорода становится мало, и живые организмы погибают.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297650" y="803000"/>
            <a:ext cx="8536800" cy="6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серьёзных водных проблем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1547382"/>
            <a:ext cx="8536800" cy="31536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7650" y="803000"/>
            <a:ext cx="8536800" cy="3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Предотвращение загрязнения воды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11700" y="1199900"/>
            <a:ext cx="8536800" cy="2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уменьшить попадание загрязнителей в воду дома, в школе, на предприятиях и в сельском хозяйстве.
</a:t>
            </a:r>
            <a:endParaRPr lang="en-US" sz="1153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8972" y="3232933"/>
            <a:ext cx="218400" cy="1941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32735" y="3220800"/>
            <a:ext cx="218400" cy="21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32735" y="1298175"/>
            <a:ext cx="218400" cy="21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42610" y="1310308"/>
            <a:ext cx="218400" cy="194133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7650" y="803000"/>
            <a:ext cx="2401500" cy="208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может делать школа и семья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635000" y="3216900"/>
            <a:ext cx="2097600" cy="141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Опасные отходы сдавать отдельно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Батарейки, лекарства и остатки бытовой химии нельзя выбрасывать в обычный мусор или сливать в канализацию. Их нужно передавать в специальные пункты приёма.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588763" y="3216900"/>
            <a:ext cx="2097600" cy="141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одноразового пластика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Многоразовая бутылка, сумка и контейнер заменяют упаковку, которая легко попадает в реку или море. Чем меньше пластика, тем меньше мусора в природе.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588763" y="1294275"/>
            <a:ext cx="2097600" cy="141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Экономить воду каждый день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Закрытый кран, короткий душ и аккуратное мытьё посуды уменьшают расход воды. Это снижает нагрузку на очистные системы и помогает беречь ресурс.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798637" y="1294275"/>
            <a:ext cx="2097600" cy="141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Участвовать в полезных делах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уборки берегов, сбор макулатуры и экологические акции помогают уменьшить загрязнение. Если рядом заметны грязная вода или масляные пятна, важно сообщить взрослым.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99971" y="915425"/>
            <a:ext cx="4793507" cy="3178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1902251"/>
            <a:ext cx="3155100" cy="94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Наилучший результат дают меры, которые останавливают загрязнение до его попадания в водоём. Тогда не нужно тратить столько сил на последующую очистку.
</a:t>
            </a:r>
            <a:endParaRPr lang="en-US" sz="1184" dirty="0"/>
          </a:p>
        </p:txBody>
      </p:sp>
      <p:sp>
        <p:nvSpPr>
          <p:cNvPr id="6" name="Text 1"/>
          <p:cNvSpPr txBox="1"/>
          <p:nvPr/>
        </p:nvSpPr>
        <p:spPr>
          <a:xfrm>
            <a:off x="297675" y="3278100"/>
            <a:ext cx="31716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эффективнее и дешевле устранения последствий. Инженерные и организационные меры дают больший эффект, чем одни только разовые акции.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099575" y="4302663"/>
            <a:ext cx="47943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сравнительная оценка по материалам презентации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32313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меры работают лучше всего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235725" y="3138300"/>
            <a:ext cx="25815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воды сегодня помогает сохранить привычную жизнь завтра. От состояния водоёмов зависит, какими будут города, природа и возможности будущих поколений.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296325" y="3138275"/>
            <a:ext cx="25815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не имеет полной замены, поэтому её нельзя рассматривать как обычный расходный ресурс. Её качество влияет на здоровье людей, животных и растений одновременно.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97650" y="1426363"/>
            <a:ext cx="25815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Чистая вода нужна не только для питья, но и для выращивания пищи, работы школ, больниц и городского транспорта. Без неё жизнь становится сложнее и дороже.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281500" y="1426375"/>
            <a:ext cx="25815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загрязнение остановить рано, реки и озёра легче восстановить. Чем дольше вредные вещества остаются в воде, тем больше времени и денег требуется на очистку.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297650" y="803000"/>
            <a:ext cx="8536800" cy="40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чистая вода связана с будущим
</a:t>
            </a:r>
            <a:endParaRPr lang="en-US" sz="2400" dirty="0"/>
          </a:p>
        </p:txBody>
      </p:sp>
      <p:sp>
        <p:nvSpPr>
          <p:cNvPr id="10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40625" y="2982925"/>
            <a:ext cx="5016000" cy="15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воды идёт из домов, предприятий и полей, а его последствия затрагивают здоровье людей, природу и бюджет общества. Сохранять воду нужно каждый день.
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540625" y="748450"/>
            <a:ext cx="5016000" cy="169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требует постоянной защиты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2026-05-20T21:17:53Z</dcterms:created>
  <dcterms:modified xsi:type="dcterms:W3CDTF">2026-05-20T21:17:53Z</dcterms:modified>
</cp:coreProperties>
</file>