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image" Target="../media/image-4-9.jpeg"/><Relationship Id="rId10" Type="http://schemas.openxmlformats.org/officeDocument/2006/relationships/image" Target="../media/image-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image" Target="../media/image-6-7.jpe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jpe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image" Target="../media/image-14-7.jpe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26012" y="691675"/>
            <a:ext cx="2772326" cy="374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5925" y="717000"/>
            <a:ext cx="4341900" cy="36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ключевые темы: царства живой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царств живой природы раскрывают разнообразие жизни на Земле.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795925" y="239150"/>
            <a:ext cx="65892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3707" y="150"/>
            <a:ext cx="419918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1326275"/>
            <a:ext cx="3914100" cy="34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Систематизация живой природы началась эпохой Возрождения и была закреплена трудами Карла Линнея. Классификация основана на особенностях клеток, питании и строении организмов, отражая их эволюционное разнообразие и взаимосвязи.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37600" y="370650"/>
            <a:ext cx="6730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развития систематики живых организмов
</a:t>
            </a:r>
            <a:endParaRPr lang="en-US" sz="3191" dirty="0"/>
          </a:p>
        </p:txBody>
      </p:sp>
      <p:sp>
        <p:nvSpPr>
          <p:cNvPr id="7" name="Text 2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767" y="1258598"/>
            <a:ext cx="1710236" cy="217821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2037" y="1258598"/>
            <a:ext cx="1710236" cy="21782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1885" y="1258598"/>
            <a:ext cx="1710236" cy="217821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01164" y="1258598"/>
            <a:ext cx="1710236" cy="2178211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99425" y="370650"/>
            <a:ext cx="75123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Царство Животные: главные характеристики
</a:t>
            </a:r>
            <a:endParaRPr lang="en-US" sz="2613" dirty="0"/>
          </a:p>
        </p:txBody>
      </p:sp>
      <p:sp>
        <p:nvSpPr>
          <p:cNvPr id="8" name="Text 1"/>
          <p:cNvSpPr txBox="1"/>
          <p:nvPr/>
        </p:nvSpPr>
        <p:spPr>
          <a:xfrm>
            <a:off x="8754500" y="4821325"/>
            <a:ext cx="328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7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079" dirty="0"/>
          </a:p>
        </p:txBody>
      </p:sp>
      <p:sp>
        <p:nvSpPr>
          <p:cNvPr id="9" name="Text 2"/>
          <p:cNvSpPr txBox="1"/>
          <p:nvPr/>
        </p:nvSpPr>
        <p:spPr>
          <a:xfrm>
            <a:off x="799449" y="3662955"/>
            <a:ext cx="1710872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форм и движений
</a:t>
            </a:r>
            <a:pPr algn="ctr" indent="0" marL="0">
              <a:lnSpc>
                <a:spcPct val="100000"/>
              </a:lnSpc>
              <a:buNone/>
            </a:pPr>
            <a:r>
              <a:rPr lang="en-US" sz="5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обладают различной формой тела и способны к активному движению, что связано с развитием мышц и нервной системы. Например, птицы летают, а рыбы плавают в воде.
</a:t>
            </a:r>
            <a:endParaRPr lang="en-US" sz="1021" dirty="0"/>
          </a:p>
        </p:txBody>
      </p:sp>
      <p:sp>
        <p:nvSpPr>
          <p:cNvPr id="10" name="Text 3"/>
          <p:cNvSpPr txBox="1"/>
          <p:nvPr/>
        </p:nvSpPr>
        <p:spPr>
          <a:xfrm>
            <a:off x="2711719" y="3662955"/>
            <a:ext cx="1710872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Клеточное строение без стенок
</a:t>
            </a:r>
            <a:pPr algn="ctr" indent="0" marL="0">
              <a:lnSpc>
                <a:spcPct val="100000"/>
              </a:lnSpc>
              <a:buNone/>
            </a:pPr>
            <a:r>
              <a:rPr lang="en-US" sz="6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отличие от растений, клетки животных не имеют жесткой клеточной стенки, что обеспечивает гибкость тканей и разнообразие органов.
</a:t>
            </a:r>
            <a:endParaRPr lang="en-US" sz="1155" dirty="0"/>
          </a:p>
        </p:txBody>
      </p:sp>
      <p:sp>
        <p:nvSpPr>
          <p:cNvPr id="11" name="Text 4"/>
          <p:cNvSpPr txBox="1"/>
          <p:nvPr/>
        </p:nvSpPr>
        <p:spPr>
          <a:xfrm>
            <a:off x="4671567" y="3662955"/>
            <a:ext cx="1710872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гетеротрофное
</a:t>
            </a:r>
            <a:pPr algn="ctr" indent="0" marL="0">
              <a:lnSpc>
                <a:spcPct val="100000"/>
              </a:lnSpc>
              <a:buNone/>
            </a:pPr>
            <a:r>
              <a:rPr lang="en-US" sz="6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получают питательные вещества, потребляя другие организмы. Волк охотится на добычу, а божья коровка поедает вредных насекомых.
</a:t>
            </a:r>
            <a:endParaRPr lang="en-US" sz="1121" dirty="0"/>
          </a:p>
        </p:txBody>
      </p:sp>
      <p:sp>
        <p:nvSpPr>
          <p:cNvPr id="12" name="Text 5"/>
          <p:cNvSpPr txBox="1"/>
          <p:nvPr/>
        </p:nvSpPr>
        <p:spPr>
          <a:xfrm>
            <a:off x="6600846" y="3662955"/>
            <a:ext cx="1710872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представителей
</a:t>
            </a:r>
            <a:pPr algn="ctr" indent="0" marL="0">
              <a:lnSpc>
                <a:spcPct val="100000"/>
              </a:lnSpc>
              <a:buNone/>
            </a:pPr>
            <a:r>
              <a:rPr lang="en-US" sz="6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млекопитающих, таких как белка, до насекомых, как божья коровка, царство животных покрывает широкий спектр видов и привычек.
</a:t>
            </a:r>
            <a:endParaRPr lang="en-US" sz="115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300" y="1805829"/>
            <a:ext cx="2002800" cy="194999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84050" y="1172154"/>
            <a:ext cx="2002800" cy="194999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93350" y="1805654"/>
            <a:ext cx="2002800" cy="194999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03100" y="1157579"/>
            <a:ext cx="2002800" cy="1949992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13" name="Text 1"/>
          <p:cNvSpPr txBox="1"/>
          <p:nvPr/>
        </p:nvSpPr>
        <p:spPr>
          <a:xfrm>
            <a:off x="214275" y="370650"/>
            <a:ext cx="86952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Царство Растения: отличительные признаки
</a:t>
            </a:r>
            <a:endParaRPr lang="en-US" sz="3056" dirty="0"/>
          </a:p>
        </p:txBody>
      </p:sp>
      <p:sp>
        <p:nvSpPr>
          <p:cNvPr id="14" name="Text 2"/>
          <p:cNvSpPr txBox="1"/>
          <p:nvPr/>
        </p:nvSpPr>
        <p:spPr>
          <a:xfrm>
            <a:off x="735999" y="3842425"/>
            <a:ext cx="16131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и хлорофилл
</a:t>
            </a:r>
            <a:pPr algn="l" indent="0" marL="0">
              <a:lnSpc>
                <a:spcPct val="100000"/>
              </a:lnSpc>
              <a:buNone/>
            </a:pPr>
            <a:r>
              <a:rPr lang="en-US" sz="55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способны к фотосинтезу — преобразованию света в энергию с помощью хлорофилла, что делает их основным источником кислорода.
</a:t>
            </a:r>
            <a:endParaRPr lang="en-US" sz="1109" dirty="0"/>
          </a:p>
        </p:txBody>
      </p:sp>
      <p:sp>
        <p:nvSpPr>
          <p:cNvPr id="15" name="Text 3"/>
          <p:cNvSpPr txBox="1"/>
          <p:nvPr/>
        </p:nvSpPr>
        <p:spPr>
          <a:xfrm>
            <a:off x="2839099" y="3208175"/>
            <a:ext cx="16131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Прочная клеточная стенка
</a:t>
            </a:r>
            <a:pPr algn="l" indent="0" marL="0">
              <a:lnSpc>
                <a:spcPct val="100000"/>
              </a:lnSpc>
              <a:buNone/>
            </a:pPr>
            <a:r>
              <a:rPr lang="en-US" sz="61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растений имеют жесткую клеточную стенку из целлюлозы, поддерживающую форму и защиту от внешних воздействий.
</a:t>
            </a:r>
            <a:endParaRPr lang="en-US" sz="1233" dirty="0"/>
          </a:p>
        </p:txBody>
      </p:sp>
      <p:sp>
        <p:nvSpPr>
          <p:cNvPr id="16" name="Text 4"/>
          <p:cNvSpPr txBox="1"/>
          <p:nvPr/>
        </p:nvSpPr>
        <p:spPr>
          <a:xfrm>
            <a:off x="4950087" y="3842425"/>
            <a:ext cx="16131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видов и сред обитания
</a:t>
            </a:r>
            <a:pPr algn="l" indent="0" marL="0">
              <a:lnSpc>
                <a:spcPct val="100000"/>
              </a:lnSpc>
              <a:buNone/>
            </a:pPr>
            <a:r>
              <a:rPr lang="en-US" sz="61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деревьев, таких как клён и берёза, до травянистых растений и водорослей, растения адаптированы к разным условиям жизни.
</a:t>
            </a:r>
            <a:endParaRPr lang="en-US" sz="1221" dirty="0"/>
          </a:p>
        </p:txBody>
      </p:sp>
      <p:sp>
        <p:nvSpPr>
          <p:cNvPr id="17" name="Text 5"/>
          <p:cNvSpPr txBox="1"/>
          <p:nvPr/>
        </p:nvSpPr>
        <p:spPr>
          <a:xfrm>
            <a:off x="7063037" y="3199238"/>
            <a:ext cx="16131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Неподвижность и рост в месте обитания
</a:t>
            </a:r>
            <a:pPr algn="l" indent="0" marL="0">
              <a:lnSpc>
                <a:spcPct val="100000"/>
              </a:lnSpc>
              <a:buNone/>
            </a:pPr>
            <a:r>
              <a:rPr lang="en-US" sz="56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отличие от животных, растения обычно закреплены в почве и растут на одном месте, распространяясь семенами и спорами.
</a:t>
            </a:r>
            <a:endParaRPr lang="en-US" sz="112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449" y="1259389"/>
            <a:ext cx="2376191" cy="21766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3903" y="1259389"/>
            <a:ext cx="2376191" cy="217662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8353" y="1259389"/>
            <a:ext cx="2376191" cy="217662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9425" y="370650"/>
            <a:ext cx="75123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Царство Грибы: ключевые особенности
</a:t>
            </a:r>
            <a:endParaRPr lang="en-US" sz="2938" dirty="0"/>
          </a:p>
        </p:txBody>
      </p:sp>
      <p:sp>
        <p:nvSpPr>
          <p:cNvPr id="7" name="Text 1"/>
          <p:cNvSpPr txBox="1"/>
          <p:nvPr/>
        </p:nvSpPr>
        <p:spPr>
          <a:xfrm>
            <a:off x="8754500" y="4821325"/>
            <a:ext cx="328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7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079" dirty="0"/>
          </a:p>
        </p:txBody>
      </p:sp>
      <p:sp>
        <p:nvSpPr>
          <p:cNvPr id="8" name="Text 2"/>
          <p:cNvSpPr txBox="1"/>
          <p:nvPr/>
        </p:nvSpPr>
        <p:spPr>
          <a:xfrm>
            <a:off x="799449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Гетеротрофное питание через разложение
</a:t>
            </a:r>
            <a:pPr algn="ctr" indent="0" marL="0">
              <a:lnSpc>
                <a:spcPct val="100000"/>
              </a:lnSpc>
              <a:buNone/>
            </a:pPr>
            <a:r>
              <a:rPr lang="en-US" sz="7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питаются органическими веществами, разлагая мертвую материю и тем самым участвуя в круговороте веществ.
</a:t>
            </a:r>
            <a:endParaRPr lang="en-US" sz="1429" dirty="0"/>
          </a:p>
        </p:txBody>
      </p:sp>
      <p:sp>
        <p:nvSpPr>
          <p:cNvPr id="9" name="Text 3"/>
          <p:cNvSpPr txBox="1"/>
          <p:nvPr/>
        </p:nvSpPr>
        <p:spPr>
          <a:xfrm>
            <a:off x="338390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Клеточные стенки из хитина
</a:t>
            </a:r>
            <a:pPr algn="ctr" indent="0" marL="0">
              <a:lnSpc>
                <a:spcPct val="100000"/>
              </a:lnSpc>
              <a:buNone/>
            </a:pPr>
            <a:r>
              <a:rPr lang="en-US" sz="8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клеточной стенки грибов содержит хитин, что отличает их от растений и придаёт прочность.
</a:t>
            </a:r>
            <a:endParaRPr lang="en-US" sz="1491" dirty="0"/>
          </a:p>
        </p:txBody>
      </p:sp>
      <p:sp>
        <p:nvSpPr>
          <p:cNvPr id="10" name="Text 4"/>
          <p:cNvSpPr txBox="1"/>
          <p:nvPr/>
        </p:nvSpPr>
        <p:spPr>
          <a:xfrm>
            <a:off x="596835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представителей
</a:t>
            </a:r>
            <a:pPr algn="ctr" indent="0" marL="0">
              <a:lnSpc>
                <a:spcPct val="100000"/>
              </a:lnSpc>
              <a:buNone/>
            </a:pPr>
            <a:r>
              <a:rPr lang="en-US" sz="7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съедобных шампиньонов до микроскопических дрожжей и плесени мукора грибы широко распространены в природе.
</a:t>
            </a:r>
            <a:endParaRPr lang="en-US" sz="142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34"/>
            <a:ext cx="2466300" cy="19508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4775" y="1171959"/>
            <a:ext cx="2466300" cy="19508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62800" y="1171959"/>
            <a:ext cx="2466300" cy="195088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292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214275" y="370650"/>
            <a:ext cx="86952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Царство Бактерии: древние жители и их роль
</a:t>
            </a:r>
            <a:endParaRPr lang="en-US" sz="2988" dirty="0"/>
          </a:p>
        </p:txBody>
      </p:sp>
      <p:sp>
        <p:nvSpPr>
          <p:cNvPr id="12" name="Text 2"/>
          <p:cNvSpPr txBox="1"/>
          <p:nvPr/>
        </p:nvSpPr>
        <p:spPr>
          <a:xfrm>
            <a:off x="507800" y="3289925"/>
            <a:ext cx="226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Прокариотное строение без ядра
</a:t>
            </a:r>
            <a:pPr algn="l" indent="0" marL="0">
              <a:lnSpc>
                <a:spcPct val="100000"/>
              </a:lnSpc>
              <a:buNone/>
            </a:pPr>
            <a:r>
              <a:rPr lang="en-US" sz="73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— одноклеточные организмы без оформленного ядра, с простой структурой, что позволяет им быстро адаптироваться.
</a:t>
            </a:r>
            <a:endParaRPr lang="en-US" sz="1281" dirty="0"/>
          </a:p>
        </p:txBody>
      </p:sp>
      <p:sp>
        <p:nvSpPr>
          <p:cNvPr id="13" name="Text 3"/>
          <p:cNvSpPr txBox="1"/>
          <p:nvPr/>
        </p:nvSpPr>
        <p:spPr>
          <a:xfrm>
            <a:off x="3585800" y="3290025"/>
            <a:ext cx="226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Выживание в экстремальных условиях
</a:t>
            </a:r>
            <a:pPr algn="l" indent="0" marL="0">
              <a:lnSpc>
                <a:spcPct val="100000"/>
              </a:lnSpc>
              <a:buNone/>
            </a:pPr>
            <a:r>
              <a:rPr lang="en-US" sz="73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бактерии обитают в горячих источниках и солёных озёрах, демонстрируя исключительную жизнеспособность.
</a:t>
            </a:r>
            <a:endParaRPr lang="en-US" sz="1281" dirty="0"/>
          </a:p>
        </p:txBody>
      </p:sp>
      <p:sp>
        <p:nvSpPr>
          <p:cNvPr id="14" name="Text 4"/>
          <p:cNvSpPr txBox="1"/>
          <p:nvPr/>
        </p:nvSpPr>
        <p:spPr>
          <a:xfrm>
            <a:off x="6663825" y="3290025"/>
            <a:ext cx="226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функции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участвуют в разложении органики, круговороте веществ и фиксации азота, обеспечивая плодородие почв и поддержание экосистем.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449" y="1259389"/>
            <a:ext cx="2376191" cy="21766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3903" y="1259389"/>
            <a:ext cx="2376191" cy="217662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8353" y="1259389"/>
            <a:ext cx="2376191" cy="217662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9425" y="370650"/>
            <a:ext cx="75123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Царство Протисты: многообразие одноклеточных
</a:t>
            </a:r>
            <a:endParaRPr lang="en-US" sz="2353" dirty="0"/>
          </a:p>
        </p:txBody>
      </p:sp>
      <p:sp>
        <p:nvSpPr>
          <p:cNvPr id="7" name="Text 1"/>
          <p:cNvSpPr txBox="1"/>
          <p:nvPr/>
        </p:nvSpPr>
        <p:spPr>
          <a:xfrm>
            <a:off x="8754500" y="4821325"/>
            <a:ext cx="328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7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079" dirty="0"/>
          </a:p>
        </p:txBody>
      </p:sp>
      <p:sp>
        <p:nvSpPr>
          <p:cNvPr id="8" name="Text 2"/>
          <p:cNvSpPr txBox="1"/>
          <p:nvPr/>
        </p:nvSpPr>
        <p:spPr>
          <a:xfrm>
            <a:off x="799449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подвижных организмов
</a:t>
            </a:r>
            <a:pPr algn="ctr" indent="0" marL="0">
              <a:lnSpc>
                <a:spcPct val="100000"/>
              </a:lnSpc>
              <a:buNone/>
            </a:pPr>
            <a:r>
              <a:rPr lang="en-US" sz="7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Амёба и эвглена могут перемещаться с помощью ложноножек или жгутиков, что помогает им добывать пищу и избегать опасностей.
</a:t>
            </a:r>
            <a:endParaRPr lang="en-US" sz="1303" dirty="0"/>
          </a:p>
        </p:txBody>
      </p:sp>
      <p:sp>
        <p:nvSpPr>
          <p:cNvPr id="9" name="Text 3"/>
          <p:cNvSpPr txBox="1"/>
          <p:nvPr/>
        </p:nvSpPr>
        <p:spPr>
          <a:xfrm>
            <a:off x="338390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Инфузория-туфелька как типичный представитель
</a:t>
            </a:r>
            <a:pPr algn="ctr" indent="0" marL="0">
              <a:lnSpc>
                <a:spcPct val="100000"/>
              </a:lnSpc>
              <a:buNone/>
            </a:pPr>
            <a:r>
              <a:rPr lang="en-US" sz="7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микроорганизм живёт в пресной воде, быстро реагирует на окружение и участвует в пищевых цепях водоёмов.
</a:t>
            </a:r>
            <a:endParaRPr lang="en-US" sz="1392" dirty="0"/>
          </a:p>
        </p:txBody>
      </p:sp>
      <p:sp>
        <p:nvSpPr>
          <p:cNvPr id="10" name="Text 4"/>
          <p:cNvSpPr txBox="1"/>
          <p:nvPr/>
        </p:nvSpPr>
        <p:spPr>
          <a:xfrm>
            <a:off x="596835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обитания и роль
</a:t>
            </a:r>
            <a:pPr algn="ctr" indent="0" marL="0">
              <a:lnSpc>
                <a:spcPct val="100000"/>
              </a:lnSpc>
              <a:buNone/>
            </a:pPr>
            <a:r>
              <a:rPr lang="en-US" sz="8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Протисты широко распространены в воде и влажной почве, они служат источником пищи для многих водных животных.
</a:t>
            </a:r>
            <a:endParaRPr lang="en-US" sz="151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4669" y="1479875"/>
            <a:ext cx="2788763" cy="235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признаков пяти царств живой природы
</a:t>
            </a:r>
            <a:endParaRPr lang="en-US" sz="2903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149500" cy="235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особенности строения, питания и примеры представителей каждого царства.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царство уникально по строению и питанию, что поддерживает биоразнообразие и экологический баланс.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700225"/>
            <a:ext cx="78570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5 класса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4844" y="2531473"/>
            <a:ext cx="337500" cy="337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41656" y="2530628"/>
            <a:ext cx="337500" cy="337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03250" y="3137978"/>
            <a:ext cx="337500" cy="300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22375" y="1934332"/>
            <a:ext cx="299250" cy="342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252450" y="370650"/>
            <a:ext cx="80592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обитания и питание животных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5799150" y="1895525"/>
            <a:ext cx="25053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Способны к полётам, широкое распространение по всем климатическим зонам, разнообразие кормов: от насекомых до семян.
</a:t>
            </a:r>
            <a:endParaRPr lang="en-US" sz="1600" dirty="0"/>
          </a:p>
        </p:txBody>
      </p:sp>
      <p:sp>
        <p:nvSpPr>
          <p:cNvPr id="14" name="Text 3"/>
          <p:cNvSpPr txBox="1"/>
          <p:nvPr/>
        </p:nvSpPr>
        <p:spPr>
          <a:xfrm>
            <a:off x="839550" y="1895525"/>
            <a:ext cx="25053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
</a:t>
            </a:r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Обитают в самых разных местах — от лесов до городских территорий, обладают разнообразными диетами, включая растительную и животную пищу.
</a:t>
            </a:r>
            <a:endParaRPr lang="en-US" sz="1600" dirty="0"/>
          </a:p>
        </p:txBody>
      </p:sp>
      <p:sp>
        <p:nvSpPr>
          <p:cNvPr id="15" name="Text 4"/>
          <p:cNvSpPr txBox="1"/>
          <p:nvPr/>
        </p:nvSpPr>
        <p:spPr>
          <a:xfrm>
            <a:off x="2259150" y="3966599"/>
            <a:ext cx="46257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жители водоёмов и морей, питаются животной мелководной пищей и растительными организмами.
</a:t>
            </a:r>
            <a:endParaRPr lang="en-US" sz="1600" dirty="0"/>
          </a:p>
        </p:txBody>
      </p:sp>
      <p:sp>
        <p:nvSpPr>
          <p:cNvPr id="16" name="Text 5"/>
          <p:cNvSpPr txBox="1"/>
          <p:nvPr/>
        </p:nvSpPr>
        <p:spPr>
          <a:xfrm>
            <a:off x="1882650" y="909125"/>
            <a:ext cx="5378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бывают хищниками, травоядными и всеядными, что определяет их роль в экосистемах.
</a:t>
            </a:r>
            <a:pPr algn="ctr" indent="0" marL="0">
              <a:lnSpc>
                <a:spcPct val="100000"/>
              </a:lnSpc>
              <a:buNone/>
            </a:pPr>
            <a:r>
              <a:rPr lang="en-US" sz="5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питания
</a:t>
            </a:r>
            <a:endParaRPr lang="en-US" sz="1158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34"/>
            <a:ext cx="2466300" cy="19508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4775" y="1171959"/>
            <a:ext cx="2466300" cy="19508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62800" y="1171959"/>
            <a:ext cx="2466300" cy="195088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292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214275" y="370650"/>
            <a:ext cx="86952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растений в жизни планеты
</a:t>
            </a:r>
            <a:endParaRPr lang="en-US" sz="3200" dirty="0"/>
          </a:p>
        </p:txBody>
      </p:sp>
      <p:sp>
        <p:nvSpPr>
          <p:cNvPr id="12" name="Text 2"/>
          <p:cNvSpPr txBox="1"/>
          <p:nvPr/>
        </p:nvSpPr>
        <p:spPr>
          <a:xfrm>
            <a:off x="507800" y="3289925"/>
            <a:ext cx="226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Производство кислорода
</a:t>
            </a:r>
            <a:pPr algn="l" indent="0" marL="0">
              <a:lnSpc>
                <a:spcPct val="100000"/>
              </a:lnSpc>
              <a:buNone/>
            </a:pPr>
            <a:r>
              <a:rPr lang="en-US" sz="77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фотосинтезу растения обеспечивают атмосферу кислородом, необходимым для дыхания большинства живых организмов.
</a:t>
            </a:r>
            <a:endParaRPr lang="en-US" sz="1356" dirty="0"/>
          </a:p>
        </p:txBody>
      </p:sp>
      <p:sp>
        <p:nvSpPr>
          <p:cNvPr id="13" name="Text 3"/>
          <p:cNvSpPr txBox="1"/>
          <p:nvPr/>
        </p:nvSpPr>
        <p:spPr>
          <a:xfrm>
            <a:off x="3585800" y="3290025"/>
            <a:ext cx="226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пищи и среды обитания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служат пищей для животных и человека, а леса и луга формируют разнообразные экосистемы.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663825" y="3290025"/>
            <a:ext cx="226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к расселению
</a:t>
            </a:r>
            <a:pPr algn="l" indent="0" marL="0">
              <a:lnSpc>
                <a:spcPct val="100000"/>
              </a:lnSpc>
              <a:buNone/>
            </a:pPr>
            <a:r>
              <a:rPr lang="en-US" sz="74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форм семян и плодов обеспечивает эффективное распространение растений на большие расстояния и в различные климатические зоны.
</a:t>
            </a:r>
            <a:endParaRPr lang="en-US" sz="130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767" y="1258598"/>
            <a:ext cx="1710236" cy="217821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2037" y="1258598"/>
            <a:ext cx="1710236" cy="21782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1885" y="1258598"/>
            <a:ext cx="1710236" cy="217821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01164" y="1258598"/>
            <a:ext cx="1710236" cy="2178211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99425" y="370650"/>
            <a:ext cx="75123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Грибы: важнейшие разлагатели и симбионты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754500" y="4821325"/>
            <a:ext cx="328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7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079" dirty="0"/>
          </a:p>
        </p:txBody>
      </p:sp>
      <p:sp>
        <p:nvSpPr>
          <p:cNvPr id="9" name="Text 2"/>
          <p:cNvSpPr txBox="1"/>
          <p:nvPr/>
        </p:nvSpPr>
        <p:spPr>
          <a:xfrm>
            <a:off x="799449" y="3662955"/>
            <a:ext cx="1710872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— хранители почвенного здоровья
</a:t>
            </a:r>
            <a:pPr algn="ctr" indent="0" marL="0">
              <a:lnSpc>
                <a:spcPct val="100000"/>
              </a:lnSpc>
              <a:buNone/>
            </a:pPr>
            <a:r>
              <a:rPr lang="en-US" sz="5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разлагают мертвые растения и животные остатки, превращая их в питательные вещества. Это улучшает структуру почвы и помогает другим растениям лучше усваивать питание. Благодаря грибам почва остаётся плодородной и живой.
</a:t>
            </a:r>
            <a:endParaRPr lang="en-US" sz="933" dirty="0"/>
          </a:p>
        </p:txBody>
      </p:sp>
      <p:sp>
        <p:nvSpPr>
          <p:cNvPr id="10" name="Text 3"/>
          <p:cNvSpPr txBox="1"/>
          <p:nvPr/>
        </p:nvSpPr>
        <p:spPr>
          <a:xfrm>
            <a:off x="2711719" y="3662955"/>
            <a:ext cx="1710872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Микориза: союз грибов и растений
</a:t>
            </a:r>
            <a:pPr algn="ctr" indent="0" marL="0">
              <a:lnSpc>
                <a:spcPct val="100000"/>
              </a:lnSpc>
              <a:buNone/>
            </a:pPr>
            <a:r>
              <a:rPr lang="en-US" sz="5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Грибные корни, образующие микоризу, проникают в корни растений, помогая им лучше впитывать воду и минералы. Этот симбиоз укрепляет растения и повышает их устойчивость к неблагоприятным условиям.
</a:t>
            </a:r>
            <a:endParaRPr lang="en-US" sz="954" dirty="0"/>
          </a:p>
        </p:txBody>
      </p:sp>
      <p:sp>
        <p:nvSpPr>
          <p:cNvPr id="11" name="Text 4"/>
          <p:cNvSpPr txBox="1"/>
          <p:nvPr/>
        </p:nvSpPr>
        <p:spPr>
          <a:xfrm>
            <a:off x="4671567" y="3662955"/>
            <a:ext cx="1710872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в хлебопечении и сыроварении
</a:t>
            </a:r>
            <a:pPr algn="ctr" indent="0" marL="0">
              <a:lnSpc>
                <a:spcPct val="100000"/>
              </a:lnSpc>
              <a:buNone/>
            </a:pPr>
            <a:r>
              <a:rPr lang="en-US" sz="5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Дрожжи — одноклеточные грибы, которые вызывают брожение в тесте, делая хлеб пышным и вкусным. Плесневые грибы применяются для созревания определённых сыров, придавая им неповторимый вкус и аромат.
</a:t>
            </a:r>
            <a:endParaRPr lang="en-US" sz="965" dirty="0"/>
          </a:p>
        </p:txBody>
      </p:sp>
      <p:sp>
        <p:nvSpPr>
          <p:cNvPr id="12" name="Text 5"/>
          <p:cNvSpPr txBox="1"/>
          <p:nvPr/>
        </p:nvSpPr>
        <p:spPr>
          <a:xfrm>
            <a:off x="6600846" y="3662955"/>
            <a:ext cx="1710872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Медицина и грибы: источник антибиотиков
</a:t>
            </a:r>
            <a:pPr algn="ctr" indent="0" marL="0">
              <a:lnSpc>
                <a:spcPct val="100000"/>
              </a:lnSpc>
              <a:buNone/>
            </a:pPr>
            <a:r>
              <a:rPr lang="en-US" sz="5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Пенициллин — первый мощный антибиотик, полученный от плесневых грибов. С тех пор грибы стали важным источником лекарственных веществ для борьбы с инфекциями и болезнями.
</a:t>
            </a:r>
            <a:endParaRPr lang="en-US" sz="100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видов в каждом царстве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регулярно обновляются с новыми открытиями видов, отражая динамику биоразнообразия на Земле.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составляют большинство видов, но все царства важны для баланса экосистем.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7 класса, 2023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участвуют в разложении органических веществ, обеспечивая экологический круговорот и очищая окружающую среду от отходов.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Миллиарды бактерий живут в человеческом организме, особенно в кишечнике, поддерживая пищеварение и иммунитет.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796350" y="3339125"/>
            <a:ext cx="73977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бактерии вызывают серьёзные болезни, такие как туберкулёз и холера, требуя медицинского вмешательства.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Бактерии: роль в природе и влияние на человека
</a:t>
            </a:r>
            <a:endParaRPr lang="en-US" sz="268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34"/>
            <a:ext cx="2466300" cy="19508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4775" y="1171959"/>
            <a:ext cx="2466300" cy="19508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62800" y="1171959"/>
            <a:ext cx="2466300" cy="195088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292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214275" y="370650"/>
            <a:ext cx="86952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Протисты: представители и влияние на среду
</a:t>
            </a:r>
            <a:endParaRPr lang="en-US" sz="2966" dirty="0"/>
          </a:p>
        </p:txBody>
      </p:sp>
      <p:sp>
        <p:nvSpPr>
          <p:cNvPr id="12" name="Text 2"/>
          <p:cNvSpPr txBox="1"/>
          <p:nvPr/>
        </p:nvSpPr>
        <p:spPr>
          <a:xfrm>
            <a:off x="507800" y="3289925"/>
            <a:ext cx="226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Эвглена зелёная — источник пищи для рыб
</a:t>
            </a:r>
            <a:pPr algn="l" indent="0" marL="0">
              <a:lnSpc>
                <a:spcPct val="100000"/>
              </a:lnSpc>
              <a:buNone/>
            </a:pPr>
            <a:r>
              <a:rPr lang="en-US" sz="65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Эвглена зелёная содержит хлорофилл и живёт в пресных водоёмах. Она обеспечивает питательными веществами мелких рыб и других водных обитателей, поддерживая пищевые цепочки.
</a:t>
            </a:r>
            <a:endParaRPr lang="en-US" sz="1139" dirty="0"/>
          </a:p>
        </p:txBody>
      </p:sp>
      <p:sp>
        <p:nvSpPr>
          <p:cNvPr id="13" name="Text 3"/>
          <p:cNvSpPr txBox="1"/>
          <p:nvPr/>
        </p:nvSpPr>
        <p:spPr>
          <a:xfrm>
            <a:off x="3585800" y="3290025"/>
            <a:ext cx="226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Диатомовые водоросли — основа планктона
</a:t>
            </a:r>
            <a:pPr algn="l" indent="0" marL="0">
              <a:lnSpc>
                <a:spcPct val="100000"/>
              </a:lnSpc>
              <a:buNone/>
            </a:pPr>
            <a:r>
              <a:rPr lang="en-US" sz="70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одноклеточные организмы покрыты кремниевыми оболочками. Они способствуют кислородному обмену и служат пищей для многих водных животных.
</a:t>
            </a:r>
            <a:endParaRPr lang="en-US" sz="1237" dirty="0"/>
          </a:p>
        </p:txBody>
      </p:sp>
      <p:sp>
        <p:nvSpPr>
          <p:cNvPr id="14" name="Text 4"/>
          <p:cNvSpPr txBox="1"/>
          <p:nvPr/>
        </p:nvSpPr>
        <p:spPr>
          <a:xfrm>
            <a:off x="6663825" y="3290025"/>
            <a:ext cx="226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Малярийный плазмодий — опасный протист
</a:t>
            </a:r>
            <a:pPr algn="l" indent="0" marL="0">
              <a:lnSpc>
                <a:spcPct val="100000"/>
              </a:lnSpc>
              <a:buNone/>
            </a:pPr>
            <a:r>
              <a:rPr lang="en-US" sz="73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паразит вызывает малярию, опасное заболевание человека. Его жизненный цикл связан с комарами, что усложняет борьбу с инфекцией.
</a:t>
            </a:r>
            <a:endParaRPr lang="en-US" sz="128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0391" y="1479875"/>
            <a:ext cx="3517319" cy="235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6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Жизненные циклы: сравнение растений и животных
</a:t>
            </a:r>
            <a:endParaRPr lang="en-US" sz="2538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502900" cy="23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этапы жизненного цикла и их особенности у разных царств живой природы.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более подвижны, что влияет на стратегию их жизненного цикла по сравнению с растениями.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492325"/>
            <a:ext cx="53478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5 класса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37600" y="1456275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играют ключевую роль в разложении органических остатков, возвращая полезные вещества в почву и поддерживая плодородие.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673193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и процессы обмена веществ в биосфере
</a:t>
            </a:r>
            <a:endParaRPr lang="en-US" sz="2903" dirty="0"/>
          </a:p>
        </p:txBody>
      </p:sp>
      <p:sp>
        <p:nvSpPr>
          <p:cNvPr id="6" name="Text 3"/>
          <p:cNvSpPr txBox="1"/>
          <p:nvPr/>
        </p:nvSpPr>
        <p:spPr>
          <a:xfrm>
            <a:off x="337600" y="3547397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активно взаимодействуют с бактериями, совместно участвуя в круговороте веществ и улучшая структуру почвы.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5089300" y="1456275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образуют микоризу, способствуя лучшему усвоению минералов растениями и укрепляя экосистему.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5089300" y="3547400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Примером служат шампиньоны, которые перерабатывают остатки растений и животных, поддерживая биологическое равновесие.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767" y="1258598"/>
            <a:ext cx="1710236" cy="217821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2037" y="1258598"/>
            <a:ext cx="1710236" cy="21782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1885" y="1258598"/>
            <a:ext cx="1710236" cy="217821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01164" y="1258598"/>
            <a:ext cx="1710236" cy="2178211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99425" y="370650"/>
            <a:ext cx="75123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и биотехнологии: получение антибиотиков
</a:t>
            </a:r>
            <a:endParaRPr lang="en-US" sz="2241" dirty="0"/>
          </a:p>
        </p:txBody>
      </p:sp>
      <p:sp>
        <p:nvSpPr>
          <p:cNvPr id="8" name="Text 1"/>
          <p:cNvSpPr txBox="1"/>
          <p:nvPr/>
        </p:nvSpPr>
        <p:spPr>
          <a:xfrm>
            <a:off x="8754500" y="4821325"/>
            <a:ext cx="328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7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079" dirty="0"/>
          </a:p>
        </p:txBody>
      </p:sp>
      <p:sp>
        <p:nvSpPr>
          <p:cNvPr id="9" name="Text 2"/>
          <p:cNvSpPr txBox="1"/>
          <p:nvPr/>
        </p:nvSpPr>
        <p:spPr>
          <a:xfrm>
            <a:off x="799449" y="3662955"/>
            <a:ext cx="1710872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открытия пенициллина
</a:t>
            </a:r>
            <a:pPr algn="ctr" indent="0" marL="0">
              <a:lnSpc>
                <a:spcPct val="100000"/>
              </a:lnSpc>
              <a:buNone/>
            </a:pPr>
            <a:r>
              <a:rPr lang="en-US" sz="5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Пенициллин был открыт в 1928 году Александром Флемингом, когда он заметил антимикробное действие плесени. Это открытие положило начало эпохе антибиотиков.
</a:t>
            </a:r>
            <a:endParaRPr lang="en-US" sz="1039" dirty="0"/>
          </a:p>
        </p:txBody>
      </p:sp>
      <p:sp>
        <p:nvSpPr>
          <p:cNvPr id="10" name="Text 3"/>
          <p:cNvSpPr txBox="1"/>
          <p:nvPr/>
        </p:nvSpPr>
        <p:spPr>
          <a:xfrm>
            <a:off x="2711719" y="3662955"/>
            <a:ext cx="1710872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Очистка сточных вод бактериями
</a:t>
            </a:r>
            <a:pPr algn="ctr" indent="0" marL="0">
              <a:lnSpc>
                <a:spcPct val="100000"/>
              </a:lnSpc>
              <a:buNone/>
            </a:pPr>
            <a:r>
              <a:rPr lang="en-US" sz="5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Специальные бактерии используются для биологической очистки сточных вод, эффективно разлагая загрязняющие вещества и восстанавливая экологическое равновесие.
</a:t>
            </a:r>
            <a:endParaRPr lang="en-US" sz="1039" dirty="0"/>
          </a:p>
        </p:txBody>
      </p:sp>
      <p:sp>
        <p:nvSpPr>
          <p:cNvPr id="11" name="Text 4"/>
          <p:cNvSpPr txBox="1"/>
          <p:nvPr/>
        </p:nvSpPr>
        <p:spPr>
          <a:xfrm>
            <a:off x="4671567" y="3662955"/>
            <a:ext cx="1710872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Ферментация продуктов питания
</a:t>
            </a:r>
            <a:pPr algn="ctr" indent="0" marL="0">
              <a:lnSpc>
                <a:spcPct val="100000"/>
              </a:lnSpc>
              <a:buNone/>
            </a:pPr>
            <a:r>
              <a:rPr lang="en-US" sz="6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участвуют в производстве йогурта, кефира и сыра, улучшая их вкусовые свойства и продлевая срок хранения продуктов.
</a:t>
            </a:r>
            <a:endParaRPr lang="en-US" sz="1155" dirty="0"/>
          </a:p>
        </p:txBody>
      </p:sp>
      <p:sp>
        <p:nvSpPr>
          <p:cNvPr id="12" name="Text 5"/>
          <p:cNvSpPr txBox="1"/>
          <p:nvPr/>
        </p:nvSpPr>
        <p:spPr>
          <a:xfrm>
            <a:off x="6600846" y="3662955"/>
            <a:ext cx="1710872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медицинских возможностей
</a:t>
            </a:r>
            <a:pPr algn="ctr" indent="0" marL="0">
              <a:lnSpc>
                <a:spcPct val="100000"/>
              </a:lnSpc>
              <a:buNone/>
            </a:pPr>
            <a:r>
              <a:rPr lang="en-US" sz="6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бактерий в биотехнологии помогает создавать новые лекарства и вакцины, укрепляя здоровье и защищая от инфекций.
</a:t>
            </a:r>
            <a:endParaRPr lang="en-US" sz="110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цепи: связи между царствами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Промежуточные звенья поддерживают баланс энергии и вещества среди разных царств живой природы.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царство играет важную роль в передаче энергии и переработке органики, обеспечивая устойчивость экосистем.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Биологический справочник, 2022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служат пищей животным, а бактерии-азотфиксаторы обогащают почву, поддерживая рост растений и всего природного сообщества.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Лишайники образуются из симбиоза грибов и водорослей, создавая уникальные организмы, способные жить в экстремальных условиях.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357075" y="2209000"/>
            <a:ext cx="24066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и грибы конкурируют за пищевые остатки, что регулирует численность микробных сообществ и способствует разнообразию.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царств: симбиозы и конкуренция
</a:t>
            </a:r>
            <a:endParaRPr lang="en-US" sz="2638" dirty="0"/>
          </a:p>
        </p:txBody>
      </p:sp>
      <p:sp>
        <p:nvSpPr>
          <p:cNvPr id="11" name="Text 4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8568" y="986125"/>
            <a:ext cx="2258613" cy="3854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5925" y="986125"/>
            <a:ext cx="3459000" cy="385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9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знать о царствах живой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17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царств живой природы помогает осознать взаимосвязи жизни и важность её сохранения для устойчивого будущего нашей планеты.
</a:t>
            </a:r>
            <a:endParaRPr lang="en-US" sz="394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2026-05-08T08:47:20Z</dcterms:created>
  <dcterms:modified xsi:type="dcterms:W3CDTF">2026-05-08T08:47:20Z</dcterms:modified>
</cp:coreProperties>
</file>