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Оказание первой помощи при неотложных состояниях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помогают действовать до приезда скорой и спасают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первая помощь входит в курс ОБЗР
</a:t>
            </a:r>
            <a:endParaRPr lang="en-US" sz="2371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Неотложные состояния развиваются за минуты, а первые действия часто определяют исход. Для школьника это не абстрактная тема: она связана с безопасностью дома, в школе, на улице и в транспорте.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первой помощи на месте происшествия
</a:t>
            </a:r>
            <a:endParaRPr lang="en-US" sz="181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оцените обстановку и убедитесь, что вам и пострадавшему ничего не угрожает. Если есть опасность, устраните её только без риска для себя.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 сознание, вызовите 112 и кратко сообщите адрес, возраст, жалобы и число пострадавших. После этого оцените дыхание и наличие кровотечения.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Оказывайте только жизнеспасающую помощь, не перемещайте человека без необходимости и наблюдайте за ним до прибытия медиков. При угрозе жизни действуйте немедленно.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первой помощи при неотложном состоянии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стандартный порядок действий до прибытия бригады скорой помощи.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оценить реакцию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Обратитесь к человеку громко и спокойно, затем слегка коснитесь его плеча. Если ответа нет, считайте состояние опасным и переходите к следующему шагу без задержки.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нормальное дыхание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дыхание проверяют по движению грудной клетки, звукам и ощущению воздуха не дольше 10 секунд. При отсутствии нормального дыхания немедленно вызывают 112 и начинают СЛР.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сознания и дыхания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Компрессии выполняют в центре грудной клетки с частотой 100–120 в минуту. Нажатия должны быть ритмичными и достаточно глубокими, чтобы поддерживать кровообращение.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30 компрессий делают 2 вдоха только при наличии навыка и средств защиты. Если уверенности нет, важнее не прерывать компрессии надолго и продолжать действия.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нажатия грудная клетка должна полностью расправляться. Это обеспечивает восстановление притока крови и снижает риск неэффективной реанимации.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поблизости есть автоматический наружный дефибриллятор, его следует использовать как можно раньше. Устройство повышает шансы на выживание при остановке сердца.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Сердечно-легочная реанимация у подростков и взрослых
</a:t>
            </a:r>
            <a:endParaRPr lang="en-US" sz="1796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 школьной столовой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пытается говорить, но не может вдохнуть и только беспомощно хватается за горло. Рядом слышен шумный, прерывистый кашель, который быстро слабеет, а губы начинают синеть. В такой момент важны быстрые и точные действия без паники.
</a:t>
            </a:r>
            <a:endParaRPr lang="en-US" sz="1314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дыхательные пути перекрыты полностью
</a:t>
            </a:r>
            <a:pPr algn="l" indent="0" marL="0">
              <a:lnSpc>
                <a:spcPct val="90000"/>
              </a:lnSpc>
              <a:buNone/>
            </a:pPr>
            <a:r>
              <a:rPr lang="en-US" sz="3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человек уже не кашляет и не отвечает, хотя секунду назад ещё подавал признаки жизни. Окружающие должны немедленно действовать: у подростков и взрослых чередуют удары между лопатками и абдоминальные толчки, пока дыхание не восстановится или не прибудет помощь.
</a:t>
            </a:r>
            <a:endParaRPr lang="en-US" sz="1181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Удушье и инородное тело в дыхательных путях
</a:t>
            </a:r>
            <a:endParaRPr lang="en-US" sz="216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60772"/>
            <a:ext cx="325505" cy="2893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75239"/>
            <a:ext cx="325505" cy="2604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10528"/>
            <a:ext cx="325505" cy="32550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03741" y="3109273"/>
            <a:ext cx="287014" cy="328016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кровотечение и признаки кровопотери
</a:t>
            </a:r>
            <a:endParaRPr lang="en-US" sz="2177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 прижмите рану чистой тканью или бинтом. Сильное непрерывное давление часто позволяет быстро уменьшить кровопотерю до приезда медиков.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Давящая повязка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пропитывает первую повязку, наложите сверху дополнительный слой и зафиксируйте его плотнее. Повязка должна удерживать давление на ране.
</a:t>
            </a:r>
            <a:endParaRPr lang="en-US" sz="1436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Тампонада глубокой раны
</a:t>
            </a:r>
            <a:pPr algn="l" indent="0" marL="0">
              <a:lnSpc>
                <a:spcPct val="90000"/>
              </a:lnSpc>
              <a:buNone/>
            </a:pPr>
            <a:r>
              <a:rPr lang="en-US" sz="4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глубокой ране заполните её стерильным материалом и продолжайте сильное давление. Это особенно важно, когда источник кровотечения расположен глубоко.
</a:t>
            </a:r>
            <a:endParaRPr lang="en-US" sz="1308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 и время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 применяют при массивном кровотечении из конечности, если другие способы недостаточны. Время наложения обязательно фиксируют, чтобы передать его медработникам.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опасной кровопотери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Бледность, слабость, холодный пот, жажда, учащённый пульс и головокружение указывают на ухудшение. Пострадавшего укладывают и согревают, если это не опасно при травме.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решающими остаются быстрое распознавание опасных признаков и немедленный вызов помощи.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неотложных состояний и стандартных первичных действий до прибытия скорой помощи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признаки состояния и первоочередное действие до приезда скорой помощи.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неотложные состояния и первые действия
</a:t>
            </a:r>
            <a:endParaRPr lang="en-US" sz="193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Наиболее частые причины
</a:t>
            </a:r>
            <a:pPr algn="l" indent="0" marL="0">
              <a:lnSpc>
                <a:spcPct val="90000"/>
              </a:lnSpc>
              <a:buNone/>
            </a:pPr>
            <a:r>
              <a:rPr lang="en-US" sz="4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обморок нередко связан с духотой, стрессом, длительным стоянием, обезвоживанием или резким подъёмом после сидения и лёжа. Эти факторы особенно характерны для школы и общественных мест.
</a:t>
            </a:r>
            <a:endParaRPr lang="en-US" sz="1493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Немедленные действия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укладывают на спину, приподнимают ноги, обеспечивают приток воздуха и освобождают шею и грудь от тесной одежды. Обычно этого достаточно, чтобы облегчить состояние.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нужен вызов 112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сознание не возвращается быстро, обморок повторяется или появляются судороги, травма, боль в груди и одышка, необходима срочная помощь. Такой обморок нельзя считать безобидным.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Обморок и кратковременная потеря сознания
</a:t>
            </a:r>
            <a:endParaRPr lang="en-US" sz="2278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учебному алгоритму первой помощи; условная экспертная оценка для наглядности.
</a:t>
            </a:r>
            <a:endParaRPr lang="en-US" sz="914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оказании первой помощи
</a:t>
            </a:r>
            <a:endParaRPr lang="en-US" sz="215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из-за паники, спешки или желания помочь «любыми средствами» без понимания состояния пострадавшего.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промедление и прекращение жизнеспасающих действий: именно они сильнее всего увеличивают риск ухудшения.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Судороги: безопасное поведение и контроль состояния
</a:t>
            </a:r>
            <a:endParaRPr lang="en-US" sz="186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уберите рядом твердые и острые предметы, обеспечьте свободное пространство вокруг человека и подложите мягкую вещь под голову, чтобы снизить риск травмы.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удерживайте конечности, не пытайтесь разжимать челюсти и не кладите в рот посторонние предметы. Такие действия могут привести к дополнительным повреждениям.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Засеките длительность приступа, наблюдайте за дыханием после его окончания и вызовите 112 при первом приступе, травме, повторных судорогах, нарушении дыхания или приступе дольше 5 минут.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Инсульт: признаки по правилу УЛЫБКА
</a:t>
            </a:r>
            <a:endParaRPr lang="en-US" sz="2628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лицо стало асимметричным, рука ослабла или онемела, а речь внезапно изменилась, действовать нужно немедленно. Запомните время появления симптомов и срочно вызывайте 112.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укладывают с приподнятой головой, не дают еду, воду и лекарства. До приезда медиков важно сохранять покой, контролировать дыхание и не оставлять человека одного.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46" y="160999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800" y="1643270"/>
            <a:ext cx="443700" cy="35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1406" y="160999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446" y="33990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57746" y="3418724"/>
            <a:ext cx="443700" cy="35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и действия при подозрении на инфаркт
</a:t>
            </a:r>
            <a:endParaRPr lang="en-US" sz="1725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за грудиной
</a:t>
            </a:r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Давящая или жгучая боль, особенно если она не проходит в покое, требует немедленного прекращения нагрузки и вызова 112 без ожидания улучшения.
</a:t>
            </a:r>
            <a:endParaRPr lang="en-US" sz="1450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Одышка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Затрудненное дыхание при боли в груди — тревожный признак нарушения кровообращения. Человека усаживают удобно и обеспечивают спокойную обстановку.
</a:t>
            </a:r>
            <a:endParaRPr lang="en-US" sz="1420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пот
</a:t>
            </a:r>
            <a:pPr algn="l" indent="0" marL="0">
              <a:lnSpc>
                <a:spcPct val="90000"/>
              </a:lnSpc>
              <a:buNone/>
            </a:pPr>
            <a:r>
              <a:rPr lang="en-US" sz="43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Внезапная слабость, бледность и холодный липкий пот нередко сопровождают инфаркт. Эти признаки нельзя объяснять только усталостью или волнением.
</a:t>
            </a:r>
            <a:endParaRPr lang="en-US" sz="1304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Отдающая боль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может распространяться в левую руку, плечо, шею или челюсть. Такая иррадиация усиливает подозрение на опасное состояние.
</a:t>
            </a:r>
            <a:endParaRPr lang="en-US" sz="1500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помощь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Пострадавший должен оставаться в покое, без движения и без лишних разговоров. Оставлять его одного или ждать «пока пройдет» недопустимо.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25" y="397625"/>
            <a:ext cx="6619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Анафилаксия: как разворачивается неотложная помощь
</a:t>
            </a:r>
            <a:endParaRPr lang="en-US" sz="1843" dirty="0"/>
          </a:p>
        </p:txBody>
      </p:sp>
      <p:sp>
        <p:nvSpPr>
          <p:cNvPr id="9" name="Text 1"/>
          <p:cNvSpPr txBox="1"/>
          <p:nvPr/>
        </p:nvSpPr>
        <p:spPr>
          <a:xfrm>
            <a:off x="230717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Немедленный вызов помощи
</a:t>
            </a:r>
            <a:pPr algn="l" indent="0" marL="0">
              <a:lnSpc>
                <a:spcPct val="90000"/>
              </a:lnSpc>
              <a:buNone/>
            </a:pPr>
            <a:r>
              <a:rPr lang="en-US" sz="4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вызывают 112, сообщая о признаках тяжелой аллергической реакции. Промедление опасно из-за риска удушья и падения давления.
</a:t>
            </a:r>
            <a:endParaRPr lang="en-US" sz="1482" dirty="0"/>
          </a:p>
        </p:txBody>
      </p:sp>
      <p:sp>
        <p:nvSpPr>
          <p:cNvPr id="10" name="Text 2"/>
          <p:cNvSpPr txBox="1"/>
          <p:nvPr/>
        </p:nvSpPr>
        <p:spPr>
          <a:xfrm>
            <a:off x="407054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 положение тела
</a:t>
            </a:r>
            <a:pPr algn="l" indent="0" marL="0">
              <a:lnSpc>
                <a:spcPct val="90000"/>
              </a:lnSpc>
              <a:buNone/>
            </a:pPr>
            <a:r>
              <a:rPr lang="en-US" sz="4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автоинжектора и показаний используют адреналин. Пострадавшего укладывают, контролируют дыхание и при рвоте поворачивают на бок.
</a:t>
            </a:r>
            <a:endParaRPr lang="en-US" sz="1330" dirty="0"/>
          </a:p>
        </p:txBody>
      </p:sp>
      <p:sp>
        <p:nvSpPr>
          <p:cNvPr id="11" name="Text 3"/>
          <p:cNvSpPr txBox="1"/>
          <p:nvPr/>
        </p:nvSpPr>
        <p:spPr>
          <a:xfrm>
            <a:off x="583090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до приезда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передачи медикам нельзя оставлять человека одного. Нужно следить за сознанием, дыханием и готовиться к ухудшению состояния.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1169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симптомы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отек губ, языка или лица, зуд, сыпь, свистящее дыхание, слабость и головокружение. Состояние может ухудшаться очень быстро.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угроза жизни или сомнение в тяжести состояния, вызов 112 должен быть немедленным, без ожидания развития событий.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первой помощи и правила вызова экстренных служб.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Состояния, при которых вызов 112 обязателен
</a:t>
            </a:r>
            <a:endParaRPr lang="en-US" sz="222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опасный признак и первое действие до приезда скорой помощи.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запрещено делать при неотложных состояниях
</a:t>
            </a:r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правилах первой помощи: запреты нужны, чтобы не усилить травму и не ухудшить состояние до прибытия медиков.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поддержка и передача информации службам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спокойно и коротко: это снижает панику у пострадавшего, помогает сосредоточиться окружающим и делает ваши команды понятными в шумной обстановке.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Диспетчеру 112 сообщайте адрес, ориентиры, возраст, жалобы, число пострадавших, наличие дыхания и кровотечения. Чем точнее описание, тем быстрее будет направлена помощь.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особенно важно быстро передавать сведения при массовом недомогании, травме на занятиях или происшествии во дворе, когда промедление влияет на всех участников.
</a:t>
            </a:r>
            <a:endParaRPr lang="en-US" sz="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приоритетов первой помощи; условная схема для сравнения сценариев.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действий при разных неотложных состояниях
</a:t>
            </a:r>
            <a:endParaRPr lang="en-US" sz="181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сценария сначала оценивают безопасность и быстро вызывают помощь, а затем выбирают одно жизнеспасающие действие, не распыляясь на второстепенное.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различаются, но логика одинакова: сначала угроза жизни, затем немедленная и точная помощь, после чего — наблюдение до передачи медикам.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— это навык действовать без промедления
</a:t>
            </a:r>
            <a:endParaRPr lang="en-US" sz="3547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урока прост: безопасность, вызов 112 и точные базовые действия дают пострадавшему реальный шанс дождаться врачей без лишних осложнений.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2026-05-21T06:00:10Z</dcterms:created>
  <dcterms:modified xsi:type="dcterms:W3CDTF">2026-05-21T06:00:10Z</dcterms:modified>
</cp:coreProperties>
</file>