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00" y="7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81850" y="977900"/>
            <a:ext cx="6658200" cy="21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Рим: от республики к 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Рима уступила место власти одного человека.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981849" y="2009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71750" y="1314"/>
            <a:ext cx="6572100" cy="51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376" y="953250"/>
            <a:ext cx="3389700" cy="32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Рим изменил свою политическую систему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республика опиралась на согласие элиты, но завоевания, богатство и соперничество полководцев быстро сделали этот баланс неустойчивым.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2475" y="2318"/>
            <a:ext cx="6401700" cy="51388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30200" y="171450"/>
            <a:ext cx="5971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республики к империи: общий маршрут
</a:t>
            </a:r>
            <a:endParaRPr lang="en-US" sz="2991" dirty="0"/>
          </a:p>
        </p:txBody>
      </p:sp>
      <p:sp>
        <p:nvSpPr>
          <p:cNvPr id="10" name="Text 2"/>
          <p:cNvSpPr txBox="1"/>
          <p:nvPr/>
        </p:nvSpPr>
        <p:spPr>
          <a:xfrm>
            <a:off x="430200" y="112152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равновесие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республика управлялась через сенат, магистратов и народные собрания. Но по мере роста державы старые механизмы стали слишком медленными и зависимыми от согласия знати.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30200" y="195220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побед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принесли Риму огромные ресурсы, но вместе с ними — неравенство, борьбу за землю и усиление влияния полководцев, чья поддержка войск становилась решающей.
</a:t>
            </a:r>
            <a:endParaRPr lang="en-US" sz="1293" dirty="0"/>
          </a:p>
        </p:txBody>
      </p:sp>
      <p:sp>
        <p:nvSpPr>
          <p:cNvPr id="12" name="Text 4"/>
          <p:cNvSpPr txBox="1"/>
          <p:nvPr/>
        </p:nvSpPr>
        <p:spPr>
          <a:xfrm>
            <a:off x="430200" y="278287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потрясения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Гракхи, Марий, Сулла и Цезарь по-разному пытались ответить на кризис, однако каждый новый шаг лишь показывал, что республика теряет устойчивость и доверие.
</a:t>
            </a:r>
            <a:endParaRPr lang="en-US" sz="1371" dirty="0"/>
          </a:p>
        </p:txBody>
      </p:sp>
      <p:sp>
        <p:nvSpPr>
          <p:cNvPr id="13" name="Text 5"/>
          <p:cNvSpPr txBox="1"/>
          <p:nvPr/>
        </p:nvSpPr>
        <p:spPr>
          <a:xfrm>
            <a:off x="430200" y="361355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форма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не разрушил старые институты сразу, а перестроил их так, чтобы сохранить видимость республики при фактической единоличной власти и длительном внутреннем мире.
</a:t>
            </a:r>
            <a:endParaRPr lang="en-US" sz="12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075" y="3069593"/>
            <a:ext cx="4522200" cy="14431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2000" y="128125"/>
            <a:ext cx="8017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республиканской власти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057325" y="2750075"/>
            <a:ext cx="28017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Республиканская система была сложной и держалась на разделении полномочий. Ее устойчивость зависела не только от законов, но и от готовности элит соблюдать правила игры.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между институтами сохранялось согласие, система работала. При росте конфликтов и личных амбиций она начинала давать сбои.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Древнеримская политическая традиция; обобщение по данным античных источников
</a:t>
            </a:r>
            <a:endParaRPr lang="en-US" sz="106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7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Рима и рост противоречий
</a:t>
            </a:r>
            <a:endParaRPr lang="en-US" sz="276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2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Пунические войны и процессы расширения Римского государства, 264–146 гг. до н. э.; историческое обобщение
</a:t>
            </a:r>
            <a:endParaRPr lang="en-US" sz="1126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над Карфагеном сделали Рим средиземноморской державой, но вместе с этим усилили приток богатств, земель и людей из завоёванных территорий.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становилось римское влияние, тем острее были споры о земле, должностях и военной добыче.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05450" y="12"/>
            <a:ext cx="6138600" cy="5143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700" y="161425"/>
            <a:ext cx="8001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Социально-экономические причины кризиса
</a:t>
            </a:r>
            <a:endParaRPr lang="en-US" sz="2798" dirty="0"/>
          </a:p>
        </p:txBody>
      </p:sp>
      <p:sp>
        <p:nvSpPr>
          <p:cNvPr id="9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71750" y="1007023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Разорение крестьян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землевладельцы всё чаще разорялись из-за войн, долгов и конкуренции с крупными хозяйствами. Потеря участка означала не только бедность, но и ослабление политического веса гражданина.
</a:t>
            </a:r>
            <a:endParaRPr lang="en-US" sz="1047" dirty="0"/>
          </a:p>
        </p:txBody>
      </p:sp>
      <p:sp>
        <p:nvSpPr>
          <p:cNvPr id="11" name="Text 3"/>
          <p:cNvSpPr txBox="1"/>
          <p:nvPr/>
        </p:nvSpPr>
        <p:spPr>
          <a:xfrm>
            <a:off x="771750" y="1927648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латифундий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землевладельцы скупали участки и создавали латифундии, где выгоднее было использовать дешёвый труд. Это усиливало имущественный разрыв и вытесняло свободных производителей.
</a:t>
            </a:r>
            <a:endParaRPr lang="en-US" sz="1055" dirty="0"/>
          </a:p>
        </p:txBody>
      </p:sp>
      <p:sp>
        <p:nvSpPr>
          <p:cNvPr id="12" name="Text 4"/>
          <p:cNvSpPr txBox="1"/>
          <p:nvPr/>
        </p:nvSpPr>
        <p:spPr>
          <a:xfrm>
            <a:off x="771750" y="2848273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Зависимый труд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рабство стало следствием завоеваний: пленные превращались в рабочую силу на полях, в мастерских и домах. Экономика выигрывала, но социальная напряжённость возрастала.
</a:t>
            </a:r>
            <a:endParaRPr lang="en-US" sz="1083" dirty="0"/>
          </a:p>
        </p:txBody>
      </p:sp>
      <p:sp>
        <p:nvSpPr>
          <p:cNvPr id="13" name="Text 5"/>
          <p:cNvSpPr txBox="1"/>
          <p:nvPr/>
        </p:nvSpPr>
        <p:spPr>
          <a:xfrm>
            <a:off x="771750" y="3768898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опоры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без земли чаще искали поддержку в городе или шли в армию. Так личная верность полководцу начинала заменять связь гражданина с республикой.
</a:t>
            </a:r>
            <a:endParaRPr lang="en-US" sz="11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Тиберия и Гая Гракхов как первый крупный политический кризис поздней республики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Гракхи и первая попытка реформ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18075" y="0"/>
            <a:ext cx="42243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24025" y="222978"/>
            <a:ext cx="7173000" cy="5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Марий и Сулла: армии лидеров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847075" y="1047050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армия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Марий сделал решающим фактором не происхождение, а службу и личную преданность. Это усилило значение ветеранов, которым полководец был обязан карьерой и победами.
</a:t>
            </a:r>
            <a:endParaRPr lang="en-US" sz="1321" dirty="0"/>
          </a:p>
        </p:txBody>
      </p:sp>
      <p:sp>
        <p:nvSpPr>
          <p:cNvPr id="11" name="Text 3"/>
          <p:cNvSpPr txBox="1"/>
          <p:nvPr/>
        </p:nvSpPr>
        <p:spPr>
          <a:xfrm>
            <a:off x="847075" y="2059384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солдат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реформа изменила саму основу политического успеха: теперь полководец мог опираться на людей, заинтересованных в его триумфе, земле и наградах.
</a:t>
            </a:r>
            <a:endParaRPr lang="en-US" sz="1321" dirty="0"/>
          </a:p>
        </p:txBody>
      </p:sp>
      <p:sp>
        <p:nvSpPr>
          <p:cNvPr id="12" name="Text 4"/>
          <p:cNvSpPr txBox="1"/>
          <p:nvPr/>
        </p:nvSpPr>
        <p:spPr>
          <a:xfrm>
            <a:off x="847075" y="3071709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Прецедент насилия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Сулла показал, что диктатура может стать инструментом не спасения государства, а расправы над противниками. После этого насилие вошло в политический язык Рима.
</a:t>
            </a:r>
            <a:endParaRPr lang="en-US" sz="1321" dirty="0"/>
          </a:p>
        </p:txBody>
      </p:sp>
      <p:sp>
        <p:nvSpPr>
          <p:cNvPr id="13" name="Text 5"/>
          <p:cNvSpPr txBox="1"/>
          <p:nvPr/>
        </p:nvSpPr>
        <p:spPr>
          <a:xfrm>
            <a:off x="847075" y="4084034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карьеры доказали: сильный лидер с верными войсками способен навязать свою волю республиканским институтам. Это стало опасным образцом для следующих поколений.
</a:t>
            </a:r>
            <a:endParaRPr lang="en-US" sz="132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I века до н. э., когда политические споры всё чаще решались военной силой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войны как новая реальность
</a:t>
            </a:r>
            <a:endParaRPr lang="en-US" sz="2886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" y="0"/>
            <a:ext cx="426950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3675" y="171450"/>
            <a:ext cx="52194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Цезарь: путь к вершине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81217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74899" y="121162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Галльская слава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 Галлии дала Цезарю опыт, войско и огромный авторитет среди солдат и горожан. Именно эти ресурсы сделали его самым опасным политическим соперником в Риме.
</a:t>
            </a:r>
            <a:endParaRPr lang="en-US" sz="1236" dirty="0"/>
          </a:p>
        </p:txBody>
      </p:sp>
      <p:sp>
        <p:nvSpPr>
          <p:cNvPr id="11" name="Text 3"/>
          <p:cNvSpPr txBox="1"/>
          <p:nvPr/>
        </p:nvSpPr>
        <p:spPr>
          <a:xfrm>
            <a:off x="3974899" y="206577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расчёт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 Помпеем и Крассом открыл ему путь к высшим должностям, но распад этого соглашения обострил борьбу элит. Римская политика всё меньше подчинялась закону и всё больше — личным интересам.
</a:t>
            </a:r>
            <a:endParaRPr lang="en-US" sz="1236" dirty="0"/>
          </a:p>
        </p:txBody>
      </p:sp>
      <p:sp>
        <p:nvSpPr>
          <p:cNvPr id="12" name="Text 4"/>
          <p:cNvSpPr txBox="1"/>
          <p:nvPr/>
        </p:nvSpPr>
        <p:spPr>
          <a:xfrm>
            <a:off x="3974899" y="291992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без возврата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Рубикон в 49 году до н. э. означал открытый разрыв с сенатом. С этого момента спор о власти превратился в гражданскую войну, а компромисс стал почти невозможен.
</a:t>
            </a:r>
            <a:endParaRPr lang="en-US" sz="1236" dirty="0"/>
          </a:p>
        </p:txBody>
      </p:sp>
      <p:sp>
        <p:nvSpPr>
          <p:cNvPr id="13" name="Text 5"/>
          <p:cNvSpPr txBox="1"/>
          <p:nvPr/>
        </p:nvSpPr>
        <p:spPr>
          <a:xfrm>
            <a:off x="3974899" y="377407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через авторитет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Цезарь укреплял влияние щедростью, публичными победами и образом единственного человека, способного навести порядок. Так личная популярность стала важнее традиционных республиканских правил.
</a:t>
            </a:r>
            <a:endParaRPr lang="en-US" sz="123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05450" y="12"/>
            <a:ext cx="6138600" cy="5143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700" y="161425"/>
            <a:ext cx="8001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Цезаря и новый кризис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71750" y="1007023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Заговор против диктатора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Заговорщики надеялись остановить рост единоличной власти и вернуть прежний порядок, но после убийства Цезаря политический вакуум только усилился. Рим снова оказался втянут в борьбу вооружённых группировок.
</a:t>
            </a:r>
            <a:endParaRPr lang="en-US" sz="991" dirty="0"/>
          </a:p>
        </p:txBody>
      </p:sp>
      <p:sp>
        <p:nvSpPr>
          <p:cNvPr id="11" name="Text 3"/>
          <p:cNvSpPr txBox="1"/>
          <p:nvPr/>
        </p:nvSpPr>
        <p:spPr>
          <a:xfrm>
            <a:off x="771750" y="1927648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Пустота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 не смог быстро предложить убедительное решение. Одни требовали восстановления республики, другие опирались на память о Цезаре и поддержку его сторонников, превращая спор о законе в вопрос силы.
</a:t>
            </a:r>
            <a:endParaRPr lang="en-US" sz="961" dirty="0"/>
          </a:p>
        </p:txBody>
      </p:sp>
      <p:sp>
        <p:nvSpPr>
          <p:cNvPr id="12" name="Text 4"/>
          <p:cNvSpPr txBox="1"/>
          <p:nvPr/>
        </p:nvSpPr>
        <p:spPr>
          <a:xfrm>
            <a:off x="771750" y="2848273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Элиты без компромисса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Цезаря не сняла противоречий между элитами, а сделала их острее. Престиж, деньги и армейская поддержка оказались важнее старых политических процедур и договорённостей между магистратами.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771750" y="3768898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виток войн
</a:t>
            </a:r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примирения началась новая волна гражданских столкновений. Римляне увидели, что устранение одного правителя не возвращает стабильность, если сами институты уже не способны удерживать порядок.
</a:t>
            </a:r>
            <a:endParaRPr lang="en-US" sz="98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Триумвиры и победа Октавиана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Втором триумвирате и битве при Акции, 44–31 гг. до н. э.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триумвиров сопровождалась конфискациями имущества и расправами над противниками. Победа Октавиана при Акции закрепила его преимущество и открыла путь к единоличной власти.
</a:t>
            </a:r>
            <a:pPr algn="r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что договор о разделе власти быстро перешёл в насилие, а исход борьбы определила военная победа Октавиана.
</a:t>
            </a:r>
            <a:endParaRPr lang="en-US" sz="116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18075" y="0"/>
            <a:ext cx="42243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24025" y="222978"/>
            <a:ext cx="7173000" cy="5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и рождение принципата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847075" y="1047050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Наследник и посредник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убийства Цезаря Октавиан сумел представить себя законным наследником и защитником порядка. Он сочетал уважение к республиканским формам с жёстким контролем над армией и политикой.
</a:t>
            </a:r>
            <a:endParaRPr lang="en-US" sz="1321" dirty="0"/>
          </a:p>
        </p:txBody>
      </p:sp>
      <p:sp>
        <p:nvSpPr>
          <p:cNvPr id="11" name="Text 3"/>
          <p:cNvSpPr txBox="1"/>
          <p:nvPr/>
        </p:nvSpPr>
        <p:spPr>
          <a:xfrm>
            <a:off x="847075" y="2059384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формы, новая суть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прежние институты сохранялись, но их роль становилась ограниченной. Сенат продолжал работать, однако ключевые решения всё чаще зависели от человека, который контролировал ресурсы и назначения.
</a:t>
            </a:r>
            <a:endParaRPr lang="en-US" sz="1321" dirty="0"/>
          </a:p>
        </p:txBody>
      </p:sp>
      <p:sp>
        <p:nvSpPr>
          <p:cNvPr id="12" name="Text 4"/>
          <p:cNvSpPr txBox="1"/>
          <p:nvPr/>
        </p:nvSpPr>
        <p:spPr>
          <a:xfrm>
            <a:off x="847075" y="3071709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без названия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избегал открытого царского титула и строил власть на авторитете, осторожности и политическом расчёте. Это помогло ему сделать личную власть приемлемой для римской знати и общества.
</a:t>
            </a:r>
            <a:endParaRPr lang="en-US" sz="1321" dirty="0"/>
          </a:p>
        </p:txBody>
      </p:sp>
      <p:sp>
        <p:nvSpPr>
          <p:cNvPr id="13" name="Text 5"/>
          <p:cNvSpPr txBox="1"/>
          <p:nvPr/>
        </p:nvSpPr>
        <p:spPr>
          <a:xfrm>
            <a:off x="847075" y="4084034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 с прошлым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Принципат оказался компромиссом между привычкой к республике и реальностью монархии. Именно эта гибкая оболочка позволила режиму закрепиться надолго и пережить смену поколений.
</a:t>
            </a:r>
            <a:endParaRPr lang="en-US" sz="132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4400" y="1632257"/>
            <a:ext cx="4714800" cy="18789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44650" y="128125"/>
            <a:ext cx="47148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Августа и новая норма управления
</a:t>
            </a:r>
            <a:endParaRPr lang="en-US" sz="276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99800" y="1647300"/>
            <a:ext cx="2480100" cy="18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Августа затронули управление, безопасность и сбор доходов. Вместе они создали более устойчивую административную систему, чем та, что существовала в поздней республике.
</a:t>
            </a:r>
            <a:pPr algn="r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не отменил старые институты, но сделал управление более централизованным, контролируемым и предсказуемым для центра и провинций.
</a:t>
            </a:r>
            <a:endParaRPr lang="en-US" sz="1070" dirty="0"/>
          </a:p>
        </p:txBody>
      </p:sp>
      <p:sp>
        <p:nvSpPr>
          <p:cNvPr id="7" name="Text 3"/>
          <p:cNvSpPr txBox="1"/>
          <p:nvPr/>
        </p:nvSpPr>
        <p:spPr>
          <a:xfrm>
            <a:off x="4144400" y="4076200"/>
            <a:ext cx="47148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реформах Августа и управлении Римской империей.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05450" y="12"/>
            <a:ext cx="6138600" cy="5143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700" y="161425"/>
            <a:ext cx="8001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Pax Romana: мир с ограничениями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71750" y="1007023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внутри державы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мир не означал отсутствия борьбы, но крупные гражданские войны уступили место стабильности. Для жителей городов и провинций это прежде всего означало предсказуемость повседневной жизни.
</a:t>
            </a:r>
            <a:endParaRPr lang="en-US" sz="1001" dirty="0"/>
          </a:p>
        </p:txBody>
      </p:sp>
      <p:sp>
        <p:nvSpPr>
          <p:cNvPr id="11" name="Text 3"/>
          <p:cNvSpPr txBox="1"/>
          <p:nvPr/>
        </p:nvSpPr>
        <p:spPr>
          <a:xfrm>
            <a:off x="771750" y="1927648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дороги и морские пути ускорили торговлю и передвижение людей. Империя лучше связывала далёкие территории, а города получали хлеб, товары и возможности для роста.
</a:t>
            </a:r>
            <a:endParaRPr lang="en-US" sz="1034" dirty="0"/>
          </a:p>
        </p:txBody>
      </p:sp>
      <p:sp>
        <p:nvSpPr>
          <p:cNvPr id="12" name="Text 4"/>
          <p:cNvSpPr txBox="1"/>
          <p:nvPr/>
        </p:nvSpPr>
        <p:spPr>
          <a:xfrm>
            <a:off x="771750" y="2848273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Блага и обязанности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выигрывали от рынков, акведуков и защиты от масштабных вторжений, но взамен принимали налоги и надзор. Порядок в империи всегда имел свою цену.
</a:t>
            </a:r>
            <a:endParaRPr lang="en-US" sz="1120" dirty="0"/>
          </a:p>
        </p:txBody>
      </p:sp>
      <p:sp>
        <p:nvSpPr>
          <p:cNvPr id="13" name="Text 5"/>
          <p:cNvSpPr txBox="1"/>
          <p:nvPr/>
        </p:nvSpPr>
        <p:spPr>
          <a:xfrm>
            <a:off x="771750" y="3768898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стабильности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Pax Romana укрепляла ощущение единства, однако это единство держалось на силе центра. Мир сохранялся пока армия, бюрократия и авторитет императора работали согласованно.
</a:t>
            </a:r>
            <a:endParaRPr lang="en-US" sz="110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военной организации к удержанию огромной территории через дисциплину, инфраструктуру и пограничный контроль.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и границы империи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города империи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9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экономике Римской империи в античных и современных исторических исследованиях.
</a:t>
            </a:r>
            <a:endParaRPr lang="en-US" sz="1195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соединяло Рим с провинциями быстрее сухопутных путей. Благодаря этому зерно, масло и вино могли поступать в столицу регулярно и в больших объёмах.
</a:t>
            </a:r>
            <a:pPr algn="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Имперская экономика держалась на обмене между провинциями и центром: периферия поставляла ресурсы, а крупные города концентрировали потребление и перераспределение.
</a:t>
            </a:r>
            <a:endParaRPr lang="en-US" sz="117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075" y="3069593"/>
            <a:ext cx="4522200" cy="14431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2000" y="128125"/>
            <a:ext cx="8017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 гражданство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057325" y="2750075"/>
            <a:ext cx="28017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римском обществе права зависели не только от свободы, но и от юридического статуса. Со временем гражданство становилось важным инструментом включения провинциалов в имперскую систему.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империи было иерархичным, но не полностью закрытым: гражданство расширялось, тогда как рабство сохраняло экономическую опору многих хозяйств.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социальных группах и гражданстве в Римской империи.
</a:t>
            </a:r>
            <a:endParaRPr lang="en-US" sz="10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2475" y="2318"/>
            <a:ext cx="6401700" cy="51388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30200" y="171450"/>
            <a:ext cx="5971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идеология власти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30200" y="112152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правителя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императора не заменял традиционные верования, а добавлял к ним политическую лояльность. Почитание правителя связывало разные провинции общей символической рамкой и усиливало представление о единой державе.
</a:t>
            </a:r>
            <a:endParaRPr lang="en-US" sz="1135" dirty="0"/>
          </a:p>
        </p:txBody>
      </p:sp>
      <p:sp>
        <p:nvSpPr>
          <p:cNvPr id="11" name="Text 3"/>
          <p:cNvSpPr txBox="1"/>
          <p:nvPr/>
        </p:nvSpPr>
        <p:spPr>
          <a:xfrm>
            <a:off x="430200" y="195220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 создавало понятные правила для судов, собственности и административных отношений. Именно правовая единообразность позволяла управлять огромным пространством без полного разрушения местных обычаев.
</a:t>
            </a:r>
            <a:endParaRPr lang="en-US" sz="1135" dirty="0"/>
          </a:p>
        </p:txBody>
      </p:sp>
      <p:sp>
        <p:nvSpPr>
          <p:cNvPr id="12" name="Text 4"/>
          <p:cNvSpPr txBox="1"/>
          <p:nvPr/>
        </p:nvSpPr>
        <p:spPr>
          <a:xfrm>
            <a:off x="430200" y="278287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Латынь стала языком армии, администрации и официальных надписей. Это облегчало управление, но не вытесняло местные языки полностью, особенно в повседневной жизни провинций.
</a:t>
            </a:r>
            <a:endParaRPr lang="en-US" sz="1163" dirty="0"/>
          </a:p>
        </p:txBody>
      </p:sp>
      <p:sp>
        <p:nvSpPr>
          <p:cNvPr id="13" name="Text 5"/>
          <p:cNvSpPr txBox="1"/>
          <p:nvPr/>
        </p:nvSpPr>
        <p:spPr>
          <a:xfrm>
            <a:off x="430200" y="361355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единства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Имперская идеология опиралась на идею порядка и мира под защитой Рима. Она объясняла, почему подчинение центру считалось не только обязанностью, но и условием стабильности.
</a:t>
            </a:r>
            <a:endParaRPr lang="en-US" sz="123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07874" y="1015875"/>
            <a:ext cx="5404800" cy="22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перехода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не восстановилась, потому что после десятилетий кризиса старые институты утратили реальную силу, а армия и личный авторитет полководцев стали важнее выборов и сенатских решений.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2026-07-26T11:50:06Z</dcterms:created>
  <dcterms:modified xsi:type="dcterms:W3CDTF">2026-07-26T11:50:06Z</dcterms:modified>
</cp:coreProperties>
</file>