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jpe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71276" y="392225"/>
            <a:ext cx="3797098" cy="4359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9267" y="592776"/>
            <a:ext cx="4040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новой эпохи в мировой истории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565825" y="4355350"/>
            <a:ext cx="3201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8" name="Text 2"/>
          <p:cNvSpPr txBox="1"/>
          <p:nvPr/>
        </p:nvSpPr>
        <p:spPr>
          <a:xfrm>
            <a:off x="547451" y="1757775"/>
            <a:ext cx="36360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революция изменила экономику, труд, образование и быт, породив новые профессии и риски.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технологический перелом стал исторически значимым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5" y="3777250"/>
            <a:ext cx="3215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Постиндустриальный сдвиг после 1970–1980-х сделал компьютеры и телекоммуникации опорой роста. Интернет связал мир в 1990-е, смартфоны — в 2007-м, а COVID-19 в 2020 ускорил дистанционную работу, учебу и покупки.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86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Искусственный интеллект как символ технологической эпохи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56672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ИИ работает с большими массивами данных: алгоритмы машинного обучения учатся распознавать изображения, текст, речь и закономерности, постепенно повышая точность при новых примерах и контексте.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4582435" y="2199375"/>
            <a:ext cx="32091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Генеративные нейросети создают тексты, изображения, музыку и программный код, а также ускоряют поиск и обработку документов, помогая специалистам быстрее переходить от идеи к результату.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800" y="3594125"/>
            <a:ext cx="37989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экономике ИИ применяют в медицине, финансах, логистике, образовании и промышленности; в исследованиях его часто рассматривают как технологию общего назначения, сопоставимую по масштабу влияния с ИТ-революцией.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8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распространения ключевых цифровых технологий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Скачок после 2020 года отражает ускорение дистанционных процессов и онлайн-сервисов, а пик 2023–2025 связан с активным внедрением генеративного 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индекс, тем заметнее становится разрыв между «быстрое инновационное ядро» и более медленное массовое внедрение из‑за затрат, регулирования и подготовки кадров.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7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визуализация трендов на основе описанных качественных сдвигов (точный статистический ряд не указан).
</a:t>
            </a:r>
            <a:endParaRPr lang="en-US" sz="572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вещей: соединение людей, устройств и инфраструктуры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565826" y="2797400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IoT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вещей связывает датчики, бытовые приборы, транспорт и производственные установки в единую сеть обмена данными. В «умном доме» устройства управляют светом, отоплением и безопасностью.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565826" y="3783304"/>
            <a:ext cx="37458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это городам и индустрии
</a:t>
            </a:r>
            <a:pPr algn="l" indent="0" marL="0">
              <a:lnSpc>
                <a:spcPct val="115000"/>
              </a:lnSpc>
              <a:buNone/>
            </a:pPr>
            <a:r>
              <a:rPr lang="en-US" sz="4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городах IoT помогает отслеживать дорожную ситуацию, энергопотребление и работу коммунальных служб; в промышленности — контролировать состояние оборудования и планировать техническое обслуживание. Схема с датчиками и приложением наглядно показывает «цифру в реальности».
</a:t>
            </a:r>
            <a:endParaRPr lang="en-US" sz="9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397" y="1785975"/>
            <a:ext cx="362300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технологий новой эпохи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различаются по тому, как они работают с данными, какой эффект дают и какие риски несут при внедрении.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каждой технологии «ядро» отличается: ИИ преобразует данные, IoT соединяет физический мир, робототехника автоматизирует операции, биотехнологии меняют подход к лечению, а AR/VR — к обучению и моделированию.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направлениям применения и характеру внедрения (без привязки к одному статистическому источнику).
</a:t>
            </a:r>
            <a:endParaRPr lang="en-US" sz="59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2188833"/>
            <a:ext cx="206700" cy="1837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71600" y="2186208"/>
            <a:ext cx="206700" cy="18373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77375" y="2195395"/>
            <a:ext cx="206700" cy="165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583150" y="2174725"/>
            <a:ext cx="206700" cy="2067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 в промышленности и сервисе
</a:t>
            </a:r>
            <a:endParaRPr lang="en-US" sz="1812" dirty="0"/>
          </a:p>
        </p:txBody>
      </p:sp>
      <p:sp>
        <p:nvSpPr>
          <p:cNvPr id="10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86" dirty="0"/>
          </a:p>
        </p:txBody>
      </p:sp>
      <p:sp>
        <p:nvSpPr>
          <p:cNvPr id="11" name="Text 2"/>
          <p:cNvSpPr txBox="1"/>
          <p:nvPr/>
        </p:nvSpPr>
        <p:spPr>
          <a:xfrm>
            <a:off x="565825" y="25826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роботы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автомобильных заводах, в электронике, металлургии и складской логистике роботы выполняют точные повторяющиеся операции. Это снижает число опасных действий и позволяет работать без усталости.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57160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в медицине и уходе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сервисных сценариях робототехника помогает там, где важны точность и стабильность: поддержка процедур, доставка материалов, элементы сопровождения пациентов. При этом требуется тщательная безопасность и контроль.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4577375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Роботы для доставки и торговли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логистике и магазинах роботы оптимизируют перемещение товаров и уменьшают нагрузку на персонал. Их применение особенно заметно при высокой скорости операций и необходимости соблюдения стандартов.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583150" y="2580075"/>
            <a:ext cx="1798800" cy="158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роботизация ускорилась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 массового конвейерного производства к автоматизированным производственным системам сделал роботов частью потока. Главные преимущества — точность, скорость и круглосуточная работа.
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технология становится массовой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идеи к широкому внедрению через проверку работоспособности и согласование правил.
</a:t>
            </a:r>
            <a:endParaRPr lang="en-US" sz="10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5475" y="1388018"/>
            <a:ext cx="2605800" cy="158536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73250" y="1382895"/>
            <a:ext cx="2402400" cy="158595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72575" y="1383168"/>
            <a:ext cx="2605800" cy="158536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AR и VR: новые способы видеть и изучать мир
</a:t>
            </a:r>
            <a:endParaRPr lang="en-US" sz="1812" dirty="0"/>
          </a:p>
        </p:txBody>
      </p:sp>
      <p:sp>
        <p:nvSpPr>
          <p:cNvPr id="9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86" dirty="0"/>
          </a:p>
        </p:txBody>
      </p:sp>
      <p:sp>
        <p:nvSpPr>
          <p:cNvPr id="10" name="Text 2"/>
          <p:cNvSpPr txBox="1"/>
          <p:nvPr/>
        </p:nvSpPr>
        <p:spPr>
          <a:xfrm>
            <a:off x="5658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реконструкции «внутри» учебника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Представьте классическую витрину музея, но вместо картинок ученики входят в реконструкцию: поворот головы меняет ракурс, а детали раскрываются по подсказкам. AR накладывает подписи на реальные экспонаты, а VR переносит в событие, делая урок наглядным и «трёхмерным».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33781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Сложные процессы — как управляемая модель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науке и инженерии важно увидеть взаимосвязи, которые на плоских схемах теряются. VR позволяет изучать движение частиц, слои материалов и пространственные модели, «разбирая» систему на части. В AR можно накладывать расчётные подсказки на реальный макет или устройство.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6190425" y="3359350"/>
            <a:ext cx="2397600" cy="1198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навыков без риска для пациента и оборудования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медицине VR применяется для подготовки: хирургические сценарии можно отрабатывать многократно и в контролируемых условиях. Это помогает нарабатывать последовательность действий и снижать стресс в реальной практике. AR дополняет обучение визуальными указателями прямо в рабочей среде.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технологии изменили повседневную жизнь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дают мессенджеры, видеосвязь, онлайн-обучение, безналичные платежи, навигация и рекомендательные алгоритмы.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инструменты не просто ускоряют действия — они перестраивают привычки, меняют ритм жизни и формируют новые способы принятия решений.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9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Концептуальная долевая диаграмма по структуре упомянутых сфер изменений; точные опросные данные не указаны.
</a:t>
            </a:r>
            <a:endParaRPr lang="en-US" sz="59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и революция в медицине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556050" y="1954476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Биотехнологии объединяют геномное редактирование, биосенсоры, клеточные технологии и персонализированную медицину. Это позволяет точнее понимать причины болезней и быстрее находить наиболее подходящие подходы к лечению.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4956400" y="1953732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Методы ранней диагностики и таргетной терапии опираются на особенности организма пациента, включая генетические факторы. Такой подход снижает «проб и ошибок» и делает лечение более предсказуемым.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556050" y="3540151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Отдельное направление — разработка вакцин нового поколения, а также выращивание органоидов для исследований. Органоиды дают более реалистичные модели тканей и помогают тестировать лекарства до клинических испытаний.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4956400" y="3538657"/>
            <a:ext cx="36162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Важную роль играет биоинформатика: она связывает биологию, математику и программирование. Анализ больших массивов данных ускоряет поиск закономерностей и поддержку решений врачей и исследователей.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8800" y="1581850"/>
            <a:ext cx="3598950" cy="199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Профессии, которые формирует технологическая эпоха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3617900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типов задач и компетенций, встречающихся в описаниях профессий и образовательных треках (без привязки к конкретным статистическим данным).
</a:t>
            </a:r>
            <a:endParaRPr lang="en-US" sz="495" dirty="0"/>
          </a:p>
        </p:txBody>
      </p:sp>
      <p:sp>
        <p:nvSpPr>
          <p:cNvPr id="9" name="Text 3"/>
          <p:cNvSpPr txBox="1"/>
          <p:nvPr/>
        </p:nvSpPr>
        <p:spPr>
          <a:xfrm>
            <a:off x="5658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 показано, чем занимаются специалисты, какие навыки и школьные основы нужны, и каковы перспективы роста.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4774525" y="3969975"/>
            <a:ext cx="3804600" cy="5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Спрос смещается к интеллектуальным ролям, где важны математика, цифровые инструменты и умение работать в командах; при этом растёт ценность междисциплинарности (ИТ + предметная область).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экономика как новая модель хозяйства
</a:t>
            </a:r>
            <a:endParaRPr lang="en-US" sz="2412" dirty="0"/>
          </a:p>
        </p:txBody>
      </p:sp>
      <p:sp>
        <p:nvSpPr>
          <p:cNvPr id="7" name="Text 1"/>
          <p:cNvSpPr txBox="1"/>
          <p:nvPr/>
        </p:nvSpPr>
        <p:spPr>
          <a:xfrm>
            <a:off x="962638" y="1970997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экономика опирается на данные, платформы, облачные сервисы, маркетплейсы, подписки и онлайн‑экосистемы. Здесь «сырьём» становятся данные, а «производством» — сервисы и алгоритмы доставки ценности.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86" dirty="0"/>
          </a:p>
        </p:txBody>
      </p:sp>
      <p:sp>
        <p:nvSpPr>
          <p:cNvPr id="9" name="Text 3"/>
          <p:cNvSpPr txBox="1"/>
          <p:nvPr/>
        </p:nvSpPr>
        <p:spPr>
          <a:xfrm>
            <a:off x="1162988" y="2959322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Крупные игроки получают преимущество за счёт сбора и анализа пользовательской информации: они персонализируют предложения, сокращают путь от спроса до покупки и быстро улучшают продукты на основе обратной связи.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1363338" y="3945675"/>
            <a:ext cx="5215800" cy="43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мировой истории заметен сдвиг от индустриальной модели, где ключевую роль играл промышленный выпуск, к модели, где центральными становятся информация, сети и сервисные инфраструктуры — от логистики до образования и медицины.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угрозы технологической эпохи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риски усиливают друг друга: например, утечки повышают вероятность мошенничества, а дипфейки — доверие к информации. Поэтому важна система мер, а не единичные решения.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создают удобство и уязвимости одновременно. Приоритизация защиты данных, устойчивости сервисов и медиаграмотности снижает общий «вредный эффект» цифровой среды.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Визуализация на основе качественного ранжирования (условные баллы для наглядности), без претензии на статистическую точность; 2026.
</a:t>
            </a:r>
            <a:endParaRPr lang="en-US" sz="50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75" y="1774223"/>
            <a:ext cx="206700" cy="2067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71455" y="1766923"/>
            <a:ext cx="192938" cy="220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65446" y="3380768"/>
            <a:ext cx="206700" cy="16536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768363" y="3379171"/>
            <a:ext cx="206700" cy="1653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71675" y="1773823"/>
            <a:ext cx="206700" cy="2067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5825" y="595037"/>
            <a:ext cx="8004900" cy="41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Кибербезопасность и защита данных
</a:t>
            </a:r>
            <a:endParaRPr lang="en-US" sz="1812" dirty="0"/>
          </a:p>
        </p:txBody>
      </p:sp>
      <p:sp>
        <p:nvSpPr>
          <p:cNvPr id="15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86" dirty="0"/>
          </a:p>
        </p:txBody>
      </p:sp>
      <p:sp>
        <p:nvSpPr>
          <p:cNvPr id="16" name="Text 2"/>
          <p:cNvSpPr txBox="1"/>
          <p:nvPr/>
        </p:nvSpPr>
        <p:spPr>
          <a:xfrm>
            <a:off x="1176650" y="178734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Надёжные пароли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Используйте сложные и уникальные пароли и не повторяйте их между сервисами. Практика снижает риск подбора и последующего взлома аккаунтов, особенно при утечках из сторонних приложений.
</a:t>
            </a:r>
            <a:endParaRPr lang="en-US" sz="900" dirty="0"/>
          </a:p>
        </p:txBody>
      </p:sp>
      <p:sp>
        <p:nvSpPr>
          <p:cNvPr id="17" name="Text 3"/>
          <p:cNvSpPr txBox="1"/>
          <p:nvPr/>
        </p:nvSpPr>
        <p:spPr>
          <a:xfrm>
            <a:off x="3989799" y="178289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Двухфакторная аутентификация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Подключайте второй фактор входа, чтобы доступ нельзя было получить только по украденным данным. Это особенно важно для почты, банковских сервисов и школьных аккаунтов.
</a:t>
            </a:r>
            <a:endParaRPr lang="en-US" sz="900" dirty="0"/>
          </a:p>
        </p:txBody>
      </p:sp>
      <p:sp>
        <p:nvSpPr>
          <p:cNvPr id="18" name="Text 4"/>
          <p:cNvSpPr txBox="1"/>
          <p:nvPr/>
        </p:nvSpPr>
        <p:spPr>
          <a:xfrm>
            <a:off x="2576221" y="3374473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Осторожность с личной информацией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передавайте персональные данные по сомнительным ссылкам и в ответ на просьбы «срочно подтвердить». Сомнительные сообщения часто используют эмоции и давление, чтобы обойти контроль пользователя.
</a:t>
            </a:r>
            <a:endParaRPr lang="en-US" sz="900" dirty="0"/>
          </a:p>
        </p:txBody>
      </p:sp>
      <p:sp>
        <p:nvSpPr>
          <p:cNvPr id="19" name="Text 5"/>
          <p:cNvSpPr txBox="1"/>
          <p:nvPr/>
        </p:nvSpPr>
        <p:spPr>
          <a:xfrm>
            <a:off x="5383331" y="3368773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Обучение и мониторинг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уровне организаций нужны мониторинг инцидентов, шифрование и обучение сотрудников. Без этого растут масштабы мошенничества, утечек и цифрового шантажа, потому что уязвимости остаются незамеченными.
</a:t>
            </a:r>
            <a:endParaRPr lang="en-US" sz="900" dirty="0"/>
          </a:p>
        </p:txBody>
      </p:sp>
      <p:sp>
        <p:nvSpPr>
          <p:cNvPr id="20" name="Text 6"/>
          <p:cNvSpPr txBox="1"/>
          <p:nvPr/>
        </p:nvSpPr>
        <p:spPr>
          <a:xfrm>
            <a:off x="6796900" y="1782898"/>
            <a:ext cx="1803600" cy="118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Обновления и резервные копии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 ставьте обновления и создавайте резервные копии. Тогда уязвимости закрываются быстрее, а при сбое или атаке вы можете восстановить данные без потери учебных проектов и документов.
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5825" y="1582776"/>
            <a:ext cx="8004900" cy="297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5825" y="588214"/>
            <a:ext cx="8004900" cy="2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распознается цифровой риск
</a:t>
            </a:r>
            <a:endParaRPr lang="en-US" sz="1612" dirty="0"/>
          </a:p>
        </p:txBody>
      </p:sp>
      <p:sp>
        <p:nvSpPr>
          <p:cNvPr id="7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86" dirty="0"/>
          </a:p>
        </p:txBody>
      </p:sp>
      <p:sp>
        <p:nvSpPr>
          <p:cNvPr id="8" name="Text 2"/>
          <p:cNvSpPr txBox="1"/>
          <p:nvPr/>
        </p:nvSpPr>
        <p:spPr>
          <a:xfrm>
            <a:off x="565825" y="876092"/>
            <a:ext cx="8004900" cy="14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из медиаграмотности: от проверки источника до обращения за помощью.
</a:t>
            </a:r>
            <a:endParaRPr lang="en-US" sz="101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2172" y="392225"/>
            <a:ext cx="3396955" cy="43590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5825" y="592775"/>
            <a:ext cx="42075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Экологический след технологий и «зеленые» решения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781850" y="279810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инфраструктура требует электроэнергии, а дата‑центры нуждаются в охлаждении и бесперебойном питании. Кроме того, технологическая цепочка опирается на добычу редких металлов, что усложняет устойчивое развитие.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86" dirty="0"/>
          </a:p>
        </p:txBody>
      </p:sp>
      <p:sp>
        <p:nvSpPr>
          <p:cNvPr id="8" name="Text 3"/>
          <p:cNvSpPr txBox="1"/>
          <p:nvPr/>
        </p:nvSpPr>
        <p:spPr>
          <a:xfrm>
            <a:off x="781850" y="3757250"/>
            <a:ext cx="2999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также помогают уменьшать выбросы: умные энергосети балансируют нагрузку, точное земледелие сокращает лишние ресурсы, а оптимизация транспорта снижает затраты топлива. Мониторинг ресурсов делает решения измеримыми и управляемыми.
</a:t>
            </a:r>
            <a:endParaRPr lang="en-US" sz="89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07" y="1785975"/>
            <a:ext cx="4207986" cy="2573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80375"/>
            <a:ext cx="8004900" cy="42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Технологии, которые определяют ближайшее будущее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86" dirty="0"/>
          </a:p>
        </p:txBody>
      </p:sp>
      <p:sp>
        <p:nvSpPr>
          <p:cNvPr id="9" name="Text 2"/>
          <p:cNvSpPr txBox="1"/>
          <p:nvPr/>
        </p:nvSpPr>
        <p:spPr>
          <a:xfrm>
            <a:off x="5595150" y="1785975"/>
            <a:ext cx="2975700" cy="1389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подростков это важно практически: быстрее растут те направления, где уже есть инструменты для обучения и проектов, а более «ранние» области требуют больше времени на внедрение и обучение специалистов.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595150" y="3366175"/>
            <a:ext cx="2975700" cy="119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 не только технический прогресс, но и неравномерность инновационного цикла: одни технологии быстрее переходят от лаборатории к массовой практике, другие остаются на стадии разработки.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5825" y="4420725"/>
            <a:ext cx="4208700" cy="144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Качественная условная оценка зрелости и скорости внедрения (наглядность, без претензии на точные измерения); 2026.
</a:t>
            </a:r>
            <a:endParaRPr lang="en-US" sz="58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5825" y="592775"/>
            <a:ext cx="80124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 в технологической эпохе
</a:t>
            </a:r>
            <a:endParaRPr lang="en-US" sz="2412" dirty="0"/>
          </a:p>
        </p:txBody>
      </p:sp>
      <p:sp>
        <p:nvSpPr>
          <p:cNvPr id="8" name="Text 1"/>
          <p:cNvSpPr txBox="1"/>
          <p:nvPr/>
        </p:nvSpPr>
        <p:spPr>
          <a:xfrm>
            <a:off x="965243" y="1914161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Старшеклассники уже применяют цифровые инструменты для учебных проектов, презентаций, программирования, анализа данных и создания медиаконтента. Технологии становятся частью школьных практик, а не отдельной «дополнительной» темой.
</a:t>
            </a:r>
            <a:endParaRPr lang="en-US" sz="757" dirty="0"/>
          </a:p>
        </p:txBody>
      </p:sp>
      <p:sp>
        <p:nvSpPr>
          <p:cNvPr id="9" name="Text 2"/>
          <p:cNvSpPr txBox="1"/>
          <p:nvPr/>
        </p:nvSpPr>
        <p:spPr>
          <a:xfrm>
            <a:off x="8772325" y="4751275"/>
            <a:ext cx="206700" cy="19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8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86" dirty="0"/>
          </a:p>
        </p:txBody>
      </p:sp>
      <p:sp>
        <p:nvSpPr>
          <p:cNvPr id="10" name="Text 3"/>
          <p:cNvSpPr txBox="1"/>
          <p:nvPr/>
        </p:nvSpPr>
        <p:spPr>
          <a:xfrm>
            <a:off x="1165593" y="2712425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значение приобретают цифровая грамотность и критическое мышление: нужно уметь проверять источники, различать факты и мнения, а также осознанно работать с данными. Это помогает учиться увереннее и безопаснее.
</a:t>
            </a:r>
            <a:endParaRPr lang="en-US" sz="757" dirty="0"/>
          </a:p>
        </p:txBody>
      </p:sp>
      <p:sp>
        <p:nvSpPr>
          <p:cNvPr id="11" name="Text 4"/>
          <p:cNvSpPr txBox="1"/>
          <p:nvPr/>
        </p:nvSpPr>
        <p:spPr>
          <a:xfrm>
            <a:off x="1365703" y="35010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Возрастает ценность командной работы и медиабезопасности: совместные проекты требуют договорённостей, ответственности и аккуратного обращения с личной информацией. На этой стадии ошибки обычно обходятся дешевле, чем в реальной профессиональной жизни.
</a:t>
            </a:r>
            <a:endParaRPr lang="en-US" sz="757" dirty="0"/>
          </a:p>
        </p:txBody>
      </p:sp>
      <p:sp>
        <p:nvSpPr>
          <p:cNvPr id="12" name="Text 5"/>
          <p:cNvSpPr txBox="1"/>
          <p:nvPr/>
        </p:nvSpPr>
        <p:spPr>
          <a:xfrm>
            <a:off x="1572553" y="4290258"/>
            <a:ext cx="5215800" cy="3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Ответственное использование ИИ помогает быстрее готовить черновики и идеи, но не заменяет понимание предмета. В исторической перспективе освоение технологий становится базовой компетенцией гражданина XXI века.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5825" y="592775"/>
            <a:ext cx="6624600" cy="76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— не судьба, а выбор общества
</a:t>
            </a:r>
            <a:endParaRPr lang="en-US" sz="2812" dirty="0"/>
          </a:p>
        </p:txBody>
      </p:sp>
      <p:sp>
        <p:nvSpPr>
          <p:cNvPr id="5" name="Text 1"/>
          <p:cNvSpPr txBox="1"/>
          <p:nvPr/>
        </p:nvSpPr>
        <p:spPr>
          <a:xfrm>
            <a:off x="565825" y="1757769"/>
            <a:ext cx="4003200" cy="80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новой эпохи изменили производство, образование, медицину, общение и конкуренцию, но усилили приватность, безопасность, неравенство и этические вопросы. Поэтому прогресс сам по себе не гарантирует общественного блага — важны законы, ответственность и образование.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2026-05-11T13:00:35Z</dcterms:created>
  <dcterms:modified xsi:type="dcterms:W3CDTF">2026-05-11T13:00:35Z</dcterms:modified>
</cp:coreProperties>
</file>