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slideLayout" Target="../slideLayouts/slideLayout1.xml"/><Relationship Id="rId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image" Target="../media/image-5-2.png"/><Relationship Id="rId3" Type="http://schemas.openxmlformats.org/officeDocument/2006/relationships/image" Target="../media/image-5-3.jpe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slideLayout" Target="../slideLayouts/slideLayout1.xml"/><Relationship Id="rId7"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slideLayout" Target="../slideLayouts/slideLayout1.xml"/><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image" Target="../media/image-7-7.png"/><Relationship Id="rId8" Type="http://schemas.openxmlformats.org/officeDocument/2006/relationships/slideLayout" Target="../slideLayouts/slideLayout1.xml"/><Relationship Id="rId9"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1.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image" Target="../media/image-9-7.png"/><Relationship Id="rId8" Type="http://schemas.openxmlformats.org/officeDocument/2006/relationships/image" Target="../media/image-9-8.png"/><Relationship Id="rId9" Type="http://schemas.openxmlformats.org/officeDocument/2006/relationships/image" Target="../media/image-9-9.png"/><Relationship Id="rId10" Type="http://schemas.openxmlformats.org/officeDocument/2006/relationships/image" Target="../media/image-9-10.png"/><Relationship Id="rId11" Type="http://schemas.openxmlformats.org/officeDocument/2006/relationships/image" Target="../media/image-9-11.png"/><Relationship Id="rId12" Type="http://schemas.openxmlformats.org/officeDocument/2006/relationships/image" Target="../media/image-9-12.png"/><Relationship Id="rId13" Type="http://schemas.openxmlformats.org/officeDocument/2006/relationships/image" Target="../media/image-9-13.png"/><Relationship Id="rId14" Type="http://schemas.openxmlformats.org/officeDocument/2006/relationships/image" Target="../media/image-9-14.png"/><Relationship Id="rId15" Type="http://schemas.openxmlformats.org/officeDocument/2006/relationships/image" Target="../media/image-9-15.png"/><Relationship Id="rId16" Type="http://schemas.openxmlformats.org/officeDocument/2006/relationships/image" Target="../media/image-9-16.png"/><Relationship Id="rId17" Type="http://schemas.openxmlformats.org/officeDocument/2006/relationships/slideLayout" Target="../slideLayouts/slideLayout1.xml"/><Relationship Id="rId1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slideLayout" Target="../slideLayouts/slideLayout1.xml"/><Relationship Id="rId8"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image" Target="../media/image-12-7.png"/><Relationship Id="rId8" Type="http://schemas.openxmlformats.org/officeDocument/2006/relationships/slideLayout" Target="../slideLayouts/slideLayout1.xml"/><Relationship Id="rId9"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slideLayout" Target="../slideLayouts/slideLayout1.xml"/><Relationship Id="rId7"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image" Target="../media/image-14-7.png"/><Relationship Id="rId8" Type="http://schemas.openxmlformats.org/officeDocument/2006/relationships/image" Target="../media/image-14-8.png"/><Relationship Id="rId9" Type="http://schemas.openxmlformats.org/officeDocument/2006/relationships/image" Target="../media/image-14-9.png"/><Relationship Id="rId10" Type="http://schemas.openxmlformats.org/officeDocument/2006/relationships/image" Target="../media/image-14-10.png"/><Relationship Id="rId11" Type="http://schemas.openxmlformats.org/officeDocument/2006/relationships/image" Target="../media/image-14-11.png"/><Relationship Id="rId12" Type="http://schemas.openxmlformats.org/officeDocument/2006/relationships/slideLayout" Target="../slideLayouts/slideLayout1.xml"/><Relationship Id="rId1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slideLayout" Target="../slideLayouts/slideLayout1.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slideLayout" Target="../slideLayouts/slideLayout1.xml"/><Relationship Id="rId8"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slideLayout" Target="../slideLayouts/slideLayout1.xml"/><Relationship Id="rId5"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e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slideLayout" Target="../slideLayouts/slideLayout1.xml"/><Relationship Id="rId8"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slideLayout" Target="../slideLayouts/slideLayout1.xml"/><Relationship Id="rId8"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EEEE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017846" y="0"/>
            <a:ext cx="5123408"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263275" y="734600"/>
            <a:ext cx="3668700" cy="3773700"/>
          </a:xfrm>
          <a:prstGeom prst="rect">
            <a:avLst/>
          </a:prstGeom>
          <a:noFill/>
          <a:ln/>
        </p:spPr>
        <p:txBody>
          <a:bodyPr wrap="square" lIns="0" tIns="0" rIns="0" bIns="0" rtlCol="0" anchor="ctr"/>
          <a:lstStyle/>
          <a:p>
            <a:pPr algn="l" indent="0" marL="0">
              <a:lnSpc>
                <a:spcPct val="100000"/>
              </a:lnSpc>
              <a:buNone/>
            </a:pPr>
            <a:r>
              <a:rPr lang="en-US" sz="4000" b="1" dirty="0">
                <a:solidFill>
                  <a:srgbClr val="000000"/>
                </a:solidFill>
                <a:latin typeface="Arial" pitchFamily="34" charset="0"/>
                <a:ea typeface="Arial" pitchFamily="34" charset="-122"/>
                <a:cs typeface="Arial" pitchFamily="34" charset="-120"/>
              </a:rPr>
              <a:t>Video Games: тема для урока английского языка в 6 классе
</a:t>
            </a:r>
            <a:pPr algn="l" indent="0" marL="0">
              <a:lnSpc>
                <a:spcPct val="100000"/>
              </a:lnSpc>
              <a:buNone/>
            </a:pPr>
            <a:r>
              <a:rPr lang="en-US" sz="20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Лексика, жанры, устройства и фразы для общения
</a:t>
            </a:r>
            <a:endParaRPr lang="en-US" sz="4000" dirty="0"/>
          </a:p>
        </p:txBody>
      </p:sp>
      <p:sp>
        <p:nvSpPr>
          <p:cNvPr id="6" name="Text 1"/>
          <p:cNvSpPr txBox="1"/>
          <p:nvPr/>
        </p:nvSpPr>
        <p:spPr>
          <a:xfrm>
            <a:off x="263275" y="301750"/>
            <a:ext cx="3668700" cy="3396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
</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EEE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730929" y="216475"/>
            <a:ext cx="3411592" cy="47337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69100" y="1469575"/>
            <a:ext cx="5305200" cy="2490000"/>
          </a:xfrm>
          <a:prstGeom prst="rect">
            <a:avLst/>
          </a:prstGeom>
          <a:noFill/>
          <a:ln/>
        </p:spPr>
        <p:txBody>
          <a:bodyPr wrap="square" lIns="0" tIns="0" rIns="0" bIns="0" rtlCol="0" anchor="t"/>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Эта тема знакома большинству школьников и сразу включает слова из повседневной жизни: game, player, level, score, rules, controller, online, avatar. Ученикам легче говорить о том, что они уже знают и используют.
</a:t>
            </a:r>
            <a:endParaRPr lang="en-US" sz="1400" dirty="0"/>
          </a:p>
        </p:txBody>
      </p:sp>
      <p:sp>
        <p:nvSpPr>
          <p:cNvPr id="6" name="Text 1"/>
          <p:cNvSpPr txBox="1"/>
          <p:nvPr/>
        </p:nvSpPr>
        <p:spPr>
          <a:xfrm>
            <a:off x="369100" y="402675"/>
            <a:ext cx="5305200" cy="928200"/>
          </a:xfrm>
          <a:prstGeom prst="rect">
            <a:avLst/>
          </a:prstGeom>
          <a:noFill/>
          <a:ln/>
        </p:spPr>
        <p:txBody>
          <a:bodyPr wrap="square" lIns="0" tIns="0" rIns="0" bIns="0" rtlCol="0" anchor="t"/>
          <a:lstStyle/>
          <a:p>
            <a:pPr algn="l" indent="0" marL="0">
              <a:lnSpc>
                <a:spcPct val="100000"/>
              </a:lnSpc>
              <a:buNone/>
            </a:pPr>
            <a:r>
              <a:rPr lang="en-US" sz="2800" b="1" dirty="0">
                <a:solidFill>
                  <a:srgbClr val="000000"/>
                </a:solidFill>
                <a:latin typeface="Arial" pitchFamily="34" charset="0"/>
                <a:ea typeface="Arial" pitchFamily="34" charset="-122"/>
                <a:cs typeface="Arial" pitchFamily="34" charset="-120"/>
              </a:rPr>
              <a:t>Почему видеоигры помогают учить английский
</a:t>
            </a:r>
            <a:endParaRPr lang="en-US" sz="2800" dirty="0"/>
          </a:p>
        </p:txBody>
      </p:sp>
      <p:sp>
        <p:nvSpPr>
          <p:cNvPr id="7" name="Text 2"/>
          <p:cNvSpPr txBox="1"/>
          <p:nvPr/>
        </p:nvSpPr>
        <p:spPr>
          <a:xfrm>
            <a:off x="179250" y="4531325"/>
            <a:ext cx="391500" cy="3396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2</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30200" y="266700"/>
            <a:ext cx="8483700" cy="498300"/>
          </a:xfrm>
          <a:prstGeom prst="rect">
            <a:avLst/>
          </a:prstGeom>
          <a:noFill/>
          <a:ln/>
        </p:spPr>
        <p:txBody>
          <a:bodyPr wrap="square" lIns="0" tIns="0" rIns="0" bIns="0" rtlCol="0" anchor="ctr"/>
          <a:lstStyle/>
          <a:p>
            <a:pPr algn="l" indent="0" marL="0">
              <a:lnSpc>
                <a:spcPct val="100000"/>
              </a:lnSpc>
              <a:buNone/>
            </a:pPr>
            <a:r>
              <a:rPr lang="en-US" sz="2800" b="1" dirty="0">
                <a:solidFill>
                  <a:srgbClr val="000000"/>
                </a:solidFill>
                <a:latin typeface="Arial" pitchFamily="34" charset="0"/>
                <a:ea typeface="Arial" pitchFamily="34" charset="-122"/>
                <a:cs typeface="Arial" pitchFamily="34" charset="-120"/>
              </a:rPr>
              <a:t>Базовая лексика по теме Video Games
</a:t>
            </a:r>
            <a:endParaRPr lang="en-US" sz="2800" dirty="0"/>
          </a:p>
        </p:txBody>
      </p:sp>
      <p:sp>
        <p:nvSpPr>
          <p:cNvPr id="9" name="Text 1"/>
          <p:cNvSpPr txBox="1"/>
          <p:nvPr/>
        </p:nvSpPr>
        <p:spPr>
          <a:xfrm>
            <a:off x="8573250" y="4637850"/>
            <a:ext cx="391500" cy="339600"/>
          </a:xfrm>
          <a:prstGeom prst="rect">
            <a:avLst/>
          </a:prstGeom>
          <a:noFill/>
          <a:ln/>
        </p:spPr>
        <p:txBody>
          <a:bodyPr wrap="square" lIns="0" tIns="0" rIns="0" bIns="0" rtlCol="0" anchor="ctr"/>
          <a:lstStyle/>
          <a:p>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3</a:t>
            </a:r>
            <a:endParaRPr lang="en-US" sz="1600" dirty="0"/>
          </a:p>
        </p:txBody>
      </p:sp>
      <p:sp>
        <p:nvSpPr>
          <p:cNvPr id="10" name="Text 2"/>
          <p:cNvSpPr txBox="1"/>
          <p:nvPr/>
        </p:nvSpPr>
        <p:spPr>
          <a:xfrm>
            <a:off x="634750" y="996700"/>
            <a:ext cx="3760500" cy="1068900"/>
          </a:xfrm>
          <a:prstGeom prst="rect">
            <a:avLst/>
          </a:prstGeom>
          <a:noFill/>
          <a:ln/>
        </p:spPr>
        <p:txBody>
          <a:bodyPr wrap="square" lIns="0" tIns="0" rIns="0" bIns="0" rtlCol="0" anchor="t"/>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Главные слова
</a:t>
            </a:r>
            <a:pPr algn="l" indent="0" marL="0">
              <a:lnSpc>
                <a:spcPct val="100000"/>
              </a:lnSpc>
              <a:buNone/>
            </a:pPr>
            <a:r>
              <a:rPr lang="en-US" sz="3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Запомните самые частые существительные: game, gamer, player, level, score, points, mission, quest, character, map. Они помогают назвать всё, что связано с игрой, без сложных объяснений.
</a:t>
            </a:r>
            <a:endParaRPr lang="en-US" sz="1300" dirty="0"/>
          </a:p>
        </p:txBody>
      </p:sp>
      <p:sp>
        <p:nvSpPr>
          <p:cNvPr id="11" name="Text 3"/>
          <p:cNvSpPr txBox="1"/>
          <p:nvPr/>
        </p:nvSpPr>
        <p:spPr>
          <a:xfrm>
            <a:off x="634750" y="2201675"/>
            <a:ext cx="3760500" cy="1068900"/>
          </a:xfrm>
          <a:prstGeom prst="rect">
            <a:avLst/>
          </a:prstGeom>
          <a:noFill/>
          <a:ln/>
        </p:spPr>
        <p:txBody>
          <a:bodyPr wrap="square" lIns="0" tIns="0" rIns="0" bIns="0" rtlCol="0" anchor="t"/>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Устройства и режимы
</a:t>
            </a:r>
            <a:pPr algn="l" indent="0" marL="0">
              <a:lnSpc>
                <a:spcPct val="100000"/>
              </a:lnSpc>
              <a:buNone/>
            </a:pPr>
            <a:r>
              <a:rPr lang="en-US" sz="3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Для описания игры нужны слова screen, controller, keyboard, mouse, console, online и offline. С их помощью можно сказать, где и как проходит игра, а также чем управляет игрок.
</a:t>
            </a:r>
            <a:endParaRPr lang="en-US" sz="1300" dirty="0"/>
          </a:p>
        </p:txBody>
      </p:sp>
      <p:sp>
        <p:nvSpPr>
          <p:cNvPr id="12" name="Text 4"/>
          <p:cNvSpPr txBox="1"/>
          <p:nvPr/>
        </p:nvSpPr>
        <p:spPr>
          <a:xfrm>
            <a:off x="634750" y="3406650"/>
            <a:ext cx="3760500" cy="1068900"/>
          </a:xfrm>
          <a:prstGeom prst="rect">
            <a:avLst/>
          </a:prstGeom>
          <a:noFill/>
          <a:ln/>
        </p:spPr>
        <p:txBody>
          <a:bodyPr wrap="square" lIns="0" tIns="0" rIns="0" bIns="0" rtlCol="0" anchor="t"/>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Действия игрока
</a:t>
            </a:r>
            <a:pPr algn="l" indent="0" marL="0">
              <a:lnSpc>
                <a:spcPct val="100000"/>
              </a:lnSpc>
              <a:buNone/>
            </a:pPr>
            <a:r>
              <a:rPr lang="en-US" sz="3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Полезные глаголы: play, win, lose, finish, collect, move, jump, build, chat, compete. Эти слова подходят для коротких предложений о том, что делает герой или сам ученик.
</a:t>
            </a:r>
            <a:endParaRPr lang="en-US" sz="1300" dirty="0"/>
          </a:p>
        </p:txBody>
      </p:sp>
      <p:sp>
        <p:nvSpPr>
          <p:cNvPr id="13" name="Text 5"/>
          <p:cNvSpPr txBox="1"/>
          <p:nvPr/>
        </p:nvSpPr>
        <p:spPr>
          <a:xfrm>
            <a:off x="5053400" y="996700"/>
            <a:ext cx="3760500" cy="1068900"/>
          </a:xfrm>
          <a:prstGeom prst="rect">
            <a:avLst/>
          </a:prstGeom>
          <a:noFill/>
          <a:ln/>
        </p:spPr>
        <p:txBody>
          <a:bodyPr wrap="square" lIns="0" tIns="0" rIns="0" bIns="0" rtlCol="0" anchor="t"/>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Словосочетания
</a:t>
            </a:r>
            <a:pPr algn="l" indent="0" marL="0">
              <a:lnSpc>
                <a:spcPct val="100000"/>
              </a:lnSpc>
              <a:buNone/>
            </a:pPr>
            <a:r>
              <a:rPr lang="en-US" sz="3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Готовые выражения упрощают ответ: to play a game, to earn points, to pass a level, to play with friends, to use a controller. Их удобно повторять вслух и использовать в диалоге.
</a:t>
            </a:r>
            <a:endParaRPr lang="en-US" sz="1300" dirty="0"/>
          </a:p>
        </p:txBody>
      </p:sp>
      <p:sp>
        <p:nvSpPr>
          <p:cNvPr id="14" name="Text 6"/>
          <p:cNvSpPr txBox="1"/>
          <p:nvPr/>
        </p:nvSpPr>
        <p:spPr>
          <a:xfrm>
            <a:off x="5053400" y="2201675"/>
            <a:ext cx="3760500" cy="1068900"/>
          </a:xfrm>
          <a:prstGeom prst="rect">
            <a:avLst/>
          </a:prstGeom>
          <a:noFill/>
          <a:ln/>
        </p:spPr>
        <p:txBody>
          <a:bodyPr wrap="square" lIns="0" tIns="0" rIns="0" bIns="0" rtlCol="0" anchor="t"/>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Что важно выучить
</a:t>
            </a:r>
            <a:pPr algn="l" indent="0" marL="0">
              <a:lnSpc>
                <a:spcPct val="100000"/>
              </a:lnSpc>
              <a:buNone/>
            </a:pPr>
            <a:r>
              <a:rPr lang="en-US" sz="3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Для урока достаточно связать слова с простыми действиями и ситуациями. Тогда ученик сможет описать игру, сказать о победе, уровне и команде, не переходя к сложной грамматике.
</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092700" y="915181"/>
            <a:ext cx="3733800" cy="3348038"/>
          </a:xfrm>
          <a:prstGeom prst="rect">
            <a:avLst/>
          </a:prstGeom>
        </p:spPr>
      </p:pic>
      <p:sp>
        <p:nvSpPr>
          <p:cNvPr id="4" name="Text 0"/>
          <p:cNvSpPr txBox="1"/>
          <p:nvPr/>
        </p:nvSpPr>
        <p:spPr>
          <a:xfrm>
            <a:off x="369100" y="402675"/>
            <a:ext cx="3928800" cy="1445400"/>
          </a:xfrm>
          <a:prstGeom prst="rect">
            <a:avLst/>
          </a:prstGeom>
          <a:noFill/>
          <a:ln/>
        </p:spPr>
        <p:txBody>
          <a:bodyPr wrap="square" lIns="0" tIns="0" rIns="0" bIns="0" rtlCol="0" anchor="t"/>
          <a:lstStyle/>
          <a:p>
            <a:pPr algn="l" indent="0" marL="0">
              <a:lnSpc>
                <a:spcPct val="100000"/>
              </a:lnSpc>
              <a:buNone/>
            </a:pPr>
            <a:r>
              <a:rPr lang="en-US" sz="2800" b="1" dirty="0">
                <a:solidFill>
                  <a:srgbClr val="000000"/>
                </a:solidFill>
                <a:latin typeface="Arial" pitchFamily="34" charset="0"/>
                <a:ea typeface="Arial" pitchFamily="34" charset="-122"/>
                <a:cs typeface="Arial" pitchFamily="34" charset="-120"/>
              </a:rPr>
              <a:t>Жанры игр и английские названия
</a:t>
            </a:r>
            <a:endParaRPr lang="en-US" sz="2800" dirty="0"/>
          </a:p>
        </p:txBody>
      </p:sp>
      <p:sp>
        <p:nvSpPr>
          <p:cNvPr id="5" name="Text 1"/>
          <p:cNvSpPr txBox="1"/>
          <p:nvPr/>
        </p:nvSpPr>
        <p:spPr>
          <a:xfrm>
            <a:off x="369100" y="1958901"/>
            <a:ext cx="3928800" cy="1260600"/>
          </a:xfrm>
          <a:prstGeom prst="rect">
            <a:avLst/>
          </a:prstGeom>
          <a:noFill/>
          <a:ln/>
        </p:spPr>
        <p:txBody>
          <a:bodyPr wrap="square" lIns="0" tIns="0" rIns="0" bIns="0" rtlCol="0" anchor="t"/>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Диаграмма помогает быстро увидеть знакомые школьникам жанры и связать их с короткими описаниями на английском.
</a:t>
            </a:r>
            <a:endParaRPr lang="en-US" sz="1400" dirty="0"/>
          </a:p>
        </p:txBody>
      </p:sp>
      <p:sp>
        <p:nvSpPr>
          <p:cNvPr id="6" name="Text 2"/>
          <p:cNvSpPr txBox="1"/>
          <p:nvPr/>
        </p:nvSpPr>
        <p:spPr>
          <a:xfrm>
            <a:off x="8573250" y="4637850"/>
            <a:ext cx="391500" cy="3396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4</a:t>
            </a:r>
            <a:endParaRPr lang="en-US" sz="1600" dirty="0"/>
          </a:p>
        </p:txBody>
      </p:sp>
      <p:sp>
        <p:nvSpPr>
          <p:cNvPr id="7" name="Text 3"/>
          <p:cNvSpPr txBox="1"/>
          <p:nvPr/>
        </p:nvSpPr>
        <p:spPr>
          <a:xfrm>
            <a:off x="369100" y="3330325"/>
            <a:ext cx="3928800" cy="1228200"/>
          </a:xfrm>
          <a:prstGeom prst="rect">
            <a:avLst/>
          </a:prstGeom>
          <a:noFill/>
          <a:ln/>
        </p:spPr>
        <p:txBody>
          <a:bodyPr wrap="square" lIns="0" tIns="0" rIns="0" bIns="0" rtlCol="0" anchor="t"/>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Наиболее удобны для сравнения короткие жанры: action, puzzle и sports. Они легко объясняются простыми словами и подходят для устного ответа.
</a:t>
            </a:r>
            <a:endParaRPr lang="en-US" sz="1400" dirty="0"/>
          </a:p>
        </p:txBody>
      </p:sp>
      <p:sp>
        <p:nvSpPr>
          <p:cNvPr id="8" name="Text 4"/>
          <p:cNvSpPr txBox="1"/>
          <p:nvPr/>
        </p:nvSpPr>
        <p:spPr>
          <a:xfrm>
            <a:off x="369100" y="4669350"/>
            <a:ext cx="3928800" cy="369600"/>
          </a:xfrm>
          <a:prstGeom prst="rect">
            <a:avLst/>
          </a:prstGeom>
          <a:noFill/>
          <a:ln/>
        </p:spPr>
        <p:txBody>
          <a:bodyPr wrap="square" lIns="0" tIns="0" rIns="0" bIns="0" rtlCol="0" anchor="t"/>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Иллюстративные данные для учебной презентации
</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646175" y="1159575"/>
            <a:ext cx="2081100" cy="20811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5435475" y="1159575"/>
            <a:ext cx="2081100" cy="20811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30200" y="266700"/>
            <a:ext cx="8483700" cy="498300"/>
          </a:xfrm>
          <a:prstGeom prst="rect">
            <a:avLst/>
          </a:prstGeom>
          <a:noFill/>
          <a:ln/>
        </p:spPr>
        <p:txBody>
          <a:bodyPr wrap="square" lIns="0" tIns="0" rIns="0" bIns="0" rtlCol="0" anchor="ctr"/>
          <a:lstStyle/>
          <a:p>
            <a:pPr algn="l" indent="0" marL="0">
              <a:lnSpc>
                <a:spcPct val="100000"/>
              </a:lnSpc>
              <a:buNone/>
            </a:pPr>
            <a:r>
              <a:rPr lang="en-US" sz="2152" b="1" dirty="0">
                <a:solidFill>
                  <a:srgbClr val="000000"/>
                </a:solidFill>
                <a:latin typeface="Arial" pitchFamily="34" charset="0"/>
                <a:ea typeface="Arial" pitchFamily="34" charset="-122"/>
                <a:cs typeface="Arial" pitchFamily="34" charset="-120"/>
              </a:rPr>
              <a:t>Как выглядит игра: экран, интерфейс и элементы управления
</a:t>
            </a:r>
            <a:endParaRPr lang="en-US" sz="2152" dirty="0"/>
          </a:p>
        </p:txBody>
      </p:sp>
      <p:sp>
        <p:nvSpPr>
          <p:cNvPr id="8" name="Text 1"/>
          <p:cNvSpPr txBox="1"/>
          <p:nvPr/>
        </p:nvSpPr>
        <p:spPr>
          <a:xfrm>
            <a:off x="8573250" y="4637850"/>
            <a:ext cx="391500" cy="339600"/>
          </a:xfrm>
          <a:prstGeom prst="rect">
            <a:avLst/>
          </a:prstGeom>
          <a:noFill/>
          <a:ln/>
        </p:spPr>
        <p:txBody>
          <a:bodyPr wrap="square" lIns="0" tIns="0" rIns="0" bIns="0" rtlCol="0" anchor="ctr"/>
          <a:lstStyle/>
          <a:p>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5</a:t>
            </a:r>
            <a:endParaRPr lang="en-US" sz="1600" dirty="0"/>
          </a:p>
        </p:txBody>
      </p:sp>
      <p:sp>
        <p:nvSpPr>
          <p:cNvPr id="9" name="Text 2"/>
          <p:cNvSpPr txBox="1"/>
          <p:nvPr/>
        </p:nvSpPr>
        <p:spPr>
          <a:xfrm>
            <a:off x="1459700" y="3548050"/>
            <a:ext cx="2464200" cy="1017900"/>
          </a:xfrm>
          <a:prstGeom prst="rect">
            <a:avLst/>
          </a:prstGeom>
          <a:noFill/>
          <a:ln/>
        </p:spPr>
        <p:txBody>
          <a:bodyPr wrap="square" lIns="0" tIns="0" rIns="0" bIns="0" rtlCol="0" anchor="t"/>
          <a:lstStyle/>
          <a:p>
            <a:pPr algn="ctr" indent="0" marL="0">
              <a:lnSpc>
                <a:spcPct val="100000"/>
              </a:lnSpc>
              <a:buNone/>
            </a:pPr>
            <a:r>
              <a:rPr lang="en-US" sz="890" b="1" dirty="0">
                <a:solidFill>
                  <a:srgbClr val="000000"/>
                </a:solidFill>
                <a:latin typeface="Arial" pitchFamily="34" charset="0"/>
                <a:ea typeface="Arial" pitchFamily="34" charset="-122"/>
                <a:cs typeface="Arial" pitchFamily="34" charset="-120"/>
              </a:rPr>
              <a:t>Игровой экран
</a:t>
            </a:r>
            <a:pPr algn="ctr" indent="0" marL="0">
              <a:lnSpc>
                <a:spcPct val="100000"/>
              </a:lnSpc>
              <a:buNone/>
            </a:pPr>
            <a:r>
              <a:rPr lang="en-US" sz="890" dirty="0">
                <a:solidFill>
                  <a:srgbClr val="000000"/>
                </a:solidFill>
                <a:latin typeface="Arial" pitchFamily="34" charset="0"/>
                <a:ea typeface="Arial" pitchFamily="34" charset="-122"/>
                <a:cs typeface="Arial" pitchFamily="34" charset="-120"/>
              </a:rPr>
              <a:t>
</a:t>
            </a:r>
            <a:pPr algn="ctr" indent="0" marL="0">
              <a:lnSpc>
                <a:spcPct val="100000"/>
              </a:lnSpc>
              <a:buNone/>
            </a:pPr>
            <a:r>
              <a:rPr lang="en-US" sz="890" dirty="0">
                <a:solidFill>
                  <a:srgbClr val="000000"/>
                </a:solidFill>
                <a:latin typeface="Arial" pitchFamily="34" charset="0"/>
                <a:ea typeface="Arial" pitchFamily="34" charset="-122"/>
                <a:cs typeface="Arial" pitchFamily="34" charset="-120"/>
              </a:rPr>
              <a:t>На экране можно увидеть character, map, health bar, score, menu and missions. Такая картинка обычно выглядит colorful, bright and modern, поэтому её легко описывать простыми прилагательными на английском. Ученики сразу узнают знакомые элементы интерфейса и пробуют назвать их вслух.
</a:t>
            </a:r>
            <a:endParaRPr lang="en-US" sz="890" dirty="0"/>
          </a:p>
        </p:txBody>
      </p:sp>
      <p:sp>
        <p:nvSpPr>
          <p:cNvPr id="10" name="Text 3"/>
          <p:cNvSpPr txBox="1"/>
          <p:nvPr/>
        </p:nvSpPr>
        <p:spPr>
          <a:xfrm>
            <a:off x="5243925" y="3548050"/>
            <a:ext cx="2464200" cy="1017900"/>
          </a:xfrm>
          <a:prstGeom prst="rect">
            <a:avLst/>
          </a:prstGeom>
          <a:noFill/>
          <a:ln/>
        </p:spPr>
        <p:txBody>
          <a:bodyPr wrap="square" lIns="0" tIns="0" rIns="0" bIns="0" rtlCol="0" anchor="t"/>
          <a:lstStyle/>
          <a:p>
            <a:pPr algn="ctr" indent="0" marL="0">
              <a:lnSpc>
                <a:spcPct val="100000"/>
              </a:lnSpc>
              <a:buNone/>
            </a:pPr>
            <a:r>
              <a:rPr lang="en-US" sz="935" b="1" dirty="0">
                <a:solidFill>
                  <a:srgbClr val="000000"/>
                </a:solidFill>
                <a:latin typeface="Arial" pitchFamily="34" charset="0"/>
                <a:ea typeface="Arial" pitchFamily="34" charset="-122"/>
                <a:cs typeface="Arial" pitchFamily="34" charset="-120"/>
              </a:rPr>
              <a:t>Чем управляют в игре
</a:t>
            </a:r>
            <a:pPr algn="ctr" indent="0" marL="0">
              <a:lnSpc>
                <a:spcPct val="100000"/>
              </a:lnSpc>
              <a:buNone/>
            </a:pPr>
            <a:r>
              <a:rPr lang="en-US" sz="935" dirty="0">
                <a:solidFill>
                  <a:srgbClr val="000000"/>
                </a:solidFill>
                <a:latin typeface="Arial" pitchFamily="34" charset="0"/>
                <a:ea typeface="Arial" pitchFamily="34" charset="-122"/>
                <a:cs typeface="Arial" pitchFamily="34" charset="-120"/>
              </a:rPr>
              <a:t>
</a:t>
            </a:r>
            <a:pPr algn="ctr" indent="0" marL="0">
              <a:lnSpc>
                <a:spcPct val="100000"/>
              </a:lnSpc>
              <a:buNone/>
            </a:pPr>
            <a:r>
              <a:rPr lang="en-US" sz="935" dirty="0">
                <a:solidFill>
                  <a:srgbClr val="000000"/>
                </a:solidFill>
                <a:latin typeface="Arial" pitchFamily="34" charset="0"/>
                <a:ea typeface="Arial" pitchFamily="34" charset="-122"/>
                <a:cs typeface="Arial" pitchFamily="34" charset="-120"/>
              </a:rPr>
              <a:t>Для управления часто используют keyboard, mouse, joystick, controller or touchscreen. Одни устройства подходят для компьютера, другие — для консоли или телефона. Это помогает ученикам описывать не только саму игру, но и то, как именно в неё играют.
</a:t>
            </a:r>
            <a:endParaRPr lang="en-US" sz="935"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4572000" y="1975818"/>
            <a:ext cx="4166100" cy="1660313"/>
          </a:xfrm>
          <a:prstGeom prst="rect">
            <a:avLst/>
          </a:prstGeom>
        </p:spPr>
      </p:pic>
      <p:sp>
        <p:nvSpPr>
          <p:cNvPr id="6" name="Text 0"/>
          <p:cNvSpPr txBox="1"/>
          <p:nvPr/>
        </p:nvSpPr>
        <p:spPr>
          <a:xfrm>
            <a:off x="369100" y="402675"/>
            <a:ext cx="8369100" cy="660300"/>
          </a:xfrm>
          <a:prstGeom prst="rect">
            <a:avLst/>
          </a:prstGeom>
          <a:noFill/>
          <a:ln/>
        </p:spPr>
        <p:txBody>
          <a:bodyPr wrap="square" lIns="0" tIns="0" rIns="0" bIns="0" rtlCol="0" anchor="t"/>
          <a:lstStyle/>
          <a:p>
            <a:pPr algn="l" indent="0" marL="0">
              <a:lnSpc>
                <a:spcPct val="100000"/>
              </a:lnSpc>
              <a:buNone/>
            </a:pPr>
            <a:r>
              <a:rPr lang="en-US" sz="2800" b="1" dirty="0">
                <a:solidFill>
                  <a:srgbClr val="000000"/>
                </a:solidFill>
                <a:latin typeface="Arial" pitchFamily="34" charset="0"/>
                <a:ea typeface="Arial" pitchFamily="34" charset="-122"/>
                <a:cs typeface="Arial" pitchFamily="34" charset="-120"/>
              </a:rPr>
              <a:t>Слова и фразы для сравнения игр
</a:t>
            </a:r>
            <a:endParaRPr lang="en-US" sz="2800" dirty="0"/>
          </a:p>
        </p:txBody>
      </p:sp>
      <p:sp>
        <p:nvSpPr>
          <p:cNvPr id="7" name="Text 1"/>
          <p:cNvSpPr txBox="1"/>
          <p:nvPr/>
        </p:nvSpPr>
        <p:spPr>
          <a:xfrm>
            <a:off x="369100" y="1354878"/>
            <a:ext cx="3744600" cy="14454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Таблица помогает повторить прилагательные и готовые модели для сравнения двух игр.
</a:t>
            </a:r>
            <a:endParaRPr lang="en-US" sz="1400" dirty="0"/>
          </a:p>
        </p:txBody>
      </p:sp>
      <p:sp>
        <p:nvSpPr>
          <p:cNvPr id="8" name="Text 2"/>
          <p:cNvSpPr txBox="1"/>
          <p:nvPr/>
        </p:nvSpPr>
        <p:spPr>
          <a:xfrm>
            <a:off x="8573250" y="4637850"/>
            <a:ext cx="391500" cy="3396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6</a:t>
            </a:r>
            <a:endParaRPr lang="en-US" sz="1600" dirty="0"/>
          </a:p>
        </p:txBody>
      </p:sp>
      <p:sp>
        <p:nvSpPr>
          <p:cNvPr id="9" name="Text 3"/>
          <p:cNvSpPr txBox="1"/>
          <p:nvPr/>
        </p:nvSpPr>
        <p:spPr>
          <a:xfrm>
            <a:off x="369100" y="3287478"/>
            <a:ext cx="3744600" cy="14454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Сравнение игр удобно строится на коротких оценках и простых моделях. Это развивает речь и помогает ученикам выражать мнение без сложных конструкций.
</a:t>
            </a:r>
            <a:endParaRPr lang="en-US" sz="1400" dirty="0"/>
          </a:p>
        </p:txBody>
      </p:sp>
      <p:sp>
        <p:nvSpPr>
          <p:cNvPr id="10" name="Text 4"/>
          <p:cNvSpPr txBox="1"/>
          <p:nvPr/>
        </p:nvSpPr>
        <p:spPr>
          <a:xfrm>
            <a:off x="4572000" y="4558500"/>
            <a:ext cx="3726600" cy="369600"/>
          </a:xfrm>
          <a:prstGeom prst="rect">
            <a:avLst/>
          </a:prstGeom>
          <a:noFill/>
          <a:ln/>
        </p:spPr>
        <p:txBody>
          <a:bodyPr wrap="square" lIns="0" tIns="0" rIns="0" bIns="0" rtlCol="0" anchor="t"/>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Учебная подборка лексики по теме Video Games
</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8573250" y="4637850"/>
            <a:ext cx="391500" cy="3396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7</a:t>
            </a:r>
            <a:endParaRPr lang="en-US" sz="1600" dirty="0"/>
          </a:p>
        </p:txBody>
      </p:sp>
      <p:sp>
        <p:nvSpPr>
          <p:cNvPr id="10" name="Text 1"/>
          <p:cNvSpPr txBox="1"/>
          <p:nvPr/>
        </p:nvSpPr>
        <p:spPr>
          <a:xfrm>
            <a:off x="330200" y="266700"/>
            <a:ext cx="8483700" cy="498300"/>
          </a:xfrm>
          <a:prstGeom prst="rect">
            <a:avLst/>
          </a:prstGeom>
          <a:noFill/>
          <a:ln/>
        </p:spPr>
        <p:txBody>
          <a:bodyPr wrap="square" lIns="0" tIns="0" rIns="0" bIns="0" rtlCol="0" anchor="t"/>
          <a:lstStyle/>
          <a:p>
            <a:pPr algn="l" indent="0" marL="0">
              <a:lnSpc>
                <a:spcPct val="100000"/>
              </a:lnSpc>
              <a:buNone/>
            </a:pPr>
            <a:r>
              <a:rPr lang="en-US" sz="2715" b="1" dirty="0">
                <a:solidFill>
                  <a:srgbClr val="FFFFFF"/>
                </a:solidFill>
                <a:latin typeface="Arial" pitchFamily="34" charset="0"/>
                <a:ea typeface="Arial" pitchFamily="34" charset="-122"/>
                <a:cs typeface="Arial" pitchFamily="34" charset="-120"/>
              </a:rPr>
              <a:t>Что можно сказать о любимой игре по-английски
</a:t>
            </a:r>
            <a:endParaRPr lang="en-US" sz="2715" dirty="0"/>
          </a:p>
        </p:txBody>
      </p:sp>
      <p:sp>
        <p:nvSpPr>
          <p:cNvPr id="11" name="Text 2"/>
          <p:cNvSpPr txBox="1"/>
          <p:nvPr/>
        </p:nvSpPr>
        <p:spPr>
          <a:xfrm>
            <a:off x="1315800" y="1158370"/>
            <a:ext cx="3124800" cy="1223064"/>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Начать с названия
</a:t>
            </a:r>
            <a:pPr algn="l" indent="0" marL="0">
              <a:lnSpc>
                <a:spcPct val="100000"/>
              </a:lnSpc>
              <a:buNone/>
            </a:pPr>
            <a:r>
              <a:rPr lang="en-US" sz="2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Сначала назовите игру: My favorite game is… Так слушателю сразу понятно, о чём идёт речь, а ученик получает простой и уверенный старт для ответа.
</a:t>
            </a:r>
            <a:endParaRPr lang="en-US" sz="1200" dirty="0"/>
          </a:p>
        </p:txBody>
      </p:sp>
      <p:sp>
        <p:nvSpPr>
          <p:cNvPr id="12" name="Text 3"/>
          <p:cNvSpPr txBox="1"/>
          <p:nvPr/>
        </p:nvSpPr>
        <p:spPr>
          <a:xfrm>
            <a:off x="1315800" y="2506549"/>
            <a:ext cx="3124800" cy="1223064"/>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Сказать, почему нравится
</a:t>
            </a:r>
            <a:pPr algn="l" indent="0" marL="0">
              <a:lnSpc>
                <a:spcPct val="100000"/>
              </a:lnSpc>
              <a:buNone/>
            </a:pPr>
            <a:r>
              <a:rPr lang="en-US" sz="2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Дальше можно добавить причину: I like it because it is fun and colorful. Такие слова легко запомнить, а оценка звучит ясно и естественно.
</a:t>
            </a:r>
            <a:endParaRPr lang="en-US" sz="1200" dirty="0"/>
          </a:p>
        </p:txBody>
      </p:sp>
      <p:sp>
        <p:nvSpPr>
          <p:cNvPr id="13" name="Text 4"/>
          <p:cNvSpPr txBox="1"/>
          <p:nvPr/>
        </p:nvSpPr>
        <p:spPr>
          <a:xfrm>
            <a:off x="1315800" y="3854849"/>
            <a:ext cx="3124800" cy="1223064"/>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Описать героя и цель
</a:t>
            </a:r>
            <a:pPr algn="l" indent="0" marL="0">
              <a:lnSpc>
                <a:spcPct val="100000"/>
              </a:lnSpc>
              <a:buNone/>
            </a:pPr>
            <a:r>
              <a:rPr lang="en-US" sz="2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Потом назовите главного персонажа и цель игры: The main character is… The goal is to… Это делает ответ более конкретным и помогает удержать логическую линию.
</a:t>
            </a:r>
            <a:endParaRPr lang="en-US" sz="1200" dirty="0"/>
          </a:p>
        </p:txBody>
      </p:sp>
      <p:sp>
        <p:nvSpPr>
          <p:cNvPr id="14" name="Text 5"/>
          <p:cNvSpPr txBox="1"/>
          <p:nvPr/>
        </p:nvSpPr>
        <p:spPr>
          <a:xfrm>
            <a:off x="5689100" y="1158349"/>
            <a:ext cx="3124800" cy="1223064"/>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Указать, с кем играешь
</a:t>
            </a:r>
            <a:pPr algn="l" indent="0" marL="0">
              <a:lnSpc>
                <a:spcPct val="100000"/>
              </a:lnSpc>
              <a:buNone/>
            </a:pPr>
            <a:r>
              <a:rPr lang="en-US" sz="2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Полезно сказать: I play it with… или I play after school. В таких фразах удобно использовать Present Simple, потому что он подходит для привычек и фактов.
</a:t>
            </a:r>
            <a:endParaRPr lang="en-US" sz="1200" dirty="0"/>
          </a:p>
        </p:txBody>
      </p:sp>
      <p:sp>
        <p:nvSpPr>
          <p:cNvPr id="15" name="Text 6"/>
          <p:cNvSpPr txBox="1"/>
          <p:nvPr/>
        </p:nvSpPr>
        <p:spPr>
          <a:xfrm>
            <a:off x="5689100" y="2506549"/>
            <a:ext cx="3124800" cy="1223064"/>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Добавить время игры
</a:t>
            </a:r>
            <a:pPr algn="l" indent="0" marL="0">
              <a:lnSpc>
                <a:spcPct val="100000"/>
              </a:lnSpc>
              <a:buNone/>
            </a:pPr>
            <a:r>
              <a:rPr lang="en-US" sz="2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Последний шаг — коротко сказать, сколько времени вы играете: It takes about… minutes. Такая деталь делает ответ живым, но остаётся очень простой для 6 класса.
</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72007" y="1358900"/>
            <a:ext cx="8363285" cy="31398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69100" y="402675"/>
            <a:ext cx="8369100" cy="498300"/>
          </a:xfrm>
          <a:prstGeom prst="rect">
            <a:avLst/>
          </a:prstGeom>
          <a:noFill/>
          <a:ln/>
        </p:spPr>
        <p:txBody>
          <a:bodyPr wrap="square" lIns="0" tIns="0" rIns="0" bIns="0" rtlCol="0" anchor="t"/>
          <a:lstStyle/>
          <a:p>
            <a:pPr algn="l" indent="0" marL="0">
              <a:lnSpc>
                <a:spcPct val="100000"/>
              </a:lnSpc>
              <a:buNone/>
            </a:pPr>
            <a:r>
              <a:rPr lang="en-US" sz="2800" b="1" dirty="0">
                <a:solidFill>
                  <a:srgbClr val="000000"/>
                </a:solidFill>
                <a:latin typeface="Arial" pitchFamily="34" charset="0"/>
                <a:ea typeface="Arial" pitchFamily="34" charset="-122"/>
                <a:cs typeface="Arial" pitchFamily="34" charset="-120"/>
              </a:rPr>
              <a:t>Как построить ответ о видеоигре
</a:t>
            </a:r>
            <a:endParaRPr lang="en-US" sz="2800" dirty="0"/>
          </a:p>
        </p:txBody>
      </p:sp>
      <p:sp>
        <p:nvSpPr>
          <p:cNvPr id="6" name="Text 1"/>
          <p:cNvSpPr txBox="1"/>
          <p:nvPr/>
        </p:nvSpPr>
        <p:spPr>
          <a:xfrm>
            <a:off x="8573250" y="4637850"/>
            <a:ext cx="391500" cy="3396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8</a:t>
            </a:r>
            <a:endParaRPr lang="en-US" sz="1600" dirty="0"/>
          </a:p>
        </p:txBody>
      </p:sp>
      <p:sp>
        <p:nvSpPr>
          <p:cNvPr id="7" name="Text 2"/>
          <p:cNvSpPr txBox="1"/>
          <p:nvPr/>
        </p:nvSpPr>
        <p:spPr>
          <a:xfrm>
            <a:off x="369100" y="945150"/>
            <a:ext cx="8369100" cy="369600"/>
          </a:xfrm>
          <a:prstGeom prst="rect">
            <a:avLst/>
          </a:prstGeom>
          <a:noFill/>
          <a:ln/>
        </p:spPr>
        <p:txBody>
          <a:bodyPr wrap="square" lIns="0" tIns="0" rIns="0" bIns="0" rtlCol="0" anchor="t"/>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Последовательность помогает составить связный монолог из 5–7 простых предложений.
</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813056" y="1483351"/>
            <a:ext cx="348862" cy="3987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4376212" y="1486951"/>
            <a:ext cx="391500" cy="391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2605294" y="1483351"/>
            <a:ext cx="348862" cy="398700"/>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pic>
        <p:nvPicPr>
          <p:cNvPr id="12" name="Image 10" descr="preencoded.png">    </p:cNvPr>
          <p:cNvPicPr>
            <a:picLocks noChangeAspect="1"/>
          </p:cNvPicPr>
          <p:nvPr/>
        </p:nvPicPr>
        <p:blipFill>
          <a:blip r:embed="rId11"/>
          <a:stretch>
            <a:fillRect/>
          </a:stretch>
        </p:blipFill>
        <p:spPr>
          <a:xfrm>
            <a:off x="0" y="0"/>
            <a:ext cx="9144000" cy="5143500"/>
          </a:xfrm>
          <a:prstGeom prst="rect">
            <a:avLst/>
          </a:prstGeom>
        </p:spPr>
      </p:pic>
      <p:pic>
        <p:nvPicPr>
          <p:cNvPr id="13" name="Image 11" descr="preencoded.png">    </p:cNvPr>
          <p:cNvPicPr>
            <a:picLocks noChangeAspect="1"/>
          </p:cNvPicPr>
          <p:nvPr/>
        </p:nvPicPr>
        <p:blipFill>
          <a:blip r:embed="rId12"/>
          <a:stretch>
            <a:fillRect/>
          </a:stretch>
        </p:blipFill>
        <p:spPr>
          <a:xfrm>
            <a:off x="6168425" y="1486951"/>
            <a:ext cx="391500" cy="391500"/>
          </a:xfrm>
          <a:prstGeom prst="rect">
            <a:avLst/>
          </a:prstGeom>
        </p:spPr>
      </p:pic>
      <p:pic>
        <p:nvPicPr>
          <p:cNvPr id="14" name="Image 12" descr="preencoded.png">    </p:cNvPr>
          <p:cNvPicPr>
            <a:picLocks noChangeAspect="1"/>
          </p:cNvPicPr>
          <p:nvPr/>
        </p:nvPicPr>
        <p:blipFill>
          <a:blip r:embed="rId13"/>
          <a:stretch>
            <a:fillRect/>
          </a:stretch>
        </p:blipFill>
        <p:spPr>
          <a:xfrm>
            <a:off x="0" y="0"/>
            <a:ext cx="9144000" cy="5143500"/>
          </a:xfrm>
          <a:prstGeom prst="rect">
            <a:avLst/>
          </a:prstGeom>
        </p:spPr>
      </p:pic>
      <p:pic>
        <p:nvPicPr>
          <p:cNvPr id="15" name="Image 13" descr="preencoded.png">    </p:cNvPr>
          <p:cNvPicPr>
            <a:picLocks noChangeAspect="1"/>
          </p:cNvPicPr>
          <p:nvPr/>
        </p:nvPicPr>
        <p:blipFill>
          <a:blip r:embed="rId14"/>
          <a:stretch>
            <a:fillRect/>
          </a:stretch>
        </p:blipFill>
        <p:spPr>
          <a:xfrm>
            <a:off x="0" y="0"/>
            <a:ext cx="9144000" cy="5143500"/>
          </a:xfrm>
          <a:prstGeom prst="rect">
            <a:avLst/>
          </a:prstGeom>
        </p:spPr>
      </p:pic>
      <p:pic>
        <p:nvPicPr>
          <p:cNvPr id="16" name="Image 14" descr="preencoded.png">    </p:cNvPr>
          <p:cNvPicPr>
            <a:picLocks noChangeAspect="1"/>
          </p:cNvPicPr>
          <p:nvPr/>
        </p:nvPicPr>
        <p:blipFill>
          <a:blip r:embed="rId15"/>
          <a:stretch>
            <a:fillRect/>
          </a:stretch>
        </p:blipFill>
        <p:spPr>
          <a:xfrm>
            <a:off x="7960650" y="1526101"/>
            <a:ext cx="391500" cy="313200"/>
          </a:xfrm>
          <a:prstGeom prst="rect">
            <a:avLst/>
          </a:prstGeom>
        </p:spPr>
      </p:pic>
      <p:pic>
        <p:nvPicPr>
          <p:cNvPr id="17" name="Image 15" descr="preencoded.png">    </p:cNvPr>
          <p:cNvPicPr>
            <a:picLocks noChangeAspect="1"/>
          </p:cNvPicPr>
          <p:nvPr/>
        </p:nvPicPr>
        <p:blipFill>
          <a:blip r:embed="rId16"/>
          <a:stretch>
            <a:fillRect/>
          </a:stretch>
        </p:blipFill>
        <p:spPr>
          <a:xfrm>
            <a:off x="0" y="0"/>
            <a:ext cx="9144000" cy="5143500"/>
          </a:xfrm>
          <a:prstGeom prst="rect">
            <a:avLst/>
          </a:prstGeom>
        </p:spPr>
      </p:pic>
      <p:sp>
        <p:nvSpPr>
          <p:cNvPr id="18" name="Text 0"/>
          <p:cNvSpPr txBox="1"/>
          <p:nvPr/>
        </p:nvSpPr>
        <p:spPr>
          <a:xfrm>
            <a:off x="330200" y="266700"/>
            <a:ext cx="8483700" cy="498300"/>
          </a:xfrm>
          <a:prstGeom prst="rect">
            <a:avLst/>
          </a:prstGeom>
          <a:noFill/>
          <a:ln/>
        </p:spPr>
        <p:txBody>
          <a:bodyPr wrap="square" lIns="0" tIns="0" rIns="0" bIns="0" rtlCol="0" anchor="ctr"/>
          <a:lstStyle/>
          <a:p>
            <a:pPr algn="l" indent="0" marL="0">
              <a:lnSpc>
                <a:spcPct val="100000"/>
              </a:lnSpc>
              <a:buNone/>
            </a:pPr>
            <a:r>
              <a:rPr lang="en-US" sz="2800" b="1" dirty="0">
                <a:solidFill>
                  <a:srgbClr val="000000"/>
                </a:solidFill>
                <a:latin typeface="Arial" pitchFamily="34" charset="0"/>
                <a:ea typeface="Arial" pitchFamily="34" charset="-122"/>
                <a:cs typeface="Arial" pitchFamily="34" charset="-120"/>
              </a:rPr>
              <a:t>Командная игра и английский язык общения
</a:t>
            </a:r>
            <a:endParaRPr lang="en-US" sz="2800" dirty="0"/>
          </a:p>
        </p:txBody>
      </p:sp>
      <p:sp>
        <p:nvSpPr>
          <p:cNvPr id="19" name="Text 1"/>
          <p:cNvSpPr txBox="1"/>
          <p:nvPr/>
        </p:nvSpPr>
        <p:spPr>
          <a:xfrm>
            <a:off x="8573250" y="4637850"/>
            <a:ext cx="391500" cy="339600"/>
          </a:xfrm>
          <a:prstGeom prst="rect">
            <a:avLst/>
          </a:prstGeom>
          <a:noFill/>
          <a:ln/>
        </p:spPr>
        <p:txBody>
          <a:bodyPr wrap="square" lIns="0" tIns="0" rIns="0" bIns="0" rtlCol="0" anchor="ctr"/>
          <a:lstStyle/>
          <a:p>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9</a:t>
            </a:r>
            <a:endParaRPr lang="en-US" sz="1600" dirty="0"/>
          </a:p>
        </p:txBody>
      </p:sp>
      <p:sp>
        <p:nvSpPr>
          <p:cNvPr id="20" name="Text 2"/>
          <p:cNvSpPr txBox="1"/>
          <p:nvPr/>
        </p:nvSpPr>
        <p:spPr>
          <a:xfrm>
            <a:off x="278542" y="2481675"/>
            <a:ext cx="1418100" cy="1785900"/>
          </a:xfrm>
          <a:prstGeom prst="rect">
            <a:avLst/>
          </a:prstGeom>
          <a:noFill/>
          <a:ln/>
        </p:spPr>
        <p:txBody>
          <a:bodyPr wrap="square" lIns="0" tIns="0" rIns="0" bIns="0" rtlCol="0" anchor="t"/>
          <a:lstStyle/>
          <a:p>
            <a:pPr algn="ctr" indent="0" marL="0">
              <a:lnSpc>
                <a:spcPct val="100000"/>
              </a:lnSpc>
              <a:buNone/>
            </a:pPr>
            <a:r>
              <a:rPr lang="en-US" sz="1098" b="1" dirty="0">
                <a:solidFill>
                  <a:srgbClr val="FFFFFF"/>
                </a:solidFill>
                <a:latin typeface="Arial" pitchFamily="34" charset="0"/>
                <a:ea typeface="Arial" pitchFamily="34" charset="-122"/>
                <a:cs typeface="Arial" pitchFamily="34" charset="-120"/>
              </a:rPr>
              <a:t>Быстрый старт
</a:t>
            </a:r>
            <a:pPr algn="ctr" indent="0" marL="0">
              <a:lnSpc>
                <a:spcPct val="100000"/>
              </a:lnSpc>
              <a:buNone/>
            </a:pPr>
            <a:r>
              <a:rPr lang="en-US" sz="1098"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1098" dirty="0">
                <a:solidFill>
                  <a:srgbClr val="FFFFFF"/>
                </a:solidFill>
                <a:latin typeface="Arial" pitchFamily="34" charset="0"/>
                <a:ea typeface="Arial" pitchFamily="34" charset="-122"/>
                <a:cs typeface="Arial" pitchFamily="34" charset="-120"/>
              </a:rPr>
              <a:t>Фразы Let's go! и Follow me! помогают начать действие без длинных объяснений. В командной игре они звучат коротко, понятно и подходят для быстрого общения во время матча.
</a:t>
            </a:r>
            <a:endParaRPr lang="en-US" sz="1098" dirty="0"/>
          </a:p>
        </p:txBody>
      </p:sp>
      <p:sp>
        <p:nvSpPr>
          <p:cNvPr id="21" name="Text 3"/>
          <p:cNvSpPr txBox="1"/>
          <p:nvPr/>
        </p:nvSpPr>
        <p:spPr>
          <a:xfrm>
            <a:off x="3863017" y="2481675"/>
            <a:ext cx="1418100" cy="1785900"/>
          </a:xfrm>
          <a:prstGeom prst="rect">
            <a:avLst/>
          </a:prstGeom>
          <a:noFill/>
          <a:ln/>
        </p:spPr>
        <p:txBody>
          <a:bodyPr wrap="square" lIns="0" tIns="0" rIns="0" bIns="0" rtlCol="0" anchor="t"/>
          <a:lstStyle/>
          <a:p>
            <a:pPr algn="ctr" indent="0" marL="0">
              <a:lnSpc>
                <a:spcPct val="100000"/>
              </a:lnSpc>
              <a:buNone/>
            </a:pPr>
            <a:r>
              <a:rPr lang="en-US" sz="1137" b="1" dirty="0">
                <a:solidFill>
                  <a:srgbClr val="FFFFFF"/>
                </a:solidFill>
                <a:latin typeface="Arial" pitchFamily="34" charset="0"/>
                <a:ea typeface="Arial" pitchFamily="34" charset="-122"/>
                <a:cs typeface="Arial" pitchFamily="34" charset="-120"/>
              </a:rPr>
              <a:t>Просьба о помощи
</a:t>
            </a:r>
            <a:pPr algn="ctr" indent="0" marL="0">
              <a:lnSpc>
                <a:spcPct val="100000"/>
              </a:lnSpc>
              <a:buNone/>
            </a:pPr>
            <a:r>
              <a:rPr lang="en-US" sz="1137"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1137" dirty="0">
                <a:solidFill>
                  <a:srgbClr val="FFFFFF"/>
                </a:solidFill>
                <a:latin typeface="Arial" pitchFamily="34" charset="0"/>
                <a:ea typeface="Arial" pitchFamily="34" charset="-122"/>
                <a:cs typeface="Arial" pitchFamily="34" charset="-120"/>
              </a:rPr>
              <a:t>Help me! и I need a healer! показывают, как игрок просит поддержку команды. Это полезные фразы для совместной игры, где важно распределять роли и действовать вместе.
</a:t>
            </a:r>
            <a:endParaRPr lang="en-US" sz="1137" dirty="0"/>
          </a:p>
        </p:txBody>
      </p:sp>
      <p:sp>
        <p:nvSpPr>
          <p:cNvPr id="22" name="Text 4"/>
          <p:cNvSpPr txBox="1"/>
          <p:nvPr/>
        </p:nvSpPr>
        <p:spPr>
          <a:xfrm>
            <a:off x="2070779" y="2481675"/>
            <a:ext cx="1418100" cy="1785900"/>
          </a:xfrm>
          <a:prstGeom prst="rect">
            <a:avLst/>
          </a:prstGeom>
          <a:noFill/>
          <a:ln/>
        </p:spPr>
        <p:txBody>
          <a:bodyPr wrap="square" lIns="0" tIns="0" rIns="0" bIns="0" rtlCol="0" anchor="t"/>
          <a:lstStyle/>
          <a:p>
            <a:pPr algn="ctr" indent="0" marL="0">
              <a:lnSpc>
                <a:spcPct val="100000"/>
              </a:lnSpc>
              <a:buNone/>
            </a:pPr>
            <a:r>
              <a:rPr lang="en-US" sz="1113" b="1" dirty="0">
                <a:solidFill>
                  <a:srgbClr val="FFFFFF"/>
                </a:solidFill>
                <a:latin typeface="Arial" pitchFamily="34" charset="0"/>
                <a:ea typeface="Arial" pitchFamily="34" charset="-122"/>
                <a:cs typeface="Arial" pitchFamily="34" charset="-120"/>
              </a:rPr>
              <a:t>Пауза и внимание
</a:t>
            </a:r>
            <a:pPr algn="ctr" indent="0" marL="0">
              <a:lnSpc>
                <a:spcPct val="100000"/>
              </a:lnSpc>
              <a:buNone/>
            </a:pPr>
            <a:r>
              <a:rPr lang="en-US" sz="1113"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1113" dirty="0">
                <a:solidFill>
                  <a:srgbClr val="FFFFFF"/>
                </a:solidFill>
                <a:latin typeface="Arial" pitchFamily="34" charset="0"/>
                <a:ea typeface="Arial" pitchFamily="34" charset="-122"/>
                <a:cs typeface="Arial" pitchFamily="34" charset="-120"/>
              </a:rPr>
              <a:t>Слова Wait! и Be careful! нужны, когда игроки должны остановиться или быть осторожнее. Такие команды легко повторять вслух, и они хорошо подходят для парной или групповой работы.
</a:t>
            </a:r>
            <a:endParaRPr lang="en-US" sz="1113" dirty="0"/>
          </a:p>
        </p:txBody>
      </p:sp>
      <p:sp>
        <p:nvSpPr>
          <p:cNvPr id="23" name="Text 5"/>
          <p:cNvSpPr txBox="1"/>
          <p:nvPr/>
        </p:nvSpPr>
        <p:spPr>
          <a:xfrm>
            <a:off x="5655229" y="2481675"/>
            <a:ext cx="1418100" cy="1785900"/>
          </a:xfrm>
          <a:prstGeom prst="rect">
            <a:avLst/>
          </a:prstGeom>
          <a:noFill/>
          <a:ln/>
        </p:spPr>
        <p:txBody>
          <a:bodyPr wrap="square" lIns="0" tIns="0" rIns="0" bIns="0" rtlCol="0" anchor="t"/>
          <a:lstStyle/>
          <a:p>
            <a:pPr algn="ctr" indent="0" marL="0">
              <a:lnSpc>
                <a:spcPct val="100000"/>
              </a:lnSpc>
              <a:buNone/>
            </a:pPr>
            <a:r>
              <a:rPr lang="en-US" sz="1082" b="1" dirty="0">
                <a:solidFill>
                  <a:srgbClr val="FFFFFF"/>
                </a:solidFill>
                <a:latin typeface="Arial" pitchFamily="34" charset="0"/>
                <a:ea typeface="Arial" pitchFamily="34" charset="-122"/>
                <a:cs typeface="Arial" pitchFamily="34" charset="-120"/>
              </a:rPr>
              <a:t>Поддержка партнёра
</a:t>
            </a:r>
            <a:pPr algn="ctr" indent="0" marL="0">
              <a:lnSpc>
                <a:spcPct val="100000"/>
              </a:lnSpc>
              <a:buNone/>
            </a:pPr>
            <a:r>
              <a:rPr lang="en-US" sz="1082"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1082" dirty="0">
                <a:solidFill>
                  <a:srgbClr val="FFFFFF"/>
                </a:solidFill>
                <a:latin typeface="Arial" pitchFamily="34" charset="0"/>
                <a:ea typeface="Arial" pitchFamily="34" charset="-122"/>
                <a:cs typeface="Arial" pitchFamily="34" charset="-120"/>
              </a:rPr>
              <a:t>Good job! и Nice try! помогают похвалить товарища даже после ошибки. Такие короткие реплики создают дружелюбную атмосферу и делают общение в игре более вежливым.
</a:t>
            </a:r>
            <a:endParaRPr lang="en-US" sz="1082" dirty="0"/>
          </a:p>
        </p:txBody>
      </p:sp>
      <p:sp>
        <p:nvSpPr>
          <p:cNvPr id="24" name="Text 6"/>
          <p:cNvSpPr txBox="1"/>
          <p:nvPr/>
        </p:nvSpPr>
        <p:spPr>
          <a:xfrm>
            <a:off x="7447454" y="2481675"/>
            <a:ext cx="1418100" cy="1785900"/>
          </a:xfrm>
          <a:prstGeom prst="rect">
            <a:avLst/>
          </a:prstGeom>
          <a:noFill/>
          <a:ln/>
        </p:spPr>
        <p:txBody>
          <a:bodyPr wrap="square" lIns="0" tIns="0" rIns="0" bIns="0" rtlCol="0" anchor="t"/>
          <a:lstStyle/>
          <a:p>
            <a:pPr algn="ctr" indent="0" marL="0">
              <a:lnSpc>
                <a:spcPct val="100000"/>
              </a:lnSpc>
              <a:buNone/>
            </a:pPr>
            <a:r>
              <a:rPr lang="en-US" sz="1046" b="1" dirty="0">
                <a:solidFill>
                  <a:srgbClr val="FFFFFF"/>
                </a:solidFill>
                <a:latin typeface="Arial" pitchFamily="34" charset="0"/>
                <a:ea typeface="Arial" pitchFamily="34" charset="-122"/>
                <a:cs typeface="Arial" pitchFamily="34" charset="-120"/>
              </a:rPr>
              <a:t>Команда говорит вместе
</a:t>
            </a:r>
            <a:pPr algn="ctr" indent="0" marL="0">
              <a:lnSpc>
                <a:spcPct val="100000"/>
              </a:lnSpc>
              <a:buNone/>
            </a:pPr>
            <a:r>
              <a:rPr lang="en-US" sz="1046"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1046" dirty="0">
                <a:solidFill>
                  <a:srgbClr val="FFFFFF"/>
                </a:solidFill>
                <a:latin typeface="Arial" pitchFamily="34" charset="0"/>
                <a:ea typeface="Arial" pitchFamily="34" charset="-122"/>
                <a:cs typeface="Arial" pitchFamily="34" charset="-120"/>
              </a:rPr>
              <a:t>Во многих онлайн-играх важны короткие, чёткие и повторяемые фразы. Они учат слушать партнёров, быстро реагировать и использовать английский как язык совместного действия.
</a:t>
            </a:r>
            <a:endParaRPr lang="en-US" sz="1046"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092700" y="915181"/>
            <a:ext cx="3733800" cy="3348038"/>
          </a:xfrm>
          <a:prstGeom prst="rect">
            <a:avLst/>
          </a:prstGeom>
        </p:spPr>
      </p:pic>
      <p:sp>
        <p:nvSpPr>
          <p:cNvPr id="4" name="Text 0"/>
          <p:cNvSpPr txBox="1"/>
          <p:nvPr/>
        </p:nvSpPr>
        <p:spPr>
          <a:xfrm>
            <a:off x="369100" y="402675"/>
            <a:ext cx="3928800" cy="1445400"/>
          </a:xfrm>
          <a:prstGeom prst="rect">
            <a:avLst/>
          </a:prstGeom>
          <a:noFill/>
          <a:ln/>
        </p:spPr>
        <p:txBody>
          <a:bodyPr wrap="square" lIns="0" tIns="0" rIns="0" bIns="0" rtlCol="0" anchor="t"/>
          <a:lstStyle/>
          <a:p>
            <a:pPr algn="l" indent="0" marL="0">
              <a:lnSpc>
                <a:spcPct val="100000"/>
              </a:lnSpc>
              <a:buNone/>
            </a:pPr>
            <a:r>
              <a:rPr lang="en-US" sz="2800" b="1" dirty="0">
                <a:solidFill>
                  <a:srgbClr val="000000"/>
                </a:solidFill>
                <a:latin typeface="Arial" pitchFamily="34" charset="0"/>
                <a:ea typeface="Arial" pitchFamily="34" charset="-122"/>
                <a:cs typeface="Arial" pitchFamily="34" charset="-120"/>
              </a:rPr>
              <a:t>Сколько времени можно проводить за играми
</a:t>
            </a:r>
            <a:endParaRPr lang="en-US" sz="2800" dirty="0"/>
          </a:p>
        </p:txBody>
      </p:sp>
      <p:sp>
        <p:nvSpPr>
          <p:cNvPr id="5" name="Text 1"/>
          <p:cNvSpPr txBox="1"/>
          <p:nvPr/>
        </p:nvSpPr>
        <p:spPr>
          <a:xfrm>
            <a:off x="369100" y="1958901"/>
            <a:ext cx="3928800" cy="1260600"/>
          </a:xfrm>
          <a:prstGeom prst="rect">
            <a:avLst/>
          </a:prstGeom>
          <a:noFill/>
          <a:ln/>
        </p:spPr>
        <p:txBody>
          <a:bodyPr wrap="square" lIns="0" tIns="0" rIns="0" bIns="0" rtlCol="0" anchor="t"/>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Диаграмма показывает разумное распределение игрового времени рядом с домашними заданиями, сном и свободным временем.
</a:t>
            </a:r>
            <a:endParaRPr lang="en-US" sz="1400" dirty="0"/>
          </a:p>
        </p:txBody>
      </p:sp>
      <p:sp>
        <p:nvSpPr>
          <p:cNvPr id="6" name="Text 2"/>
          <p:cNvSpPr txBox="1"/>
          <p:nvPr/>
        </p:nvSpPr>
        <p:spPr>
          <a:xfrm>
            <a:off x="8573250" y="4637850"/>
            <a:ext cx="391500" cy="3396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10</a:t>
            </a:r>
            <a:endParaRPr lang="en-US" sz="1600" dirty="0"/>
          </a:p>
        </p:txBody>
      </p:sp>
      <p:sp>
        <p:nvSpPr>
          <p:cNvPr id="7" name="Text 3"/>
          <p:cNvSpPr txBox="1"/>
          <p:nvPr/>
        </p:nvSpPr>
        <p:spPr>
          <a:xfrm>
            <a:off x="369100" y="3330325"/>
            <a:ext cx="3928800" cy="1228200"/>
          </a:xfrm>
          <a:prstGeom prst="rect">
            <a:avLst/>
          </a:prstGeom>
          <a:noFill/>
          <a:ln/>
        </p:spPr>
        <p:txBody>
          <a:bodyPr wrap="square" lIns="0" tIns="0" rIns="0" bIns="0" rtlCol="0" anchor="t"/>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Игры лучше планировать заранее: коротко в будни и дольше в выходные. Такой режим помогает сохранить баланс между учёбой и отдыхом.
</a:t>
            </a:r>
            <a:endParaRPr lang="en-US" sz="1400" dirty="0"/>
          </a:p>
        </p:txBody>
      </p:sp>
      <p:sp>
        <p:nvSpPr>
          <p:cNvPr id="8" name="Text 4"/>
          <p:cNvSpPr txBox="1"/>
          <p:nvPr/>
        </p:nvSpPr>
        <p:spPr>
          <a:xfrm>
            <a:off x="369100" y="4669350"/>
            <a:ext cx="3928800" cy="369600"/>
          </a:xfrm>
          <a:prstGeom prst="rect">
            <a:avLst/>
          </a:prstGeom>
          <a:noFill/>
          <a:ln/>
        </p:spPr>
        <p:txBody>
          <a:bodyPr wrap="square" lIns="0" tIns="0" rIns="0" bIns="0" rtlCol="0" anchor="t"/>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Иллюстративные данные для учебной презентации
</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30200" y="266700"/>
            <a:ext cx="8483700" cy="498300"/>
          </a:xfrm>
          <a:prstGeom prst="rect">
            <a:avLst/>
          </a:prstGeom>
          <a:noFill/>
          <a:ln/>
        </p:spPr>
        <p:txBody>
          <a:bodyPr wrap="square" lIns="0" tIns="0" rIns="0" bIns="0" rtlCol="0" anchor="ctr"/>
          <a:lstStyle/>
          <a:p>
            <a:pPr algn="l" indent="0" marL="0">
              <a:lnSpc>
                <a:spcPct val="100000"/>
              </a:lnSpc>
              <a:buNone/>
            </a:pPr>
            <a:r>
              <a:rPr lang="en-US" sz="2800" b="1" dirty="0">
                <a:solidFill>
                  <a:srgbClr val="000000"/>
                </a:solidFill>
                <a:latin typeface="Arial" pitchFamily="34" charset="0"/>
                <a:ea typeface="Arial" pitchFamily="34" charset="-122"/>
                <a:cs typeface="Arial" pitchFamily="34" charset="-120"/>
              </a:rPr>
              <a:t>Плюсы видеоигр для школьников
</a:t>
            </a:r>
            <a:endParaRPr lang="en-US" sz="2800" dirty="0"/>
          </a:p>
        </p:txBody>
      </p:sp>
      <p:sp>
        <p:nvSpPr>
          <p:cNvPr id="9" name="Text 1"/>
          <p:cNvSpPr txBox="1"/>
          <p:nvPr/>
        </p:nvSpPr>
        <p:spPr>
          <a:xfrm>
            <a:off x="8573250" y="4637850"/>
            <a:ext cx="391500" cy="3396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11</a:t>
            </a:r>
            <a:endParaRPr lang="en-US" sz="1600" dirty="0"/>
          </a:p>
        </p:txBody>
      </p:sp>
      <p:sp>
        <p:nvSpPr>
          <p:cNvPr id="10" name="Text 2"/>
          <p:cNvSpPr txBox="1"/>
          <p:nvPr/>
        </p:nvSpPr>
        <p:spPr>
          <a:xfrm>
            <a:off x="634750" y="996700"/>
            <a:ext cx="3829500" cy="1530600"/>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Слова в контексте
</a:t>
            </a:r>
            <a:pPr algn="l" indent="0" marL="0">
              <a:lnSpc>
                <a:spcPct val="100000"/>
              </a:lnSpc>
              <a:buNone/>
            </a:pPr>
            <a:r>
              <a:rPr lang="en-US" sz="4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Во многих играх английские слова встречаются в меню, заданиях и подсказках. Ребёнок видит их в действии, поэтому быстрее запоминает vocabulary и понимает значение без длинного перевода.
</a:t>
            </a:r>
            <a:endParaRPr lang="en-US" sz="1400" dirty="0"/>
          </a:p>
        </p:txBody>
      </p:sp>
      <p:sp>
        <p:nvSpPr>
          <p:cNvPr id="11" name="Text 3"/>
          <p:cNvSpPr txBox="1"/>
          <p:nvPr/>
        </p:nvSpPr>
        <p:spPr>
          <a:xfrm>
            <a:off x="4984400" y="996700"/>
            <a:ext cx="3829500" cy="1530600"/>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Память и логика
</a:t>
            </a:r>
            <a:pPr algn="l" indent="0" marL="0">
              <a:lnSpc>
                <a:spcPct val="100000"/>
              </a:lnSpc>
              <a:buNone/>
            </a:pPr>
            <a:r>
              <a:rPr lang="en-US" sz="4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Во время прохождения уровней ученик запоминает правила, последовательность действий и важные детали. Такие задания полезны для memory, problem solving и аккуратного чтения инструкций.
</a:t>
            </a:r>
            <a:endParaRPr lang="en-US" sz="1400" dirty="0"/>
          </a:p>
        </p:txBody>
      </p:sp>
      <p:sp>
        <p:nvSpPr>
          <p:cNvPr id="12" name="Text 4"/>
          <p:cNvSpPr txBox="1"/>
          <p:nvPr/>
        </p:nvSpPr>
        <p:spPr>
          <a:xfrm>
            <a:off x="634750" y="2651875"/>
            <a:ext cx="3829500" cy="1530600"/>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Тренировка внимания
</a:t>
            </a:r>
            <a:pPr algn="l" indent="0" marL="0">
              <a:lnSpc>
                <a:spcPct val="100000"/>
              </a:lnSpc>
              <a:buNone/>
            </a:pPr>
            <a:r>
              <a:rPr lang="en-US" sz="4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Игровые ситуации требуют следить за экраном, временем, подсказками и действиями соперников. Это помогает развивать attention, reaction и умение быстро выбирать нужный шаг.
</a:t>
            </a:r>
            <a:endParaRPr lang="en-US" sz="1400" dirty="0"/>
          </a:p>
        </p:txBody>
      </p:sp>
      <p:sp>
        <p:nvSpPr>
          <p:cNvPr id="13" name="Text 5"/>
          <p:cNvSpPr txBox="1"/>
          <p:nvPr/>
        </p:nvSpPr>
        <p:spPr>
          <a:xfrm>
            <a:off x="4984400" y="2651875"/>
            <a:ext cx="3829500" cy="1530600"/>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Мотивация к английскому
</a:t>
            </a:r>
            <a:pPr algn="l" indent="0" marL="0">
              <a:lnSpc>
                <a:spcPct val="100000"/>
              </a:lnSpc>
              <a:buNone/>
            </a:pPr>
            <a:r>
              <a:rPr lang="en-US" sz="4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Игры дают естественный повод говорить, читать и повторять простые фразы на английском. Для шестиклассников это удобный способ использовать язык в понятной и интересной ситуации.
</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232" y="1161425"/>
            <a:ext cx="3572785" cy="36930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156350" y="4531325"/>
            <a:ext cx="391500" cy="339600"/>
          </a:xfrm>
          <a:prstGeom prst="rect">
            <a:avLst/>
          </a:prstGeom>
          <a:noFill/>
          <a:ln/>
        </p:spPr>
        <p:txBody>
          <a:bodyPr wrap="square" lIns="0" tIns="0" rIns="0" bIns="0" rtlCol="0" anchor="ctr"/>
          <a:lstStyle/>
          <a:p>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12</a:t>
            </a:r>
            <a:endParaRPr lang="en-US" sz="1600" dirty="0"/>
          </a:p>
        </p:txBody>
      </p:sp>
      <p:sp>
        <p:nvSpPr>
          <p:cNvPr id="10" name="Text 1"/>
          <p:cNvSpPr txBox="1"/>
          <p:nvPr/>
        </p:nvSpPr>
        <p:spPr>
          <a:xfrm>
            <a:off x="330200" y="266700"/>
            <a:ext cx="8483700" cy="498300"/>
          </a:xfrm>
          <a:prstGeom prst="rect">
            <a:avLst/>
          </a:prstGeom>
          <a:noFill/>
          <a:ln/>
        </p:spPr>
        <p:txBody>
          <a:bodyPr wrap="square" lIns="0" tIns="0" rIns="0" bIns="0" rtlCol="0" anchor="ctr"/>
          <a:lstStyle/>
          <a:p>
            <a:pPr algn="l" indent="0" marL="0">
              <a:lnSpc>
                <a:spcPct val="100000"/>
              </a:lnSpc>
              <a:buNone/>
            </a:pPr>
            <a:r>
              <a:rPr lang="en-US" sz="2800" b="1" dirty="0">
                <a:solidFill>
                  <a:srgbClr val="000000"/>
                </a:solidFill>
                <a:latin typeface="Arial" pitchFamily="34" charset="0"/>
                <a:ea typeface="Arial" pitchFamily="34" charset="-122"/>
                <a:cs typeface="Arial" pitchFamily="34" charset="-120"/>
              </a:rPr>
              <a:t>Риски и правила безопасной игры
</a:t>
            </a:r>
            <a:endParaRPr lang="en-US" sz="2800" dirty="0"/>
          </a:p>
        </p:txBody>
      </p:sp>
      <p:sp>
        <p:nvSpPr>
          <p:cNvPr id="11" name="Text 2"/>
          <p:cNvSpPr txBox="1"/>
          <p:nvPr/>
        </p:nvSpPr>
        <p:spPr>
          <a:xfrm>
            <a:off x="4078175" y="996700"/>
            <a:ext cx="4735800" cy="678900"/>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Незнакомые игроки
</a:t>
            </a:r>
            <a:pPr algn="l" indent="0" marL="0">
              <a:lnSpc>
                <a:spcPct val="100000"/>
              </a:lnSpc>
              <a:buNone/>
            </a:pPr>
            <a:r>
              <a:rPr lang="en-US" sz="2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В онлайн-играх можно встретить strangers, поэтому важно не делиться личной информацией и не отвечать на подозрительные вопросы. Если что-то кажется странным, лучше сразу выйти из чата.
</a:t>
            </a:r>
            <a:endParaRPr lang="en-US" sz="1200" dirty="0"/>
          </a:p>
        </p:txBody>
      </p:sp>
      <p:sp>
        <p:nvSpPr>
          <p:cNvPr id="12" name="Text 3"/>
          <p:cNvSpPr txBox="1"/>
          <p:nvPr/>
        </p:nvSpPr>
        <p:spPr>
          <a:xfrm>
            <a:off x="4078175" y="1765600"/>
            <a:ext cx="4735800" cy="678900"/>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Сообщения и ссылки
</a:t>
            </a:r>
            <a:pPr algn="l" indent="0" marL="0">
              <a:lnSpc>
                <a:spcPct val="100000"/>
              </a:lnSpc>
              <a:buNone/>
            </a:pPr>
            <a:r>
              <a:rPr lang="en-US" sz="2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Rude messages и fake links могут быть опасны даже в простой игре. Полезно знать слова report, block и ask an adult, чтобы быстро попросить помощи и защитить аккаунт.
</a:t>
            </a:r>
            <a:endParaRPr lang="en-US" sz="1200" dirty="0"/>
          </a:p>
        </p:txBody>
      </p:sp>
      <p:sp>
        <p:nvSpPr>
          <p:cNvPr id="13" name="Text 4"/>
          <p:cNvSpPr txBox="1"/>
          <p:nvPr/>
        </p:nvSpPr>
        <p:spPr>
          <a:xfrm>
            <a:off x="4078175" y="2534500"/>
            <a:ext cx="4735800" cy="678900"/>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Покупки в игре
</a:t>
            </a:r>
            <a:pPr algn="l" indent="0" marL="0">
              <a:lnSpc>
                <a:spcPct val="100000"/>
              </a:lnSpc>
              <a:buNone/>
            </a:pPr>
            <a:r>
              <a:rPr lang="en-US" sz="2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Некоторые игры предлагают in-game purchases, и ребёнок может случайно потратить деньги. Перед покупкой нужно проверить permissions, пароль и настройки, а также спросить разрешение у взрослых.
</a:t>
            </a:r>
            <a:endParaRPr lang="en-US" sz="1200" dirty="0"/>
          </a:p>
        </p:txBody>
      </p:sp>
      <p:sp>
        <p:nvSpPr>
          <p:cNvPr id="14" name="Text 5"/>
          <p:cNvSpPr txBox="1"/>
          <p:nvPr/>
        </p:nvSpPr>
        <p:spPr>
          <a:xfrm>
            <a:off x="4078175" y="3303400"/>
            <a:ext cx="4735800" cy="678900"/>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Экранное время
</a:t>
            </a:r>
            <a:pPr algn="l" indent="0" marL="0">
              <a:lnSpc>
                <a:spcPct val="100000"/>
              </a:lnSpc>
              <a:buNone/>
            </a:pPr>
            <a:r>
              <a:rPr lang="en-US" sz="2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Too much screen time утомляет глаза и мешает отдыху. Для школьника важно делать перерывы, соблюдать time limit и не играть поздно вечером перед сном.
</a:t>
            </a:r>
            <a:endParaRPr lang="en-US" sz="1200" dirty="0"/>
          </a:p>
        </p:txBody>
      </p:sp>
      <p:sp>
        <p:nvSpPr>
          <p:cNvPr id="15" name="Text 6"/>
          <p:cNvSpPr txBox="1"/>
          <p:nvPr/>
        </p:nvSpPr>
        <p:spPr>
          <a:xfrm>
            <a:off x="4078175" y="4072300"/>
            <a:ext cx="4735800" cy="678900"/>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Настройки безопасности
</a:t>
            </a:r>
            <a:pPr algn="l" indent="0" marL="0">
              <a:lnSpc>
                <a:spcPct val="100000"/>
              </a:lnSpc>
              <a:buNone/>
            </a:pPr>
            <a:r>
              <a:rPr lang="en-US" sz="2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Слова private, safe и careful помогают говорить о цифровой безопасности. Полезно использовать privacy settings, закрытый профиль, parental control, а при необходимости — block и report.
</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4572000" y="1930625"/>
            <a:ext cx="4392900" cy="17507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526375" y="402675"/>
            <a:ext cx="8438400" cy="660300"/>
          </a:xfrm>
          <a:prstGeom prst="rect">
            <a:avLst/>
          </a:prstGeom>
          <a:noFill/>
          <a:ln/>
        </p:spPr>
        <p:txBody>
          <a:bodyPr wrap="square" lIns="0" tIns="0" rIns="0" bIns="0" rtlCol="0" anchor="t"/>
          <a:lstStyle/>
          <a:p>
            <a:pPr algn="l" indent="0" marL="0">
              <a:lnSpc>
                <a:spcPct val="100000"/>
              </a:lnSpc>
              <a:buNone/>
            </a:pPr>
            <a:r>
              <a:rPr lang="en-US" sz="2800" b="1" dirty="0">
                <a:solidFill>
                  <a:srgbClr val="000000"/>
                </a:solidFill>
                <a:latin typeface="Arial" pitchFamily="34" charset="0"/>
                <a:ea typeface="Arial" pitchFamily="34" charset="-122"/>
                <a:cs typeface="Arial" pitchFamily="34" charset="-120"/>
              </a:rPr>
              <a:t>Устройства для игр и английские названия
</a:t>
            </a:r>
            <a:endParaRPr lang="en-US" sz="2800" dirty="0"/>
          </a:p>
        </p:txBody>
      </p:sp>
      <p:sp>
        <p:nvSpPr>
          <p:cNvPr id="8" name="Text 1"/>
          <p:cNvSpPr txBox="1"/>
          <p:nvPr/>
        </p:nvSpPr>
        <p:spPr>
          <a:xfrm>
            <a:off x="526375" y="1354877"/>
            <a:ext cx="3600300" cy="1445400"/>
          </a:xfrm>
          <a:prstGeom prst="rect">
            <a:avLst/>
          </a:prstGeom>
          <a:noFill/>
          <a:ln/>
        </p:spPr>
        <p:txBody>
          <a:bodyPr wrap="square" lIns="0" tIns="0" rIns="0" bIns="0" rtlCol="0" anchor="t"/>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Сравнение основных устройств помогает повторить лексику по теме техники и понять, где и как удобнее играть.
</a:t>
            </a:r>
            <a:endParaRPr lang="en-US" sz="1400" dirty="0"/>
          </a:p>
        </p:txBody>
      </p:sp>
      <p:sp>
        <p:nvSpPr>
          <p:cNvPr id="9" name="Text 2"/>
          <p:cNvSpPr txBox="1"/>
          <p:nvPr/>
        </p:nvSpPr>
        <p:spPr>
          <a:xfrm>
            <a:off x="8573250" y="4637850"/>
            <a:ext cx="391500" cy="3396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13</a:t>
            </a:r>
            <a:endParaRPr lang="en-US" sz="1600" dirty="0"/>
          </a:p>
        </p:txBody>
      </p:sp>
      <p:sp>
        <p:nvSpPr>
          <p:cNvPr id="10" name="Text 3"/>
          <p:cNvSpPr txBox="1"/>
          <p:nvPr/>
        </p:nvSpPr>
        <p:spPr>
          <a:xfrm>
            <a:off x="526375" y="3287475"/>
            <a:ext cx="3600300" cy="1445400"/>
          </a:xfrm>
          <a:prstGeom prst="rect">
            <a:avLst/>
          </a:prstGeom>
          <a:noFill/>
          <a:ln/>
        </p:spPr>
        <p:txBody>
          <a:bodyPr wrap="square" lIns="0" tIns="0" rIns="0" bIns="0" rtlCol="0" anchor="t"/>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Таблица показывает, что каждое устройство связано со своими удобствами: портативностью, управлением, настройками и типом экрана. Это помогает ученикам сравнивать технику короткими фразами.
</a:t>
            </a:r>
            <a:endParaRPr lang="en-US" sz="1400" dirty="0"/>
          </a:p>
        </p:txBody>
      </p:sp>
      <p:sp>
        <p:nvSpPr>
          <p:cNvPr id="11" name="Text 4"/>
          <p:cNvSpPr txBox="1"/>
          <p:nvPr/>
        </p:nvSpPr>
        <p:spPr>
          <a:xfrm>
            <a:off x="4572000" y="4558500"/>
            <a:ext cx="3726600" cy="369600"/>
          </a:xfrm>
          <a:prstGeom prst="rect">
            <a:avLst/>
          </a:prstGeom>
          <a:noFill/>
          <a:ln/>
        </p:spPr>
        <p:txBody>
          <a:bodyPr wrap="square" lIns="0" tIns="0" rIns="0" bIns="0" rtlCol="0" anchor="t"/>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Обобщение базовой лексики по теме Video Games для 6 класса
</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366968" y="1111173"/>
            <a:ext cx="348862" cy="3987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5386351" y="1114773"/>
            <a:ext cx="391500" cy="391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4376229" y="3511001"/>
            <a:ext cx="391500" cy="3480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3144949" y="2596623"/>
            <a:ext cx="391500" cy="391500"/>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pic>
        <p:nvPicPr>
          <p:cNvPr id="12" name="Image 10" descr="preencoded.png">    </p:cNvPr>
          <p:cNvPicPr>
            <a:picLocks noChangeAspect="1"/>
          </p:cNvPicPr>
          <p:nvPr/>
        </p:nvPicPr>
        <p:blipFill>
          <a:blip r:embed="rId11"/>
          <a:stretch>
            <a:fillRect/>
          </a:stretch>
        </p:blipFill>
        <p:spPr>
          <a:xfrm>
            <a:off x="5606644" y="2596623"/>
            <a:ext cx="391500" cy="391500"/>
          </a:xfrm>
          <a:prstGeom prst="rect">
            <a:avLst/>
          </a:prstGeom>
        </p:spPr>
      </p:pic>
      <p:sp>
        <p:nvSpPr>
          <p:cNvPr id="13" name="Text 0"/>
          <p:cNvSpPr txBox="1"/>
          <p:nvPr/>
        </p:nvSpPr>
        <p:spPr>
          <a:xfrm>
            <a:off x="330200" y="266700"/>
            <a:ext cx="8483700" cy="498300"/>
          </a:xfrm>
          <a:prstGeom prst="rect">
            <a:avLst/>
          </a:prstGeom>
          <a:noFill/>
          <a:ln/>
        </p:spPr>
        <p:txBody>
          <a:bodyPr wrap="square" lIns="0" tIns="0" rIns="0" bIns="0" rtlCol="0" anchor="ctr"/>
          <a:lstStyle/>
          <a:p>
            <a:pPr algn="l" indent="0" marL="0">
              <a:lnSpc>
                <a:spcPct val="100000"/>
              </a:lnSpc>
              <a:buNone/>
            </a:pPr>
            <a:r>
              <a:rPr lang="en-US" sz="2759" b="1" dirty="0">
                <a:solidFill>
                  <a:srgbClr val="FFFFFF"/>
                </a:solidFill>
                <a:latin typeface="Arial" pitchFamily="34" charset="0"/>
                <a:ea typeface="Arial" pitchFamily="34" charset="-122"/>
                <a:cs typeface="Arial" pitchFamily="34" charset="-120"/>
              </a:rPr>
              <a:t>Игровые жанры как тема для чтения и описания
</a:t>
            </a:r>
            <a:endParaRPr lang="en-US" sz="2759" dirty="0"/>
          </a:p>
        </p:txBody>
      </p:sp>
      <p:sp>
        <p:nvSpPr>
          <p:cNvPr id="14" name="Text 1"/>
          <p:cNvSpPr txBox="1"/>
          <p:nvPr/>
        </p:nvSpPr>
        <p:spPr>
          <a:xfrm>
            <a:off x="8573250" y="4637850"/>
            <a:ext cx="391500" cy="3396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14</a:t>
            </a:r>
            <a:endParaRPr lang="en-US" sz="1600" dirty="0"/>
          </a:p>
        </p:txBody>
      </p:sp>
      <p:sp>
        <p:nvSpPr>
          <p:cNvPr id="15" name="Text 2"/>
          <p:cNvSpPr txBox="1"/>
          <p:nvPr/>
        </p:nvSpPr>
        <p:spPr>
          <a:xfrm>
            <a:off x="458425" y="1017425"/>
            <a:ext cx="2667600" cy="1343400"/>
          </a:xfrm>
          <a:prstGeom prst="rect">
            <a:avLst/>
          </a:prstGeom>
          <a:noFill/>
          <a:ln/>
        </p:spPr>
        <p:txBody>
          <a:bodyPr wrap="square" lIns="0" tIns="0" rIns="0" bIns="0" rtlCol="0" anchor="t"/>
          <a:lstStyle/>
          <a:p>
            <a:pPr algn="r" indent="0" marL="0">
              <a:lnSpc>
                <a:spcPct val="100000"/>
              </a:lnSpc>
              <a:buNone/>
            </a:pPr>
            <a:r>
              <a:rPr lang="en-US" sz="1200" b="1" dirty="0">
                <a:solidFill>
                  <a:srgbClr val="FFFFFF"/>
                </a:solidFill>
                <a:latin typeface="Arial" pitchFamily="34" charset="0"/>
                <a:ea typeface="Arial" pitchFamily="34" charset="-122"/>
                <a:cs typeface="Arial" pitchFamily="34" charset="-120"/>
              </a:rPr>
              <a:t>Action
</a:t>
            </a:r>
            <a:pPr algn="r" indent="0" marL="0">
              <a:lnSpc>
                <a:spcPct val="100000"/>
              </a:lnSpc>
              <a:buNone/>
            </a:pPr>
            <a:r>
              <a:rPr lang="en-US" sz="1200" dirty="0">
                <a:solidFill>
                  <a:srgbClr val="FFFFFF"/>
                </a:solidFill>
                <a:latin typeface="Arial" pitchFamily="34" charset="0"/>
                <a:ea typeface="Arial" pitchFamily="34" charset="-122"/>
                <a:cs typeface="Arial" pitchFamily="34" charset="-120"/>
              </a:rPr>
              <a:t>
</a:t>
            </a:r>
            <a:pPr algn="r" indent="0" marL="0">
              <a:lnSpc>
                <a:spcPct val="100000"/>
              </a:lnSpc>
              <a:buNone/>
            </a:pPr>
            <a:r>
              <a:rPr lang="en-US" sz="1200" dirty="0">
                <a:solidFill>
                  <a:srgbClr val="FFFFFF"/>
                </a:solidFill>
                <a:latin typeface="Arial" pitchFamily="34" charset="0"/>
                <a:ea typeface="Arial" pitchFamily="34" charset="-122"/>
                <a:cs typeface="Arial" pitchFamily="34" charset="-120"/>
              </a:rPr>
              <a:t>Action games are fast and full of movement. На уроке можно сказать: This game is exciting and quick. Такой жанр легко узнают ученики, которые любят динамичные задания и соревнование.
</a:t>
            </a:r>
            <a:endParaRPr lang="en-US" sz="1200" dirty="0"/>
          </a:p>
        </p:txBody>
      </p:sp>
      <p:sp>
        <p:nvSpPr>
          <p:cNvPr id="16" name="Text 3"/>
          <p:cNvSpPr txBox="1"/>
          <p:nvPr/>
        </p:nvSpPr>
        <p:spPr>
          <a:xfrm>
            <a:off x="6008825" y="1017425"/>
            <a:ext cx="2667600" cy="1343400"/>
          </a:xfrm>
          <a:prstGeom prst="rect">
            <a:avLst/>
          </a:prstGeom>
          <a:noFill/>
          <a:ln/>
        </p:spPr>
        <p:txBody>
          <a:bodyPr wrap="square" lIns="0" tIns="0" rIns="0" bIns="0" rtlCol="0" anchor="t"/>
          <a:lstStyle/>
          <a:p>
            <a:pPr algn="l" indent="0" marL="0">
              <a:lnSpc>
                <a:spcPct val="100000"/>
              </a:lnSpc>
              <a:buNone/>
            </a:pPr>
            <a:r>
              <a:rPr lang="en-US" sz="1200" b="1" dirty="0">
                <a:solidFill>
                  <a:srgbClr val="FFFFFF"/>
                </a:solidFill>
                <a:latin typeface="Arial" pitchFamily="34" charset="0"/>
                <a:ea typeface="Arial" pitchFamily="34" charset="-122"/>
                <a:cs typeface="Arial" pitchFamily="34" charset="-120"/>
              </a:rPr>
              <a:t>Puzzle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Puzzle games need thinking and patience. Короткое описание помогает закрепить слова easy, hard, solve and think. Пример фразы: I like puzzle games because they make me think.
</a:t>
            </a:r>
            <a:endParaRPr lang="en-US" sz="1200" dirty="0"/>
          </a:p>
        </p:txBody>
      </p:sp>
      <p:sp>
        <p:nvSpPr>
          <p:cNvPr id="17" name="Text 4"/>
          <p:cNvSpPr txBox="1"/>
          <p:nvPr/>
        </p:nvSpPr>
        <p:spPr>
          <a:xfrm>
            <a:off x="2130050" y="4080825"/>
            <a:ext cx="4884000" cy="859200"/>
          </a:xfrm>
          <a:prstGeom prst="rect">
            <a:avLst/>
          </a:prstGeom>
          <a:noFill/>
          <a:ln/>
        </p:spPr>
        <p:txBody>
          <a:bodyPr wrap="square" lIns="0" tIns="0" rIns="0" bIns="0" rtlCol="0" anchor="t"/>
          <a:lstStyle/>
          <a:p>
            <a:pPr algn="ctr" indent="0" marL="0">
              <a:lnSpc>
                <a:spcPct val="100000"/>
              </a:lnSpc>
              <a:buNone/>
            </a:pPr>
            <a:r>
              <a:rPr lang="en-US" sz="1200" b="1" dirty="0">
                <a:solidFill>
                  <a:srgbClr val="FFFFFF"/>
                </a:solidFill>
                <a:latin typeface="Arial" pitchFamily="34" charset="0"/>
                <a:ea typeface="Arial" pitchFamily="34" charset="-122"/>
                <a:cs typeface="Arial" pitchFamily="34" charset="-120"/>
              </a:rPr>
              <a:t>Adventure
</a:t>
            </a:r>
            <a:pPr algn="ctr" indent="0" marL="0">
              <a:lnSpc>
                <a:spcPct val="100000"/>
              </a:lnSpc>
              <a:buNone/>
            </a:pPr>
            <a:r>
              <a:rPr lang="en-US" sz="1200"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1200" dirty="0">
                <a:solidFill>
                  <a:srgbClr val="FFFFFF"/>
                </a:solidFill>
                <a:latin typeface="Arial" pitchFamily="34" charset="0"/>
                <a:ea typeface="Arial" pitchFamily="34" charset="-122"/>
                <a:cs typeface="Arial" pitchFamily="34" charset="-120"/>
              </a:rPr>
              <a:t>Adventure games often have a story, characters and different places to explore. Полезная фраза: The player goes on a journey. Такой жанр подходит для простого чтения и пересказа.
</a:t>
            </a:r>
            <a:endParaRPr lang="en-US" sz="1200" dirty="0"/>
          </a:p>
        </p:txBody>
      </p:sp>
      <p:sp>
        <p:nvSpPr>
          <p:cNvPr id="18" name="Text 5"/>
          <p:cNvSpPr txBox="1"/>
          <p:nvPr/>
        </p:nvSpPr>
        <p:spPr>
          <a:xfrm>
            <a:off x="257725" y="2499275"/>
            <a:ext cx="2667600" cy="1343400"/>
          </a:xfrm>
          <a:prstGeom prst="rect">
            <a:avLst/>
          </a:prstGeom>
          <a:noFill/>
          <a:ln/>
        </p:spPr>
        <p:txBody>
          <a:bodyPr wrap="square" lIns="0" tIns="0" rIns="0" bIns="0" rtlCol="0" anchor="t"/>
          <a:lstStyle/>
          <a:p>
            <a:pPr algn="r" indent="0" marL="0">
              <a:lnSpc>
                <a:spcPct val="100000"/>
              </a:lnSpc>
              <a:buNone/>
            </a:pPr>
            <a:r>
              <a:rPr lang="en-US" sz="1200" b="1" dirty="0">
                <a:solidFill>
                  <a:srgbClr val="FFFFFF"/>
                </a:solidFill>
                <a:latin typeface="Arial" pitchFamily="34" charset="0"/>
                <a:ea typeface="Arial" pitchFamily="34" charset="-122"/>
                <a:cs typeface="Arial" pitchFamily="34" charset="-120"/>
              </a:rPr>
              <a:t>Sports
</a:t>
            </a:r>
            <a:pPr algn="r" indent="0" marL="0">
              <a:lnSpc>
                <a:spcPct val="100000"/>
              </a:lnSpc>
              <a:buNone/>
            </a:pPr>
            <a:r>
              <a:rPr lang="en-US" sz="1200" dirty="0">
                <a:solidFill>
                  <a:srgbClr val="FFFFFF"/>
                </a:solidFill>
                <a:latin typeface="Arial" pitchFamily="34" charset="0"/>
                <a:ea typeface="Arial" pitchFamily="34" charset="-122"/>
                <a:cs typeface="Arial" pitchFamily="34" charset="-120"/>
              </a:rPr>
              <a:t>
</a:t>
            </a:r>
            <a:pPr algn="r" indent="0" marL="0">
              <a:lnSpc>
                <a:spcPct val="100000"/>
              </a:lnSpc>
              <a:buNone/>
            </a:pPr>
            <a:r>
              <a:rPr lang="en-US" sz="1200" dirty="0">
                <a:solidFill>
                  <a:srgbClr val="FFFFFF"/>
                </a:solidFill>
                <a:latin typeface="Arial" pitchFamily="34" charset="0"/>
                <a:ea typeface="Arial" pitchFamily="34" charset="-122"/>
                <a:cs typeface="Arial" pitchFamily="34" charset="-120"/>
              </a:rPr>
              <a:t>Sports games are about teams and competition. Ученики могут назвать football, basketball or racing games и сравнить их с реальными видами спорта. Это расширяет словарь без сложной грамматики.
</a:t>
            </a:r>
            <a:endParaRPr lang="en-US" sz="1200" dirty="0"/>
          </a:p>
        </p:txBody>
      </p:sp>
      <p:sp>
        <p:nvSpPr>
          <p:cNvPr id="19" name="Text 6"/>
          <p:cNvSpPr txBox="1"/>
          <p:nvPr/>
        </p:nvSpPr>
        <p:spPr>
          <a:xfrm>
            <a:off x="6229118" y="2499275"/>
            <a:ext cx="2667600" cy="1343400"/>
          </a:xfrm>
          <a:prstGeom prst="rect">
            <a:avLst/>
          </a:prstGeom>
          <a:noFill/>
          <a:ln/>
        </p:spPr>
        <p:txBody>
          <a:bodyPr wrap="square" lIns="0" tIns="0" rIns="0" bIns="0" rtlCol="0" anchor="t"/>
          <a:lstStyle/>
          <a:p>
            <a:pPr algn="l" indent="0" marL="0">
              <a:lnSpc>
                <a:spcPct val="100000"/>
              </a:lnSpc>
              <a:buNone/>
            </a:pPr>
            <a:r>
              <a:rPr lang="en-US" sz="1200" b="1" dirty="0">
                <a:solidFill>
                  <a:srgbClr val="FFFFFF"/>
                </a:solidFill>
                <a:latin typeface="Arial" pitchFamily="34" charset="0"/>
                <a:ea typeface="Arial" pitchFamily="34" charset="-122"/>
                <a:cs typeface="Arial" pitchFamily="34" charset="-120"/>
              </a:rPr>
              <a:t>Strategy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Strategy games need planning and careful choices. Здесь удобно использовать слова plan, choose, build and win. Ученик может сказать: You must think before you move.
</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092700" y="915181"/>
            <a:ext cx="3733800" cy="3348038"/>
          </a:xfrm>
          <a:prstGeom prst="rect">
            <a:avLst/>
          </a:prstGeom>
        </p:spPr>
      </p:pic>
      <p:sp>
        <p:nvSpPr>
          <p:cNvPr id="4" name="Text 0"/>
          <p:cNvSpPr txBox="1"/>
          <p:nvPr/>
        </p:nvSpPr>
        <p:spPr>
          <a:xfrm>
            <a:off x="369100" y="402675"/>
            <a:ext cx="3928800" cy="1445400"/>
          </a:xfrm>
          <a:prstGeom prst="rect">
            <a:avLst/>
          </a:prstGeom>
          <a:noFill/>
          <a:ln/>
        </p:spPr>
        <p:txBody>
          <a:bodyPr wrap="square" lIns="0" tIns="0" rIns="0" bIns="0" rtlCol="0" anchor="t"/>
          <a:lstStyle/>
          <a:p>
            <a:pPr algn="l" indent="0" marL="0">
              <a:lnSpc>
                <a:spcPct val="100000"/>
              </a:lnSpc>
              <a:buNone/>
            </a:pPr>
            <a:r>
              <a:rPr lang="en-US" sz="2800" b="1" dirty="0">
                <a:solidFill>
                  <a:srgbClr val="000000"/>
                </a:solidFill>
                <a:latin typeface="Arial" pitchFamily="34" charset="0"/>
                <a:ea typeface="Arial" pitchFamily="34" charset="-122"/>
                <a:cs typeface="Arial" pitchFamily="34" charset="-120"/>
              </a:rPr>
              <a:t>Популярные слова по теме видеоигр
</a:t>
            </a:r>
            <a:endParaRPr lang="en-US" sz="2800" dirty="0"/>
          </a:p>
        </p:txBody>
      </p:sp>
      <p:sp>
        <p:nvSpPr>
          <p:cNvPr id="5" name="Text 1"/>
          <p:cNvSpPr txBox="1"/>
          <p:nvPr/>
        </p:nvSpPr>
        <p:spPr>
          <a:xfrm>
            <a:off x="369100" y="1958901"/>
            <a:ext cx="3928800" cy="1260600"/>
          </a:xfrm>
          <a:prstGeom prst="rect">
            <a:avLst/>
          </a:prstGeom>
          <a:noFill/>
          <a:ln/>
        </p:spPr>
        <p:txBody>
          <a:bodyPr wrap="square" lIns="0" tIns="0" rIns="0" bIns="0" rtlCol="0" anchor="t"/>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Чаще всего в коротких текстах встречаются базовые слова, связанные с игрой, действием и общением с друзьями. Это удобный словарь для повторения перед диалогом.
</a:t>
            </a:r>
            <a:endParaRPr lang="en-US" sz="1400" dirty="0"/>
          </a:p>
        </p:txBody>
      </p:sp>
      <p:sp>
        <p:nvSpPr>
          <p:cNvPr id="6" name="Text 2"/>
          <p:cNvSpPr txBox="1"/>
          <p:nvPr/>
        </p:nvSpPr>
        <p:spPr>
          <a:xfrm>
            <a:off x="8573250" y="4637850"/>
            <a:ext cx="391500" cy="3396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15</a:t>
            </a:r>
            <a:endParaRPr lang="en-US" sz="1600" dirty="0"/>
          </a:p>
        </p:txBody>
      </p:sp>
      <p:sp>
        <p:nvSpPr>
          <p:cNvPr id="7" name="Text 3"/>
          <p:cNvSpPr txBox="1"/>
          <p:nvPr/>
        </p:nvSpPr>
        <p:spPr>
          <a:xfrm>
            <a:off x="369100" y="3330325"/>
            <a:ext cx="3928800" cy="1228200"/>
          </a:xfrm>
          <a:prstGeom prst="rect">
            <a:avLst/>
          </a:prstGeom>
          <a:noFill/>
          <a:ln/>
        </p:spPr>
        <p:txBody>
          <a:bodyPr wrap="square" lIns="0" tIns="0" rIns="0" bIns="0" rtlCol="0" anchor="t"/>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Лексика строится вокруг действия, результата и общения. Значит, сначала стоит закрепить самые частотные слова, а затем переходить к коротким ответам и мини-текстам.
</a:t>
            </a:r>
            <a:endParaRPr lang="en-US" sz="1400" dirty="0"/>
          </a:p>
        </p:txBody>
      </p:sp>
      <p:sp>
        <p:nvSpPr>
          <p:cNvPr id="8" name="Text 4"/>
          <p:cNvSpPr txBox="1"/>
          <p:nvPr/>
        </p:nvSpPr>
        <p:spPr>
          <a:xfrm>
            <a:off x="369100" y="4669350"/>
            <a:ext cx="3928800" cy="369600"/>
          </a:xfrm>
          <a:prstGeom prst="rect">
            <a:avLst/>
          </a:prstGeom>
          <a:noFill/>
          <a:ln/>
        </p:spPr>
        <p:txBody>
          <a:bodyPr wrap="square" lIns="0" tIns="0" rIns="0" bIns="0" rtlCol="0" anchor="t"/>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Учебная подборка слов по теме Video Games для 6 класса
</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30200" y="266700"/>
            <a:ext cx="8483700" cy="498300"/>
          </a:xfrm>
          <a:prstGeom prst="rect">
            <a:avLst/>
          </a:prstGeom>
          <a:noFill/>
          <a:ln/>
        </p:spPr>
        <p:txBody>
          <a:bodyPr wrap="square" lIns="0" tIns="0" rIns="0" bIns="0" rtlCol="0" anchor="ctr"/>
          <a:lstStyle/>
          <a:p>
            <a:pPr algn="l" indent="0" marL="0">
              <a:lnSpc>
                <a:spcPct val="100000"/>
              </a:lnSpc>
              <a:buNone/>
            </a:pPr>
            <a:r>
              <a:rPr lang="en-US" sz="2800" b="1" dirty="0">
                <a:solidFill>
                  <a:srgbClr val="000000"/>
                </a:solidFill>
                <a:latin typeface="Arial" pitchFamily="34" charset="0"/>
                <a:ea typeface="Arial" pitchFamily="34" charset="-122"/>
                <a:cs typeface="Arial" pitchFamily="34" charset="-120"/>
              </a:rPr>
              <a:t>Мини-диалоги о видеоиграх для 6 класса
</a:t>
            </a:r>
            <a:endParaRPr lang="en-US" sz="2800" dirty="0"/>
          </a:p>
        </p:txBody>
      </p:sp>
      <p:sp>
        <p:nvSpPr>
          <p:cNvPr id="9" name="Text 1"/>
          <p:cNvSpPr txBox="1"/>
          <p:nvPr/>
        </p:nvSpPr>
        <p:spPr>
          <a:xfrm>
            <a:off x="8573250" y="4637850"/>
            <a:ext cx="391500" cy="3396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16</a:t>
            </a:r>
            <a:endParaRPr lang="en-US" sz="1600" dirty="0"/>
          </a:p>
        </p:txBody>
      </p:sp>
      <p:sp>
        <p:nvSpPr>
          <p:cNvPr id="10" name="Text 2"/>
          <p:cNvSpPr txBox="1"/>
          <p:nvPr/>
        </p:nvSpPr>
        <p:spPr>
          <a:xfrm>
            <a:off x="634750" y="996700"/>
            <a:ext cx="3829500" cy="1530600"/>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Вопрос о любимой игре
</a:t>
            </a:r>
            <a:pPr algn="l" indent="0" marL="0">
              <a:lnSpc>
                <a:spcPct val="100000"/>
              </a:lnSpc>
              <a:buNone/>
            </a:pPr>
            <a:r>
              <a:rPr lang="en-US" sz="4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Начать разговор помогает простой вопрос: What game do you like? Ответ может быть коротким: I like Minecraft. Такие реплики легко запомнить и использовать в парной работе на уроке.
</a:t>
            </a:r>
            <a:endParaRPr lang="en-US" sz="1400" dirty="0"/>
          </a:p>
        </p:txBody>
      </p:sp>
      <p:sp>
        <p:nvSpPr>
          <p:cNvPr id="11" name="Text 3"/>
          <p:cNvSpPr txBox="1"/>
          <p:nvPr/>
        </p:nvSpPr>
        <p:spPr>
          <a:xfrm>
            <a:off x="4984400" y="996700"/>
            <a:ext cx="3829500" cy="1530600"/>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Оценка сложности
</a:t>
            </a:r>
            <a:pPr algn="l" indent="0" marL="0">
              <a:lnSpc>
                <a:spcPct val="100000"/>
              </a:lnSpc>
              <a:buNone/>
            </a:pPr>
            <a:r>
              <a:rPr lang="en-US" sz="4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Фразы Is it difficult? и No, it is easy. учат давать простую оценку игре. При желании можно добавить сравнение: It is more exciting than other games.
</a:t>
            </a:r>
            <a:endParaRPr lang="en-US" sz="1400" dirty="0"/>
          </a:p>
        </p:txBody>
      </p:sp>
      <p:sp>
        <p:nvSpPr>
          <p:cNvPr id="12" name="Text 4"/>
          <p:cNvSpPr txBox="1"/>
          <p:nvPr/>
        </p:nvSpPr>
        <p:spPr>
          <a:xfrm>
            <a:off x="634750" y="2651875"/>
            <a:ext cx="3829500" cy="1530600"/>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Игра онлайн
</a:t>
            </a:r>
            <a:pPr algn="l" indent="0" marL="0">
              <a:lnSpc>
                <a:spcPct val="100000"/>
              </a:lnSpc>
              <a:buNone/>
            </a:pPr>
            <a:r>
              <a:rPr lang="en-US" sz="4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Для обсуждения формата подойдут вопросы Do you play online? и Who do you play with? Ученик отвечает: Yes, I do. I play with my friends. Это тренирует короткий диалог.
</a:t>
            </a:r>
            <a:endParaRPr lang="en-US" sz="1400" dirty="0"/>
          </a:p>
        </p:txBody>
      </p:sp>
      <p:sp>
        <p:nvSpPr>
          <p:cNvPr id="13" name="Text 5"/>
          <p:cNvSpPr txBox="1"/>
          <p:nvPr/>
        </p:nvSpPr>
        <p:spPr>
          <a:xfrm>
            <a:off x="4984400" y="2651875"/>
            <a:ext cx="3829500" cy="1530600"/>
          </a:xfrm>
          <a:prstGeom prst="rect">
            <a:avLst/>
          </a:prstGeom>
          <a:noFill/>
          <a:ln/>
        </p:spPr>
        <p:txBody>
          <a:bodyPr wrap="square" lIns="0" tIns="0" rIns="0" bIns="0" rtlCol="0" anchor="t"/>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Ответ с because
</a:t>
            </a:r>
            <a:pPr algn="l" indent="0" marL="0">
              <a:lnSpc>
                <a:spcPct val="100000"/>
              </a:lnSpc>
              <a:buNone/>
            </a:pPr>
            <a:r>
              <a:rPr lang="en-US" sz="4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Более сильные ученики расширяют ответ: I like it because it is exciting. Такая модель помогает объяснить мнение, не усложняя грамматику и сохраняя естественный разговорный ритм.
</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72007" y="1358900"/>
            <a:ext cx="8363285" cy="31398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69100" y="402675"/>
            <a:ext cx="8369100" cy="498300"/>
          </a:xfrm>
          <a:prstGeom prst="rect">
            <a:avLst/>
          </a:prstGeom>
          <a:noFill/>
          <a:ln/>
        </p:spPr>
        <p:txBody>
          <a:bodyPr wrap="square" lIns="0" tIns="0" rIns="0" bIns="0" rtlCol="0" anchor="t"/>
          <a:lstStyle/>
          <a:p>
            <a:pPr algn="l" indent="0" marL="0">
              <a:lnSpc>
                <a:spcPct val="100000"/>
              </a:lnSpc>
              <a:buNone/>
            </a:pPr>
            <a:r>
              <a:rPr lang="en-US" sz="2800" b="1" dirty="0">
                <a:solidFill>
                  <a:srgbClr val="000000"/>
                </a:solidFill>
                <a:latin typeface="Arial" pitchFamily="34" charset="0"/>
                <a:ea typeface="Arial" pitchFamily="34" charset="-122"/>
                <a:cs typeface="Arial" pitchFamily="34" charset="-120"/>
              </a:rPr>
              <a:t>Как выбрать игру на английском языке
</a:t>
            </a:r>
            <a:endParaRPr lang="en-US" sz="2800" dirty="0"/>
          </a:p>
        </p:txBody>
      </p:sp>
      <p:sp>
        <p:nvSpPr>
          <p:cNvPr id="6" name="Text 1"/>
          <p:cNvSpPr txBox="1"/>
          <p:nvPr/>
        </p:nvSpPr>
        <p:spPr>
          <a:xfrm>
            <a:off x="8573250" y="4637850"/>
            <a:ext cx="391500" cy="3396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17</a:t>
            </a:r>
            <a:endParaRPr lang="en-US" sz="1600" dirty="0"/>
          </a:p>
        </p:txBody>
      </p:sp>
      <p:sp>
        <p:nvSpPr>
          <p:cNvPr id="7" name="Text 2"/>
          <p:cNvSpPr txBox="1"/>
          <p:nvPr/>
        </p:nvSpPr>
        <p:spPr>
          <a:xfrm>
            <a:off x="369100" y="945150"/>
            <a:ext cx="8369100" cy="369600"/>
          </a:xfrm>
          <a:prstGeom prst="rect">
            <a:avLst/>
          </a:prstGeom>
          <a:noFill/>
          <a:ln/>
        </p:spPr>
        <p:txBody>
          <a:bodyPr wrap="square" lIns="0" tIns="0" rIns="0" bIns="0" rtlCol="0" anchor="t"/>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Последовательность выбора показывает, какие слова нужны, чтобы оценить игру, её содержание и безопасность.
</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631" y="1161425"/>
            <a:ext cx="3573987" cy="36930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156350" y="4531325"/>
            <a:ext cx="391500" cy="339600"/>
          </a:xfrm>
          <a:prstGeom prst="rect">
            <a:avLst/>
          </a:prstGeom>
          <a:noFill/>
          <a:ln/>
        </p:spPr>
        <p:txBody>
          <a:bodyPr wrap="square" lIns="0" tIns="0" rIns="0" bIns="0" rtlCol="0" anchor="ctr"/>
          <a:lstStyle/>
          <a:p>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18</a:t>
            </a:r>
            <a:endParaRPr lang="en-US" sz="1600" dirty="0"/>
          </a:p>
        </p:txBody>
      </p:sp>
      <p:sp>
        <p:nvSpPr>
          <p:cNvPr id="9" name="Text 1"/>
          <p:cNvSpPr txBox="1"/>
          <p:nvPr/>
        </p:nvSpPr>
        <p:spPr>
          <a:xfrm>
            <a:off x="330200" y="266700"/>
            <a:ext cx="8483700" cy="498300"/>
          </a:xfrm>
          <a:prstGeom prst="rect">
            <a:avLst/>
          </a:prstGeom>
          <a:noFill/>
          <a:ln/>
        </p:spPr>
        <p:txBody>
          <a:bodyPr wrap="square" lIns="0" tIns="0" rIns="0" bIns="0" rtlCol="0" anchor="ctr"/>
          <a:lstStyle/>
          <a:p>
            <a:pPr algn="l" indent="0" marL="0">
              <a:lnSpc>
                <a:spcPct val="100000"/>
              </a:lnSpc>
              <a:buNone/>
            </a:pPr>
            <a:r>
              <a:rPr lang="en-US" sz="2800" b="1" dirty="0">
                <a:solidFill>
                  <a:srgbClr val="000000"/>
                </a:solidFill>
                <a:latin typeface="Arial" pitchFamily="34" charset="0"/>
                <a:ea typeface="Arial" pitchFamily="34" charset="-122"/>
                <a:cs typeface="Arial" pitchFamily="34" charset="-120"/>
              </a:rPr>
              <a:t>Творческие задания на основе видеоигр
</a:t>
            </a:r>
            <a:endParaRPr lang="en-US" sz="2800" dirty="0"/>
          </a:p>
        </p:txBody>
      </p:sp>
      <p:sp>
        <p:nvSpPr>
          <p:cNvPr id="10" name="Text 2"/>
          <p:cNvSpPr txBox="1"/>
          <p:nvPr/>
        </p:nvSpPr>
        <p:spPr>
          <a:xfrm>
            <a:off x="4078175" y="996700"/>
            <a:ext cx="4735800" cy="828000"/>
          </a:xfrm>
          <a:prstGeom prst="rect">
            <a:avLst/>
          </a:prstGeom>
          <a:noFill/>
          <a:ln/>
        </p:spPr>
        <p:txBody>
          <a:bodyPr wrap="square" lIns="0" tIns="0" rIns="0" bIns="0" rtlCol="0" anchor="t"/>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Рисунок героя
</a:t>
            </a:r>
            <a:pPr algn="l" indent="0" marL="0">
              <a:lnSpc>
                <a:spcPct val="100000"/>
              </a:lnSpc>
              <a:buNone/>
            </a:pPr>
            <a:r>
              <a:rPr lang="en-US" sz="3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Ученики могут нарисовать персонажа и подписать его имя, appearance, power and level. Такое задание помогает описывать внешний вид и способности простыми словами на английском.
</a:t>
            </a:r>
            <a:endParaRPr lang="en-US" sz="1300" dirty="0"/>
          </a:p>
        </p:txBody>
      </p:sp>
      <p:sp>
        <p:nvSpPr>
          <p:cNvPr id="11" name="Text 3"/>
          <p:cNvSpPr txBox="1"/>
          <p:nvPr/>
        </p:nvSpPr>
        <p:spPr>
          <a:xfrm>
            <a:off x="4078175" y="1891825"/>
            <a:ext cx="4735800" cy="828000"/>
          </a:xfrm>
          <a:prstGeom prst="rect">
            <a:avLst/>
          </a:prstGeom>
          <a:noFill/>
          <a:ln/>
        </p:spPr>
        <p:txBody>
          <a:bodyPr wrap="square" lIns="0" tIns="0" rIns="0" bIns="0" rtlCol="0" anchor="t"/>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Игровой плакат
</a:t>
            </a:r>
            <a:pPr algn="l" indent="0" marL="0">
              <a:lnSpc>
                <a:spcPct val="100000"/>
              </a:lnSpc>
              <a:buNone/>
            </a:pPr>
            <a:r>
              <a:rPr lang="en-US" sz="3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Постер по любимой игре учит выделять главное: название, жанр, цель и яркие детали. Подписи на английском делают работу похожей на маленькую презентацию и развивают словарный запас.
</a:t>
            </a:r>
            <a:endParaRPr lang="en-US" sz="1300" dirty="0"/>
          </a:p>
        </p:txBody>
      </p:sp>
      <p:sp>
        <p:nvSpPr>
          <p:cNvPr id="12" name="Text 4"/>
          <p:cNvSpPr txBox="1"/>
          <p:nvPr/>
        </p:nvSpPr>
        <p:spPr>
          <a:xfrm>
            <a:off x="4078175" y="2786950"/>
            <a:ext cx="4735800" cy="828000"/>
          </a:xfrm>
          <a:prstGeom prst="rect">
            <a:avLst/>
          </a:prstGeom>
          <a:noFill/>
          <a:ln/>
        </p:spPr>
        <p:txBody>
          <a:bodyPr wrap="square" lIns="0" tIns="0" rIns="0" bIns="0" rtlCol="0" anchor="t"/>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Краткий отзыв
</a:t>
            </a:r>
            <a:pPr algn="l" indent="0" marL="0">
              <a:lnSpc>
                <a:spcPct val="100000"/>
              </a:lnSpc>
              <a:buNone/>
            </a:pPr>
            <a:r>
              <a:rPr lang="en-US" sz="3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Short review подходит для двух-трёх предложений: what the game is, why it is interesting and who can play it. Это удобный переход от устной речи к письму.
</a:t>
            </a:r>
            <a:endParaRPr lang="en-US" sz="1300" dirty="0"/>
          </a:p>
        </p:txBody>
      </p:sp>
      <p:sp>
        <p:nvSpPr>
          <p:cNvPr id="13" name="Text 5"/>
          <p:cNvSpPr txBox="1"/>
          <p:nvPr/>
        </p:nvSpPr>
        <p:spPr>
          <a:xfrm>
            <a:off x="4078175" y="3682075"/>
            <a:ext cx="4735800" cy="828000"/>
          </a:xfrm>
          <a:prstGeom prst="rect">
            <a:avLst/>
          </a:prstGeom>
          <a:noFill/>
          <a:ln/>
        </p:spPr>
        <p:txBody>
          <a:bodyPr wrap="square" lIns="0" tIns="0" rIns="0" bIns="0" rtlCol="0" anchor="t"/>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Новая игра
</a:t>
            </a:r>
            <a:pPr algn="l" indent="0" marL="0">
              <a:lnSpc>
                <a:spcPct val="100000"/>
              </a:lnSpc>
              <a:buNone/>
            </a:pPr>
            <a:r>
              <a:rPr lang="en-US" sz="3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Можно придумать own game idea: name, main character, mission and special skill. Такая работа развивает фантазию и одновременно закрепляет полезные слова из темы Video Games.
</a:t>
            </a:r>
            <a:endParaRPr lang="en-US" sz="13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8573250" y="4637850"/>
            <a:ext cx="391500" cy="3396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19</a:t>
            </a:r>
            <a:endParaRPr lang="en-US" sz="1600" dirty="0"/>
          </a:p>
        </p:txBody>
      </p:sp>
      <p:sp>
        <p:nvSpPr>
          <p:cNvPr id="9" name="Text 1"/>
          <p:cNvSpPr txBox="1"/>
          <p:nvPr/>
        </p:nvSpPr>
        <p:spPr>
          <a:xfrm>
            <a:off x="330200" y="266700"/>
            <a:ext cx="8483700" cy="498300"/>
          </a:xfrm>
          <a:prstGeom prst="rect">
            <a:avLst/>
          </a:prstGeom>
          <a:noFill/>
          <a:ln/>
        </p:spPr>
        <p:txBody>
          <a:bodyPr wrap="square" lIns="0" tIns="0" rIns="0" bIns="0" rtlCol="0" anchor="t"/>
          <a:lstStyle/>
          <a:p>
            <a:pPr algn="l" indent="0" marL="0">
              <a:lnSpc>
                <a:spcPct val="100000"/>
              </a:lnSpc>
              <a:buNone/>
            </a:pPr>
            <a:r>
              <a:rPr lang="en-US" sz="2770" b="1" dirty="0">
                <a:solidFill>
                  <a:srgbClr val="FFFFFF"/>
                </a:solidFill>
                <a:latin typeface="Arial" pitchFamily="34" charset="0"/>
                <a:ea typeface="Arial" pitchFamily="34" charset="-122"/>
                <a:cs typeface="Arial" pitchFamily="34" charset="-120"/>
              </a:rPr>
              <a:t>Полезные фразы для письменной мини-работы
</a:t>
            </a:r>
            <a:endParaRPr lang="en-US" sz="2770" dirty="0"/>
          </a:p>
        </p:txBody>
      </p:sp>
      <p:sp>
        <p:nvSpPr>
          <p:cNvPr id="10" name="Text 2"/>
          <p:cNvSpPr txBox="1"/>
          <p:nvPr/>
        </p:nvSpPr>
        <p:spPr>
          <a:xfrm>
            <a:off x="330200" y="4637850"/>
            <a:ext cx="391500" cy="3396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19</a:t>
            </a:r>
            <a:endParaRPr lang="en-US" sz="1600" dirty="0"/>
          </a:p>
        </p:txBody>
      </p:sp>
      <p:sp>
        <p:nvSpPr>
          <p:cNvPr id="11" name="Text 3"/>
          <p:cNvSpPr txBox="1"/>
          <p:nvPr/>
        </p:nvSpPr>
        <p:spPr>
          <a:xfrm>
            <a:off x="330151" y="1588494"/>
            <a:ext cx="2776152" cy="1292663"/>
          </a:xfrm>
          <a:prstGeom prst="rect">
            <a:avLst/>
          </a:prstGeom>
          <a:noFill/>
          <a:ln/>
        </p:spPr>
        <p:txBody>
          <a:bodyPr wrap="square" lIns="0" tIns="0" rIns="0" bIns="0" rtlCol="0" anchor="t"/>
          <a:lstStyle/>
          <a:p>
            <a:pPr algn="l" indent="0" marL="0">
              <a:lnSpc>
                <a:spcPct val="100000"/>
              </a:lnSpc>
              <a:buNone/>
            </a:pPr>
            <a:r>
              <a:rPr lang="en-US" sz="1200" b="1" dirty="0">
                <a:solidFill>
                  <a:srgbClr val="FFFFFF"/>
                </a:solidFill>
                <a:latin typeface="Arial" pitchFamily="34" charset="0"/>
                <a:ea typeface="Arial" pitchFamily="34" charset="-122"/>
                <a:cs typeface="Arial" pitchFamily="34" charset="-120"/>
              </a:rPr>
              <a:t>Название игры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Сначала запишите основную фразу: My favorite game is… Затем добавьте название игры и, если нужно, коротко укажите жанр. Это задаёт тему всего текста.
</a:t>
            </a:r>
            <a:endParaRPr lang="en-US" sz="1200" dirty="0"/>
          </a:p>
        </p:txBody>
      </p:sp>
      <p:sp>
        <p:nvSpPr>
          <p:cNvPr id="12" name="Text 4"/>
          <p:cNvSpPr txBox="1"/>
          <p:nvPr/>
        </p:nvSpPr>
        <p:spPr>
          <a:xfrm>
            <a:off x="3183927" y="1588494"/>
            <a:ext cx="2776152" cy="1292663"/>
          </a:xfrm>
          <a:prstGeom prst="rect">
            <a:avLst/>
          </a:prstGeom>
          <a:noFill/>
          <a:ln/>
        </p:spPr>
        <p:txBody>
          <a:bodyPr wrap="square" lIns="0" tIns="0" rIns="0" bIns="0" rtlCol="0" anchor="t"/>
          <a:lstStyle/>
          <a:p>
            <a:pPr algn="l" indent="0" marL="0">
              <a:lnSpc>
                <a:spcPct val="100000"/>
              </a:lnSpc>
              <a:buNone/>
            </a:pPr>
            <a:r>
              <a:rPr lang="en-US" sz="1200" b="1" dirty="0">
                <a:solidFill>
                  <a:srgbClr val="FFFFFF"/>
                </a:solidFill>
                <a:latin typeface="Arial" pitchFamily="34" charset="0"/>
                <a:ea typeface="Arial" pitchFamily="34" charset="-122"/>
                <a:cs typeface="Arial" pitchFamily="34" charset="-120"/>
              </a:rPr>
              <a:t>Где играю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Используйте модели I play it on… и I play it with… Так ученик сообщает устройство и компанию, не усложняя предложение лишними словами.
</a:t>
            </a:r>
            <a:endParaRPr lang="en-US" sz="1200" dirty="0"/>
          </a:p>
        </p:txBody>
      </p:sp>
      <p:sp>
        <p:nvSpPr>
          <p:cNvPr id="13" name="Text 5"/>
          <p:cNvSpPr txBox="1"/>
          <p:nvPr/>
        </p:nvSpPr>
        <p:spPr>
          <a:xfrm>
            <a:off x="6037699" y="1588494"/>
            <a:ext cx="2776152" cy="1292663"/>
          </a:xfrm>
          <a:prstGeom prst="rect">
            <a:avLst/>
          </a:prstGeom>
          <a:noFill/>
          <a:ln/>
        </p:spPr>
        <p:txBody>
          <a:bodyPr wrap="square" lIns="0" tIns="0" rIns="0" bIns="0" rtlCol="0" anchor="t"/>
          <a:lstStyle/>
          <a:p>
            <a:pPr algn="l" indent="0" marL="0">
              <a:lnSpc>
                <a:spcPct val="100000"/>
              </a:lnSpc>
              <a:buNone/>
            </a:pPr>
            <a:r>
              <a:rPr lang="en-US" sz="1200" b="1" dirty="0">
                <a:solidFill>
                  <a:srgbClr val="FFFFFF"/>
                </a:solidFill>
                <a:latin typeface="Arial" pitchFamily="34" charset="0"/>
                <a:ea typeface="Arial" pitchFamily="34" charset="-122"/>
                <a:cs typeface="Arial" pitchFamily="34" charset="-120"/>
              </a:rPr>
              <a:t>Главный герой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Фраза The main character is… помогает назвать персонажа и продолжить описание. После неё удобно добавить простое прилагательное или одно действие героя.
</a:t>
            </a:r>
            <a:endParaRPr lang="en-US" sz="1200" dirty="0"/>
          </a:p>
        </p:txBody>
      </p:sp>
      <p:sp>
        <p:nvSpPr>
          <p:cNvPr id="14" name="Text 6"/>
          <p:cNvSpPr txBox="1"/>
          <p:nvPr/>
        </p:nvSpPr>
        <p:spPr>
          <a:xfrm>
            <a:off x="3183927" y="3684731"/>
            <a:ext cx="2776152" cy="1292663"/>
          </a:xfrm>
          <a:prstGeom prst="rect">
            <a:avLst/>
          </a:prstGeom>
          <a:noFill/>
          <a:ln/>
        </p:spPr>
        <p:txBody>
          <a:bodyPr wrap="square" lIns="0" tIns="0" rIns="0" bIns="0" rtlCol="0" anchor="t"/>
          <a:lstStyle/>
          <a:p>
            <a:pPr algn="l" indent="0" marL="0">
              <a:lnSpc>
                <a:spcPct val="100000"/>
              </a:lnSpc>
              <a:buNone/>
            </a:pPr>
            <a:r>
              <a:rPr lang="en-US" sz="1200" b="1" dirty="0">
                <a:solidFill>
                  <a:srgbClr val="FFFFFF"/>
                </a:solidFill>
                <a:latin typeface="Arial" pitchFamily="34" charset="0"/>
                <a:ea typeface="Arial" pitchFamily="34" charset="-122"/>
                <a:cs typeface="Arial" pitchFamily="34" charset="-120"/>
              </a:rPr>
              <a:t>Почему нравится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Конструкция I like it because… объясняет мнение и делает текст более личным. Достаточно одного короткого признака: fun, exciting, colorful or easy.
</a:t>
            </a:r>
            <a:endParaRPr lang="en-US" sz="1200" dirty="0"/>
          </a:p>
        </p:txBody>
      </p:sp>
      <p:sp>
        <p:nvSpPr>
          <p:cNvPr id="15" name="Text 7"/>
          <p:cNvSpPr txBox="1"/>
          <p:nvPr/>
        </p:nvSpPr>
        <p:spPr>
          <a:xfrm>
            <a:off x="6037699" y="3684731"/>
            <a:ext cx="2776152" cy="1292663"/>
          </a:xfrm>
          <a:prstGeom prst="rect">
            <a:avLst/>
          </a:prstGeom>
          <a:noFill/>
          <a:ln/>
        </p:spPr>
        <p:txBody>
          <a:bodyPr wrap="square" lIns="0" tIns="0" rIns="0" bIns="0" rtlCol="0" anchor="t"/>
          <a:lstStyle/>
          <a:p>
            <a:pPr algn="l" indent="0" marL="0">
              <a:lnSpc>
                <a:spcPct val="100000"/>
              </a:lnSpc>
              <a:buNone/>
            </a:pPr>
            <a:r>
              <a:rPr lang="en-US" sz="1200" b="1" dirty="0">
                <a:solidFill>
                  <a:srgbClr val="FFFFFF"/>
                </a:solidFill>
                <a:latin typeface="Arial" pitchFamily="34" charset="0"/>
                <a:ea typeface="Arial" pitchFamily="34" charset="-122"/>
                <a:cs typeface="Arial" pitchFamily="34" charset="-120"/>
              </a:rPr>
              <a:t>Итог о игре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В конце подойдёт фраза There are… levels. The game is… Она помогает завершить мини-сочинение и показать общее впечатление от игры.
</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1656300" y="658500"/>
            <a:ext cx="5831400" cy="3826500"/>
          </a:xfrm>
          <a:prstGeom prst="rect">
            <a:avLst/>
          </a:prstGeom>
          <a:noFill/>
          <a:ln/>
        </p:spPr>
        <p:txBody>
          <a:bodyPr wrap="square" lIns="0" tIns="0" rIns="0" bIns="0" rtlCol="0" anchor="ctr"/>
          <a:lstStyle/>
          <a:p>
            <a:pPr algn="ctr" indent="0" marL="0">
              <a:lnSpc>
                <a:spcPct val="100000"/>
              </a:lnSpc>
              <a:buNone/>
            </a:pPr>
            <a:r>
              <a:rPr lang="en-US" sz="4000" b="1" dirty="0">
                <a:solidFill>
                  <a:srgbClr val="000000"/>
                </a:solidFill>
                <a:latin typeface="Arial" pitchFamily="34" charset="0"/>
                <a:ea typeface="Arial" pitchFamily="34" charset="-122"/>
                <a:cs typeface="Arial" pitchFamily="34" charset="-120"/>
              </a:rPr>
              <a:t>Видеоигры как тема, которая говорит на английском
</a:t>
            </a:r>
            <a:pPr algn="ctr" indent="0" marL="0">
              <a:lnSpc>
                <a:spcPct val="100000"/>
              </a:lnSpc>
              <a:buNone/>
            </a:pPr>
            <a:r>
              <a:rPr lang="en-US" sz="2000" b="1" dirty="0">
                <a:solidFill>
                  <a:srgbClr val="000000"/>
                </a:solidFill>
                <a:latin typeface="Arial" pitchFamily="34" charset="0"/>
                <a:ea typeface="Arial" pitchFamily="34" charset="-122"/>
                <a:cs typeface="Arial" pitchFamily="34" charset="-120"/>
              </a:rPr>
              <a:t>
</a:t>
            </a:r>
            <a:pPr algn="ctr" indent="0" marL="0">
              <a:lnSpc>
                <a:spcPct val="100000"/>
              </a:lnSpc>
              <a:buNone/>
            </a:pPr>
            <a:r>
              <a:rPr lang="en-US" sz="1400" dirty="0">
                <a:solidFill>
                  <a:srgbClr val="000000"/>
                </a:solidFill>
                <a:latin typeface="Arial" pitchFamily="34" charset="0"/>
                <a:ea typeface="Arial" pitchFamily="34" charset="-122"/>
                <a:cs typeface="Arial" pitchFamily="34" charset="-120"/>
              </a:rPr>
              <a:t>Тема Video Games помогает объединить знакомую школьникам реальность с полезной английской практикой. Ученики называют жанры, описывают игру, сравнивают её и используют простые фразы безопасного общения.
</a:t>
            </a:r>
            <a:endParaRPr lang="en-US" sz="4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2026-05-30T18:34:50Z</dcterms:created>
  <dcterms:modified xsi:type="dcterms:W3CDTF">2026-05-30T18:34:50Z</dcterms:modified>
</cp:coreProperties>
</file>