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6925" y="570000"/>
            <a:ext cx="4475400" cy="400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обзор: формирование человеческих рас, основные вопросы и значение для биологии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рас — путь к пониманию эволюции, миграций и биологического разнообразия человека.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4700700" y="4631775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Концепция человеческих рас сформировалась в XVIII веке на основе исследования внешних признаков. Современная наука объясняет расовые отличия длительной адаптацией к различным природным условиям и генетической изменчивостью.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понятия расы в науке и культуре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9337" y="1391321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представители рода Homo появились в Восточной Африке около двух миллионов лет назад, что подтвердило известность материка как колыбели человечества.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Остатки древнейших Homo sapiens: африканское происхождение
</a:t>
            </a:r>
            <a:endParaRPr lang="en-US" sz="2231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067970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Homo sapiens возник в Африке 200–300 тысяч лет назад; его дальнейшее расселение сопровождалось важнейшими миграционными волнами и формированием признаков.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Волны миграций отражают сложности процесса заселения континентов древними людьми.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Рассеяние по разным регионам создало предпосылки для формирования разнообразия популяций и локальных адаптаций.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археологических и палеогенетических исследований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расселения Homo sapiens: ключевые этапы
</a:t>
            </a:r>
            <a:endParaRPr lang="en-US" sz="2546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97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Традиционно выделяют три крупные расы: европеоидную, монголоидную и негроидную, отличающиеся внешними признаками и географическим распространением.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человеческих рас: большие и малые группы
</a:t>
            </a:r>
            <a:endParaRPr lang="en-US" sz="2702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1394950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Диагностические признаки включают цвет кожи, строение черепа, форму глаз, носа и структуру волос, отражающие адаптацию к среде.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382395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расы, как австралоидная и американоидная, сформировались в результате длительной локальной адаптации и географической изоляции.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278048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классификации постоянно уточняются под влиянием новых антропологических и генетических данных, что отражает сложность расовой дифференциации.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0" y="1091200"/>
            <a:ext cx="31263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и социальная изоляция способствуют накоплению уникальных наследственных признаков в отдельных популяциях.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эволюционные механизмы: изоляция, отбор и ассимиляция
</a:t>
            </a:r>
            <a:endParaRPr lang="en-US" sz="2702" dirty="0"/>
          </a:p>
        </p:txBody>
      </p:sp>
      <p:sp>
        <p:nvSpPr>
          <p:cNvPr id="6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8200" y="2443546"/>
            <a:ext cx="42537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закрепляет адаптации, повышающие выживаемость в специфических климатических и экологических условиях.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0" y="3795900"/>
            <a:ext cx="57294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смешение между группами создаёт промежуточные морфологические и генетические проявления, сглаживая чёткие расовые границы.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1926128"/>
            <a:ext cx="4037700" cy="204239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численность, регионы проживания и основные языковые семьи трёх крупных рас.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рас неравномерна, их ареалы и языки тесно связаны с историческими миграциями и адаптациями.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Всемирного банка и лингвистических исследований, 2023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Демография и география: распределение крупных расовых групп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946" y="1190625"/>
            <a:ext cx="3003807" cy="319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71875" y="1190625"/>
            <a:ext cx="5238600" cy="14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Гипотеза Бергмана утверждает: крупное тело у животных и людей в холодных регионах снижает теплопотери за счёт меньшей площади поверхности к объёму.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закономерности строения тела: гипотеза Бергмана и правило Аллена
</a:t>
            </a:r>
            <a:endParaRPr lang="en-US" sz="2702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554925" y="2959550"/>
            <a:ext cx="5238600" cy="14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Аллена описывает длину конечностей: у обитателей холодного климата они короче, что уменьшает теплопотери, тогда как в тёплом климате длинные конечности способствуют охлаждению.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505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095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20505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Эпикантус — защита монголоидов от климата
</a:t>
            </a:r>
            <a:pPr algn="ctr" indent="0" marL="0">
              <a:lnSpc>
                <a:spcPct val="100000"/>
              </a:lnSpc>
              <a:buNone/>
            </a:pPr>
            <a:r>
              <a:rPr lang="en-US" sz="7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Эпикантус, характерный для монголоидной расы, снижает воздействие холода и пыли на глаза. Эта особенность развивалась под влиянием суровых условий северо-восточной Азии и сохраняется у современных представителей.
</a:t>
            </a:r>
            <a:endParaRPr lang="en-US" sz="1317" dirty="0"/>
          </a:p>
        </p:txBody>
      </p:sp>
      <p:sp>
        <p:nvSpPr>
          <p:cNvPr id="7" name="Text 2"/>
          <p:cNvSpPr txBox="1"/>
          <p:nvPr/>
        </p:nvSpPr>
        <p:spPr>
          <a:xfrm>
            <a:off x="496095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Широкий нос у негроидов и его функция охлаждения
</a:t>
            </a:r>
            <a:pPr algn="ctr" indent="0" marL="0">
              <a:lnSpc>
                <a:spcPct val="100000"/>
              </a:lnSpc>
              <a:buNone/>
            </a:pPr>
            <a:r>
              <a:rPr lang="en-US" sz="7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Широкая носовая полость у представителей негроидной расы способствует эффективному охлаждению воздуха при дыхании в жарком климате. Такая адаптация обеспечивает комфортную терморегуляцию в экваториальной зоне.
</a:t>
            </a:r>
            <a:endParaRPr lang="en-US" sz="1251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лица как пример адаптации к окружающей среде
</a:t>
            </a:r>
            <a:endParaRPr lang="en-US" sz="265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9337" y="1391321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Меланин защищает кожу от ультрафиолетового излучения; у жителей регионов с интенсивным солнцем его содержание повышено, обеспечивая надёжную фотозащиту.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формирования цвета кожи: роль меланина и фотозащита
</a:t>
            </a:r>
            <a:endParaRPr lang="en-US" sz="2231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067970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населения северных широт характерен более светлый цвет кожи из-за снижения меланина, что улучшает выработку витамина D при ограниченной инсоляции.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23" y="0"/>
            <a:ext cx="513345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24425" y="1945851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особенности волос
</a:t>
            </a:r>
            <a:pPr algn="l" indent="0" marL="0">
              <a:lnSpc>
                <a:spcPct val="100000"/>
              </a:lnSpc>
              <a:buNone/>
            </a:pPr>
            <a:r>
              <a:rPr lang="en-US" sz="4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Волосяные фолликулы у человека формируют индивидуальный тип волос, зависящий от их формы и кератизации. Степень завитка определяется миндалевидной формой сечения волоса, что влияет на внешний вид и функциональность волос.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5213000" y="311075"/>
            <a:ext cx="35979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 структура волос: биологические основы и климатические адаптации
</a:t>
            </a:r>
            <a:endParaRPr lang="en-US" sz="2463" dirty="0"/>
          </a:p>
        </p:txBody>
      </p:sp>
      <p:sp>
        <p:nvSpPr>
          <p:cNvPr id="7" name="Text 2"/>
          <p:cNvSpPr txBox="1"/>
          <p:nvPr/>
        </p:nvSpPr>
        <p:spPr>
          <a:xfrm>
            <a:off x="8460225" y="468530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224425" y="3445835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Климатическая адаптация волос
</a:t>
            </a:r>
            <a:pPr algn="l" indent="0" marL="0">
              <a:lnSpc>
                <a:spcPct val="100000"/>
              </a:lnSpc>
              <a:buNone/>
            </a:pPr>
            <a:r>
              <a:rPr lang="en-US" sz="4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негроидных популяций преобладают кудрявые волосы, что обеспечивает защиту от интенсивного солнца и способствует охлаждению. Прямые волосы монголоидов и европеоидов уменьшают теплопотери в более холодных климатических условиях.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2" y="1598227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регионах пересечения разных популяций происходит активное смешение генов, приводя к появлению промежуточных внешних признаков и увеличению генетического разнообразия.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смешение и появление промежуточных форм
</a:t>
            </a:r>
            <a:endParaRPr lang="en-US" sz="2702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4765129" y="1598227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Латинской Америке смешались гены коренных жителей, европейцев и африканцев, формируя уникальный комплекс антропологических черт у населения.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2" y="3048302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Средней Азии часто демонстрируют сочетание черт монголоидов и европеоидов, что отражает их историю миграций и взаимоотношений между группами.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765129" y="3048302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смешение расширяет вариативность генетических признаков, усложняя традиционные классификации и подчеркивая динамику человеческой эволюции.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820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науке «раса» рассматривается как биологическое и генетическое разнообразие, отражающее адаптации и региональные особенности популяций.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«раса»: различие научных и социальных трактовок
</a:t>
            </a:r>
            <a:endParaRPr lang="en-US" sz="2702" dirty="0"/>
          </a:p>
        </p:txBody>
      </p:sp>
      <p:sp>
        <p:nvSpPr>
          <p:cNvPr id="7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310825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Социальный аспект включает культурные, исторические и стереотипные представления, которые часто приводят к дискриминации и предвзятости.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630345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научное сообщество подчеркивает ограниченность термина и настоятельно рекомендует учитывать внутригрупповое разнообразие при изучении рас.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0525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950" y="1126406"/>
            <a:ext cx="2130000" cy="15205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генетические данные о различиях между расами
</a:t>
            </a:r>
            <a:endParaRPr lang="en-US" sz="2655" dirty="0"/>
          </a:p>
        </p:txBody>
      </p:sp>
      <p:sp>
        <p:nvSpPr>
          <p:cNvPr id="9" name="Text 2"/>
          <p:cNvSpPr txBox="1"/>
          <p:nvPr/>
        </p:nvSpPr>
        <p:spPr>
          <a:xfrm>
            <a:off x="21655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Минимальные генетические различия между расами
</a:t>
            </a:r>
            <a:pPr algn="l" indent="0" marL="0">
              <a:lnSpc>
                <a:spcPct val="100000"/>
              </a:lnSpc>
              <a:buNone/>
            </a:pPr>
            <a:r>
              <a:rPr lang="en-US" sz="7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проекта «1000 геномов» показали, что генетические различия между расами составляют менее 0,1% всего генома. Основные генетические вариации сосредоточены внутри самих популяций, а не между ними.
</a:t>
            </a:r>
            <a:endParaRPr lang="en-US" sz="1297" dirty="0"/>
          </a:p>
        </p:txBody>
      </p:sp>
      <p:sp>
        <p:nvSpPr>
          <p:cNvPr id="10" name="Text 3"/>
          <p:cNvSpPr txBox="1"/>
          <p:nvPr/>
        </p:nvSpPr>
        <p:spPr>
          <a:xfrm>
            <a:off x="5075900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Переосмысление понятия расы в свете геномных исследований
</a:t>
            </a:r>
            <a:pPr algn="l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Human Genome Project подтвердил, что большая часть индивидуальных различий не связана с расовой принадлежностью. Это изменило научный взгляд, подчеркнув комплексность и неполноту традиционных классификаций.
</a:t>
            </a:r>
            <a:endParaRPr lang="en-US" sz="119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5025" y="1235377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5000 лет — смешение и локальное разнообразие
</a:t>
            </a:r>
            <a:pPr algn="l" indent="0" marL="0">
              <a:lnSpc>
                <a:spcPct val="100000"/>
              </a:lnSpc>
              <a:buNone/>
            </a:pPr>
            <a:r>
              <a:rPr lang="en-US" sz="6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торговых путей и миграций способствовал активному генетическому обмену, образуя современные популяционные структуры.
</a:t>
            </a:r>
            <a:endParaRPr lang="en-US" sz="1283" dirty="0"/>
          </a:p>
        </p:txBody>
      </p:sp>
      <p:sp>
        <p:nvSpPr>
          <p:cNvPr id="8" name="Text 1"/>
          <p:cNvSpPr txBox="1"/>
          <p:nvPr/>
        </p:nvSpPr>
        <p:spPr>
          <a:xfrm>
            <a:off x="4806342" y="1235377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10 000 лет назад — заселение Океании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мигранты проникли на острова Тихого океана, оставив генетические следы характерных для региона линий.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68975" y="1235375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60 000 лет назад — выход из Африки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крупные миграции Homo sapiens на другие континенты стимулировали формирование новых популяций с уникальными признаками.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637658" y="1224624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50 000–40 000 лет назад — расселение по Азии и Европе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Колонизация новых территорий привела к развитию региональных адаптаций и культурных различий среди расселившихся групп.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миграции: влияние на формирование человеческих рас
</a:t>
            </a:r>
            <a:endParaRPr lang="en-US" sz="2702" dirty="0"/>
          </a:p>
        </p:txBody>
      </p:sp>
      <p:sp>
        <p:nvSpPr>
          <p:cNvPr id="12" name="Text 5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5350" y="1588841"/>
            <a:ext cx="3248100" cy="260101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2350" y="1587500"/>
            <a:ext cx="4818000" cy="11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Арктические народы, такие как эскимосы и чукчи, имеют компактное тело и невысокий рост — эти признаки уменьшают теплопотери и помогают выживать в условиях холода.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адаптации: физические отличия народов
</a:t>
            </a:r>
            <a:endParaRPr lang="en-US" sz="2702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06750" y="3026800"/>
            <a:ext cx="4818000" cy="11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экваториальных регионов Африки отличаются высоким ростом и стройным телосложением, что улучшает теплоотдачу и способствует адаптации к жаркому климату.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91350" y="6836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 и антропологи рассматривают расовые категории как условные, указывая на преобладающее внутригрупповое разнообразие над межгрупповым.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683650"/>
            <a:ext cx="3126300" cy="39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отношение к проблеме рас: научный и социальный подходы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791354" y="203600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общество акцентирует равенство и борьбу с расизмом, что отражается в законодательстве и международных соглашениях.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5791353" y="33883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Научное сообщество выступает за отказ от использования термина «раса» вне контекста биологических исследований, подчеркивая гуманитарное значение проблемы.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7097" y="1124025"/>
            <a:ext cx="4162305" cy="2124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344575"/>
            <a:ext cx="520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отличия в цвете кожи, форме глаз и структуре волос среди трех крупных расовых групп на основе научных данных.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между расами условны; наблюдается значительное межрасовое смешение и вариативность.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ЮНЕСКО, Human Genome Project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расовых признаков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060" y="1468141"/>
            <a:ext cx="235634" cy="2356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2105" y="3105473"/>
            <a:ext cx="243773" cy="1950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34910" y="1468141"/>
            <a:ext cx="235634" cy="23563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международных организаций в изучении и регулировании вопроса рас
</a:t>
            </a:r>
            <a:endParaRPr lang="en-US" sz="2702" dirty="0"/>
          </a:p>
        </p:txBody>
      </p:sp>
      <p:sp>
        <p:nvSpPr>
          <p:cNvPr id="9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724946" y="1468141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ЮНЕСКО
</a:t>
            </a:r>
            <a:pPr algn="l" indent="0" marL="0">
              <a:lnSpc>
                <a:spcPct val="100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Публикует декларации против расизма и способствует развитию межкультурного диалога для продвижения толерантности и взаимопонимания.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604061" y="3085166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
</a:t>
            </a:r>
            <a:pPr algn="l" indent="0" marL="0">
              <a:lnSpc>
                <a:spcPct val="100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Реализует программы по борьбе с дискриминацией и защищает права людей всех расовых и этнических групп во всем мире.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442796" y="1468141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организация здравоохранения
</a:t>
            </a:r>
            <a:pPr algn="l" indent="0" marL="0">
              <a:lnSpc>
                <a:spcPct val="100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Использует научные данные для поддержки единых стандартов здоровья и предупреждения расовой сегрегации в медицинской практике.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60400" y="302595"/>
            <a:ext cx="2865900" cy="26252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8000" y="302550"/>
            <a:ext cx="3471900" cy="40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уроки изучения формирования человеческих рас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рас — сложный процесс, результат взаимодействия миграций, отбора и культурных факторов. Генетические различия малы, а социальные барьеры постепенно стираются под влиянием гуманизма и научного прогресса.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2026-05-10T08:35:26Z</dcterms:created>
  <dcterms:modified xsi:type="dcterms:W3CDTF">2026-05-10T08:35:26Z</dcterms:modified>
</cp:coreProperties>
</file>