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водные ресурсы: неравномерность, дефицит и управление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на планете есть, но доступ к ней распределён крайне неравномерно.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 глобальный ресурсный вызов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пресной воде уже стал вопросом безопасности: спрос растёт быстрее возможностей природного восстановления, а нагрузка на реки, озёра и подземные горизонты усиливается во всех регионах мира.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мировых запасов воды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0968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Львиная доля — не пресная вода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и моря содержат почти весь объём воды на Земле, поэтому на долю пресной воды остаётся лишь небольшая часть мировых запасов, пригодных для непосредственного использования человеком.
</a:t>
            </a:r>
            <a:endParaRPr lang="en-US" sz="1085" dirty="0"/>
          </a:p>
        </p:txBody>
      </p:sp>
      <p:sp>
        <p:nvSpPr>
          <p:cNvPr id="10" name="Text 3"/>
          <p:cNvSpPr txBox="1"/>
          <p:nvPr/>
        </p:nvSpPr>
        <p:spPr>
          <a:xfrm>
            <a:off x="4383276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хранится пресная вода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запасы пресной воды сосредоточены в ледниках и подземных водах. Это крупные природные резервуары, но они либо труднодоступны, либо требуют сложной и дорогой добычи.
</a:t>
            </a:r>
            <a:endParaRPr lang="en-US" sz="1085" dirty="0"/>
          </a:p>
        </p:txBody>
      </p:sp>
      <p:sp>
        <p:nvSpPr>
          <p:cNvPr id="11" name="Text 4"/>
          <p:cNvSpPr txBox="1"/>
          <p:nvPr/>
        </p:nvSpPr>
        <p:spPr>
          <a:xfrm>
            <a:off x="5498248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 только количество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Реальная доступность воды зависит от глубины залегания, качества, сезонности и расстояния до потребителя, поэтому даже богатый водный потенциал не всегда означает надёжное водоснабжение.
</a:t>
            </a:r>
            <a:endParaRPr lang="en-US" sz="1085" dirty="0"/>
          </a:p>
        </p:txBody>
      </p:sp>
      <p:sp>
        <p:nvSpPr>
          <p:cNvPr id="12" name="Text 5"/>
          <p:cNvSpPr txBox="1"/>
          <p:nvPr/>
        </p:nvSpPr>
        <p:spPr>
          <a:xfrm>
            <a:off x="1568054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2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доступные источники
</a:t>
            </a:r>
            <a:pPr algn="l" indent="0" marL="0">
              <a:lnSpc>
                <a:spcPct val="100000"/>
              </a:lnSpc>
              <a:buNone/>
            </a:pPr>
            <a:r>
              <a:rPr lang="en-US" sz="943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озёра, болота и водохранилища составляют менее 1% пресной воды, однако именно они чаще всего обеспечивают города, сельское хозяйство и промышленность.
</a:t>
            </a:r>
            <a:endParaRPr lang="en-US" sz="11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сосредоточена пресная вода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наиболее легко используемые человеком воды составляют лишь крошечную долю мировых запасов.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пресной воды связана в труднодоступных формах, поэтому управление должно учитывать не только объём, но и доступность ресурсов.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USGS, Water Science School; оценки распределения пресной воды Земли
</a:t>
            </a:r>
            <a:endParaRPr lang="en-US" sz="90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Амазонка: водная артерия континента
</a:t>
            </a:r>
            <a:pPr algn="l" indent="0" marL="0">
              <a:lnSpc>
                <a:spcPct val="100000"/>
              </a:lnSpc>
              <a:buNone/>
            </a:pPr>
            <a:r>
              <a:rPr lang="en-US" sz="7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Амазонский бассейн формирует крупнейшую речную систему мира и поддерживает огромные влажные экосистемы. Для стран региона он важен не только как источник воды, но и как основа рыболовства, транспорта и биоразнообразия.
</a:t>
            </a:r>
            <a:endParaRPr lang="en-US" sz="879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 и Ганг: жизнь в густонаселённых долинах
</a:t>
            </a:r>
            <a:pPr algn="l" indent="0" marL="0">
              <a:lnSpc>
                <a:spcPct val="100000"/>
              </a:lnSpc>
              <a:buNone/>
            </a:pPr>
            <a:r>
              <a:rPr lang="en-US" sz="7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 и Ганг питают территории, где вода особенно ценна из-за высокой плотности населения и развитого орошения. Их сток определяет урожайность, доступ к питьевой воде и устойчивость городов и сельских районов.
</a:t>
            </a:r>
            <a:endParaRPr lang="en-US" sz="874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Янцзы, Конго и Миссисипи: энергия и экономика
</a:t>
            </a:r>
            <a:pPr algn="l" indent="0" marL="0">
              <a:lnSpc>
                <a:spcPct val="100000"/>
              </a:lnSpc>
              <a:buNone/>
            </a:pPr>
            <a:r>
              <a:rPr lang="en-US" sz="6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бассейны обеспечивают судоходство, гидроэнергетику и снабжение крупных промышленных центров. Состояние речных систем напрямую влияет на экономику регионов, где сосредоточены транспорт, производство и значительная часть населения.
</a:t>
            </a:r>
            <a:endParaRPr lang="en-US" sz="821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водные бассейны планеты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2054" y="1835776"/>
            <a:ext cx="4469248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 в обеспеченности водой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регионы мира располагают водными ресурсами крайне неравномерно, поэтому одинаковый спрос может приводить к разным последствиям.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проблема — несоответствие между размещением водных ресурсов и центров потребления: избыток воды в одних регионах не снимает дефицит в других.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 AQUASTAT; общая региональная оценка водных ресурсов
</a:t>
            </a:r>
            <a:endParaRPr lang="en-US" sz="87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стресс и дефицит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284574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водный стресс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стресс возникает тогда, когда забор воды приближается к пределам естественного восполнения. Это означает, что экосистемы и хозяйство начинают конкурировать за один и тот же ограниченный ресурс.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4574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дефицит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дефицит связан не с отсутствием воды как таковой, а с недостатком инфраструктуры, очистки, сетей и управления. Даже при наличии ресурсов население может оставаться без безопасной воды.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901335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Физический дефицит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Физический дефицит означает реальную нехватку воды в природе: осадков мало, реки маловодны, а подземные горизонты не успевают восстанавливаться. Такая ситуация характерна для засушливых территорий.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901335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проблемы накладываются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засушливых и уязвимых регионах оба типа дефицита часто усиливают друг друга. Тогда нехватка воды сочетается с её низким качеством, высокими потерями и неравным доступом.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воды от источника до потребителя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вода проходит через природные и хозяйственные этапы, теряя качество и часть объёма.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394" y="1800131"/>
            <a:ext cx="4174535" cy="27721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как стратегический резерв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973631" y="17407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Надёжный запас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служат важным резервом для питьевого снабжения и орошения, особенно там, где поверхностные источники нестабильны или сильно зависят от сезона.
</a:t>
            </a:r>
            <a:endParaRPr lang="en-US" sz="1164" dirty="0"/>
          </a:p>
        </p:txBody>
      </p:sp>
      <p:sp>
        <p:nvSpPr>
          <p:cNvPr id="12" name="Text 3"/>
          <p:cNvSpPr txBox="1"/>
          <p:nvPr/>
        </p:nvSpPr>
        <p:spPr>
          <a:xfrm>
            <a:off x="4973631" y="24386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 в засухе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районах с редкими осадками и резкими колебаниями стока скважины помогают переживать сухие периоды. Поэтому водоносные горизонты становятся основой устойчивости местных общин.
</a:t>
            </a:r>
            <a:endParaRPr lang="en-US" sz="1164" dirty="0"/>
          </a:p>
        </p:txBody>
      </p:sp>
      <p:sp>
        <p:nvSpPr>
          <p:cNvPr id="13" name="Text 4"/>
          <p:cNvSpPr txBox="1"/>
          <p:nvPr/>
        </p:nvSpPr>
        <p:spPr>
          <a:xfrm>
            <a:off x="4973631" y="31365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чрезмерной откачки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забирать воду быстрее, чем она пополняется, уровень грунтовых вод падает. Это повышает стоимость добычи, ухудшает доступность ресурса и может вызывать проседание поверхности.
</a:t>
            </a:r>
            <a:endParaRPr lang="en-US" sz="1164" dirty="0"/>
          </a:p>
        </p:txBody>
      </p:sp>
      <p:sp>
        <p:nvSpPr>
          <p:cNvPr id="14" name="Text 5"/>
          <p:cNvSpPr txBox="1"/>
          <p:nvPr/>
        </p:nvSpPr>
        <p:spPr>
          <a:xfrm>
            <a:off x="4973631" y="3834488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Угроза засоления
</a:t>
            </a:r>
            <a:pPr algn="l" indent="0" marL="0">
              <a:lnSpc>
                <a:spcPct val="100000"/>
              </a:lnSpc>
              <a:buNone/>
            </a:pPr>
            <a:r>
              <a:rPr lang="en-US" sz="2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прибрежных районах чрезмерная откачка способна втягивать солёную морскую воду в аквиферы. Тогда пресный резерв постепенно теряет качество и становится труднее пригодным для использования.
</a:t>
            </a:r>
            <a:endParaRPr lang="en-US" sz="11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потребители воды по секторам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нагрузка приходится на орошение: именно оно определяет водный баланс многих стран и сильно влияет на речной сток.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остаётся главным направлением экономии воды, но заметный эффект дают и модернизация промышленности, и снижение потерь в быту.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 AQUASTAT; типичная структура мирового водозабора
</a:t>
            </a:r>
            <a:endParaRPr lang="en-US" sz="93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3024" y="802918"/>
            <a:ext cx="3680524" cy="35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80%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сточных вод в мире сбрасывается недостаточно очищенными, поэтому загрязнение фактически уменьшает объём доступной пресной воды.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5574900" y="1391775"/>
            <a:ext cx="2818500" cy="24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достаточном объёме воды загрязнение делает её непригодной для питья, сельского хозяйства и экосистем. Это скрытый дефицит, который особенно опасен для густонаселённых регионов.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UN-Water, World Water Development Report 2017; UN-Water, 2021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953" y="1835776"/>
            <a:ext cx="5722616" cy="2280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загрязнителей и их последствия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загрязнители воды, их источники и последствия для здоровья и экосистем.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загрязнители действуют по-разному, но итог один: растут риски для здоровья людей, качество экосистем падает, а пригодная к использованию вода становится дефицитнее.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ВОЗ; UNEP; FAO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6696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потепления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температуры повышает испарение, а также делает осадки менее предсказуемыми. В одних регионах возрастает засушливость, в других — риск сильных ливней.
</a:t>
            </a:r>
            <a:endParaRPr lang="en-US" sz="1097" dirty="0"/>
          </a:p>
        </p:txBody>
      </p:sp>
      <p:sp>
        <p:nvSpPr>
          <p:cNvPr id="6" name="Text 1"/>
          <p:cNvSpPr txBox="1"/>
          <p:nvPr/>
        </p:nvSpPr>
        <p:spPr>
          <a:xfrm>
            <a:off x="3399502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ледников и снега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и снежный покров теряют массу, поэтому краткосрочно сток в реки может увеличиваться, а затем постепенно снижаться из-за исчезновения природного запаса воды.
</a:t>
            </a:r>
            <a:endParaRPr lang="en-US" sz="1097" dirty="0"/>
          </a:p>
        </p:txBody>
      </p:sp>
      <p:sp>
        <p:nvSpPr>
          <p:cNvPr id="7" name="Text 2"/>
          <p:cNvSpPr txBox="1"/>
          <p:nvPr/>
        </p:nvSpPr>
        <p:spPr>
          <a:xfrm>
            <a:off x="6304935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Сезонный дефицит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горных стран и территорий ниже по течению это означает более резкие колебания водообеспеченности, особенно в сухой сезон и в годы аномальной погоды.
</a:t>
            </a:r>
            <a:endParaRPr lang="en-US" sz="1097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климат меняет водный цикл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водных катастроф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рост ущерба влияют не только климатические сдвиги, но и застройка пойм, деградация почв и слабая готовность инфраструктуры к экстремальной погоде.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усиливаются климатические колебания, тем выше риск повторяющихся засух и наводнений, а значит, возрастает нагрузка на города, сельское хозяйство и системы водоснабжения.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IPCC AR6; WMO, State of the Global Climate 2023
</a:t>
            </a:r>
            <a:endParaRPr lang="en-US" sz="87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1842473"/>
            <a:ext cx="2249100" cy="17307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1842473"/>
            <a:ext cx="2249100" cy="17307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1842473"/>
            <a:ext cx="2249100" cy="17307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Поле, которое питается водой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Орошение позволяет выращивать урожай там, где осадков недостаточно или они приходят нерегулярно. Но именно сельское хозяйство первым ощущает нехватку воды: сокращаются площади полива, растут затраты и повышается риск неурожая.
</a:t>
            </a:r>
            <a:endParaRPr lang="en-US" sz="941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 и электростанция зависят от одного ресурса
</a:t>
            </a:r>
            <a:pPr algn="l" indent="0" marL="0">
              <a:lnSpc>
                <a:spcPct val="100000"/>
              </a:lnSpc>
              <a:buNone/>
            </a:pPr>
            <a:r>
              <a:rPr lang="en-US" sz="6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промышленность нуждается в воде на всех этапах — от мойки и переработки до охлаждения и санитарии. Электростанции тоже зависят от стабильного водоснабжения, особенно когда требуется охлаждение оборудования и поддержание безопасности.
</a:t>
            </a:r>
            <a:endParaRPr lang="en-US" sz="821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как связующее звено экономики
</a:t>
            </a:r>
            <a:pPr algn="l" indent="0" marL="0">
              <a:lnSpc>
                <a:spcPct val="100000"/>
              </a:lnSpc>
              <a:buNone/>
            </a:pPr>
            <a:r>
              <a:rPr lang="en-US" sz="7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снижается речной сток, одновременно страдают гидроэнергетика, судоходство и снабжение городов. Поэтому водный кризис редко остаётся только экологической проблемой: он быстро переходит в продовольственный и энергетический.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вода связывает продовольствие и энергетику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5370" y="1835776"/>
            <a:ext cx="5722616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международные речные бассейны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Трансграничные реки важны для водоснабжения, транспорта и экосистем, поэтому требуют согласованных правил управления.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стран делят один бассейн, тем важнее соглашения о распределении стока, качестве воды и совместном контроле, иначе возрастает риск конфликтов и неэффективного использования.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 AQUASTAT; UNECE
</a:t>
            </a:r>
            <a:endParaRPr lang="en-US" sz="93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снижение водного риска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мер: от наблюдения за ресурсами до совместного управления трансграничными бассейнами.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607" y="1965637"/>
            <a:ext cx="234932" cy="2684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74130" y="1965637"/>
            <a:ext cx="234932" cy="26849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22652" y="1965637"/>
            <a:ext cx="234932" cy="26849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71174" y="1965637"/>
            <a:ext cx="234932" cy="268494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19695" y="1965637"/>
            <a:ext cx="234932" cy="268494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06395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Капельное орошение
</a:t>
            </a:r>
            <a:pPr algn="l" indent="0" marL="0">
              <a:lnSpc>
                <a:spcPct val="100000"/>
              </a:lnSpc>
              <a:buNone/>
            </a:pPr>
            <a:r>
              <a:rPr lang="en-US" sz="9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Подаёт воду прямо к корням растений и уменьшает испарение. Такой подход особенно полезен в засушливых районах, где каждый литр воды влияет на урожай и устойчивость фермерского хозяйства.
</a:t>
            </a:r>
            <a:endParaRPr lang="en-US" sz="1057" dirty="0"/>
          </a:p>
        </p:txBody>
      </p:sp>
      <p:sp>
        <p:nvSpPr>
          <p:cNvPr id="15" name="Text 2"/>
          <p:cNvSpPr txBox="1"/>
          <p:nvPr/>
        </p:nvSpPr>
        <p:spPr>
          <a:xfrm>
            <a:off x="2054917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8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Повторное использование стоков
</a:t>
            </a:r>
            <a:pPr algn="l" indent="0" marL="0">
              <a:lnSpc>
                <a:spcPct val="100000"/>
              </a:lnSpc>
              <a:buNone/>
            </a:pPr>
            <a:r>
              <a:rPr lang="en-US" sz="9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Очищенная вода может снова применяться в промышленности, поливе зелёных зон и технических процессах. Это снижает нагрузку на реки, водохранилища и подземные горизонты.
</a:t>
            </a:r>
            <a:endParaRPr lang="en-US" sz="998" dirty="0"/>
          </a:p>
        </p:txBody>
      </p:sp>
      <p:sp>
        <p:nvSpPr>
          <p:cNvPr id="16" name="Text 3"/>
          <p:cNvSpPr txBox="1"/>
          <p:nvPr/>
        </p:nvSpPr>
        <p:spPr>
          <a:xfrm>
            <a:off x="3803439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Умные городские сети
</a:t>
            </a:r>
            <a:pPr algn="l" indent="0" marL="0">
              <a:lnSpc>
                <a:spcPct val="100000"/>
              </a:lnSpc>
              <a:buNone/>
            </a:pPr>
            <a:r>
              <a:rPr lang="en-US" sz="9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Счётчики, датчики и оперативный контроль помогают находить утечки раньше и точнее управлять расходом. Для городов с большими потерями это один из самых быстрых способов сэкономить воду.
</a:t>
            </a:r>
            <a:endParaRPr lang="en-US" sz="1008" dirty="0"/>
          </a:p>
        </p:txBody>
      </p:sp>
      <p:sp>
        <p:nvSpPr>
          <p:cNvPr id="17" name="Text 4"/>
          <p:cNvSpPr txBox="1"/>
          <p:nvPr/>
        </p:nvSpPr>
        <p:spPr>
          <a:xfrm>
            <a:off x="5551961" y="2436790"/>
            <a:ext cx="1430563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8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Ремонт трубопроводов
</a:t>
            </a:r>
            <a:pPr algn="l" indent="0" marL="0">
              <a:lnSpc>
                <a:spcPct val="100000"/>
              </a:lnSpc>
              <a:buNone/>
            </a:pPr>
            <a:r>
              <a:rPr lang="en-US" sz="8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сетей сокращает утечки, аварии и незапланированные отключения. Инфраструктура становится надёжнее, а вода доходит до потребителя без лишних потерь по пути.
</a:t>
            </a:r>
            <a:endParaRPr lang="en-US" sz="968" dirty="0"/>
          </a:p>
        </p:txBody>
      </p:sp>
      <p:sp>
        <p:nvSpPr>
          <p:cNvPr id="18" name="Text 5"/>
          <p:cNvSpPr txBox="1"/>
          <p:nvPr/>
        </p:nvSpPr>
        <p:spPr>
          <a:xfrm>
            <a:off x="7300482" y="2436790"/>
            <a:ext cx="1430563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Опреснение морской воды
</a:t>
            </a:r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прибрежных городов это дополнительный источник воды, когда пресных ресурсов недостаточно. Однако технология требует энергии и должна сочетаться с экологическими ограничениями и эффективным управлением.
</a:t>
            </a:r>
            <a:endParaRPr lang="en-US" sz="912" dirty="0"/>
          </a:p>
        </p:txBody>
      </p:sp>
      <p:sp>
        <p:nvSpPr>
          <p:cNvPr id="19" name="Text 6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устойчивого водопользования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Приоритеты решения водной проблемы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направления работают не по отдельности, а как единая система: сокращают потери, повышают качество воды и уменьшают уязвимость перед засухами.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меры, которые одновременно улучшают доступность воды, снижают загрязнение и укрепляют устойчивость регионов с высоким спросом.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UN-Water; World Bank; FAO
</a:t>
            </a:r>
            <a:endParaRPr lang="en-US" sz="93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ограничена не только объёмом, но и справедливостью доступа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водных ресурсов зависит от того, насколько человечество сумеет уменьшить потери, защитить экосистемы и научиться распределять воду разумно, без ущерба для людей и природы.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2026-06-03T01:55:05Z</dcterms:created>
  <dcterms:modified xsi:type="dcterms:W3CDTF">2026-06-03T01:55:05Z</dcterms:modified>
</cp:coreProperties>
</file>