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image" Target="../media/image-4-6.jpeg"/><Relationship Id="rId7" Type="http://schemas.openxmlformats.org/officeDocument/2006/relationships/image" Target="../media/image-4-7.png"/><Relationship Id="rId8" Type="http://schemas.openxmlformats.org/officeDocument/2006/relationships/image" Target="../media/image-4-8.jpe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image" Target="../media/image-7-11.png"/><Relationship Id="rId12" Type="http://schemas.openxmlformats.org/officeDocument/2006/relationships/image" Target="../media/image-7-12.png"/><Relationship Id="rId13" Type="http://schemas.openxmlformats.org/officeDocument/2006/relationships/image" Target="../media/image-7-13.png"/><Relationship Id="rId14" Type="http://schemas.openxmlformats.org/officeDocument/2006/relationships/image" Target="../media/image-7-14.png"/><Relationship Id="rId15" Type="http://schemas.openxmlformats.org/officeDocument/2006/relationships/image" Target="../media/image-7-15.png"/><Relationship Id="rId16" Type="http://schemas.openxmlformats.org/officeDocument/2006/relationships/slideLayout" Target="../slideLayouts/slideLayout1.xml"/><Relationship Id="rId1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366338" y="371225"/>
            <a:ext cx="3417025" cy="44124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1810700"/>
            <a:ext cx="48585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поэтического пути: 1914–1916 годы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975973"/>
            <a:ext cx="4858500" cy="80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стихи, первые открытия, первые шаги к своему голосу.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447590" y="433985"/>
            <a:ext cx="23328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6600" y="1349364"/>
            <a:ext cx="4148100" cy="309892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Поэзия на фоне перемен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899050" y="1624284"/>
            <a:ext cx="3631500" cy="25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1910-х годов стало временем больших исторических потрясений и смелых литературных поисков. Война изменила жизнь людей, а молодые авторы искали новые слова, формы и собственную интонацию.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происходит в ранний период поэта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65535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появляются первые стихи: автор пробует разные темы, учится строить образ и находить точные слова, которые лучше всего передают чувство и настроение.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51020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важными становятся чтение современных поэтов и знакомство с литературной средой. Именно там молодой автор слышит отклики, сравнивает себя с другими и набирается опыта.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36505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 ученические тексты становятся увереннее. В 1914–1916 годах уже заметны собственная манера, более точный ритм и темы, которые останутся важными надолго.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5650" y="1011938"/>
            <a:ext cx="2717400" cy="155507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71100" y="1011938"/>
            <a:ext cx="2717400" cy="155507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58600" y="1011938"/>
            <a:ext cx="2717400" cy="1555075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56600" y="360000"/>
            <a:ext cx="84267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Литературные места и голоса эпохи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337810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книжных магазинах можно было увидеть свежие сборники, альманахи и рукописные страницы, передаваемые из рук в руки. Такие места создавали особую атмосферу ожидания, когда каждое новое стихотворение могло стать событием.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337815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Книжные лавки и рукописи на столе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623355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больших городах поэты встречались на чтениях, обсуждали новые книги и спорили о направлениях искусства. Петербург и Москва отличались ритмом, но именно там рождалась литературная среда, в которой молодой автор учился слышать время.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623360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Петербург и Москва — два центра общения
</a:t>
            </a:r>
            <a:endParaRPr lang="en-US" sz="1400" dirty="0"/>
          </a:p>
        </p:txBody>
      </p:sp>
      <p:sp>
        <p:nvSpPr>
          <p:cNvPr id="16" name="Text 6"/>
          <p:cNvSpPr txBox="1"/>
          <p:nvPr/>
        </p:nvSpPr>
        <p:spPr>
          <a:xfrm>
            <a:off x="52105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молодого поэта журнальная публикация была не просто печатью текста, а знаком признания. Через журналы читатели узнавали новые имена, а авторы входили в живой разговор о поэзии, который шёл в редакциях и на вечерах.
</a:t>
            </a:r>
            <a:endParaRPr lang="en-US" sz="1200" dirty="0"/>
          </a:p>
        </p:txBody>
      </p:sp>
      <p:sp>
        <p:nvSpPr>
          <p:cNvPr id="17" name="Text 7"/>
          <p:cNvSpPr txBox="1"/>
          <p:nvPr/>
        </p:nvSpPr>
        <p:spPr>
          <a:xfrm>
            <a:off x="52110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Журналы как первое окно в литературу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1310707"/>
            <a:ext cx="4130100" cy="34631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ранней лирики 1914–1916 годов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642400" y="4481675"/>
            <a:ext cx="4144800" cy="30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описанию ранней лирики 1914–1916 годов, 1914–1916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878350" y="1564825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раннем этапе особенно важны личные переживания: они помогают поэту говорить о времени через собственный опыт.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8350" y="2945950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ранней лирики — чувство человека в тревожную эпоху; исторические события звучат через внутренний мир автора.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публикации и литературное признание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3270275" y="3160505"/>
            <a:ext cx="25104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поэту начинают присматриваться внимательнее: растут литературные связи, а стихи чаще обсуждают на встречах и в печати.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270275" y="2647513"/>
            <a:ext cx="25104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1915: расширение внимания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047175" y="2688230"/>
            <a:ext cx="25104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Стихи становятся точнее и увереннее. Ранние поиски постепенно превращаются в более ясную и самостоятельную манеру письма.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6047175" y="2175237"/>
            <a:ext cx="25104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1916: переход к зрелости
</a:t>
            </a:r>
            <a:endParaRPr lang="en-US" sz="1300" dirty="0"/>
          </a:p>
        </p:txBody>
      </p:sp>
      <p:sp>
        <p:nvSpPr>
          <p:cNvPr id="12" name="Text 6"/>
          <p:cNvSpPr txBox="1"/>
          <p:nvPr/>
        </p:nvSpPr>
        <p:spPr>
          <a:xfrm>
            <a:off x="493375" y="3627730"/>
            <a:ext cx="25104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Появляются ранние тексты и первые попытки заявить о себе. Печатное слово делает автора заметным для читателей и литературного круга.
</a:t>
            </a:r>
            <a:endParaRPr lang="en-US" sz="1200" dirty="0"/>
          </a:p>
        </p:txBody>
      </p:sp>
      <p:sp>
        <p:nvSpPr>
          <p:cNvPr id="13" name="Text 7"/>
          <p:cNvSpPr txBox="1"/>
          <p:nvPr/>
        </p:nvSpPr>
        <p:spPr>
          <a:xfrm>
            <a:off x="493375" y="3114738"/>
            <a:ext cx="25104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1914: первые заметные шаги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84550" y="1652981"/>
            <a:ext cx="315000" cy="360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62050" y="3411925"/>
            <a:ext cx="360000" cy="28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4844450" y="3411925"/>
            <a:ext cx="360000" cy="2880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4844450" y="1652981"/>
            <a:ext cx="360000" cy="3600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помогали литературные кружки
</a:t>
            </a:r>
            <a:endParaRPr lang="en-US" sz="3000" dirty="0"/>
          </a:p>
        </p:txBody>
      </p:sp>
      <p:sp>
        <p:nvSpPr>
          <p:cNvPr id="1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19" name="Text 2"/>
          <p:cNvSpPr txBox="1"/>
          <p:nvPr/>
        </p:nvSpPr>
        <p:spPr>
          <a:xfrm>
            <a:off x="502200" y="2127656"/>
            <a:ext cx="3784800" cy="8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кружках молодые авторы знакомились с новыми книгами и учились понимать, чем один поэтический голос отличается от другого.
</a:t>
            </a:r>
            <a:endParaRPr lang="en-US" sz="1100" dirty="0"/>
          </a:p>
        </p:txBody>
      </p:sp>
      <p:sp>
        <p:nvSpPr>
          <p:cNvPr id="20" name="Text 3"/>
          <p:cNvSpPr txBox="1"/>
          <p:nvPr/>
        </p:nvSpPr>
        <p:spPr>
          <a:xfrm>
            <a:off x="1073900" y="1673006"/>
            <a:ext cx="321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и сравнение
</a:t>
            </a:r>
            <a:endParaRPr lang="en-US" sz="1400" dirty="0"/>
          </a:p>
        </p:txBody>
      </p:sp>
      <p:sp>
        <p:nvSpPr>
          <p:cNvPr id="21" name="Text 4"/>
          <p:cNvSpPr txBox="1"/>
          <p:nvPr/>
        </p:nvSpPr>
        <p:spPr>
          <a:xfrm>
            <a:off x="502200" y="3850600"/>
            <a:ext cx="3784800" cy="8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Литературная среда давала поддержку и чувство принадлежности к общему делу. Здесь легче было найти людей, которые разделяют интерес к поэзии.
</a:t>
            </a:r>
            <a:endParaRPr lang="en-US" sz="1100" dirty="0"/>
          </a:p>
        </p:txBody>
      </p:sp>
      <p:sp>
        <p:nvSpPr>
          <p:cNvPr id="22" name="Text 5"/>
          <p:cNvSpPr txBox="1"/>
          <p:nvPr/>
        </p:nvSpPr>
        <p:spPr>
          <a:xfrm>
            <a:off x="1073900" y="3395950"/>
            <a:ext cx="321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Общение с единомышленниками
</a:t>
            </a:r>
            <a:endParaRPr lang="en-US" sz="1400" dirty="0"/>
          </a:p>
        </p:txBody>
      </p:sp>
      <p:sp>
        <p:nvSpPr>
          <p:cNvPr id="23" name="Text 6"/>
          <p:cNvSpPr txBox="1"/>
          <p:nvPr/>
        </p:nvSpPr>
        <p:spPr>
          <a:xfrm>
            <a:off x="4784600" y="3850600"/>
            <a:ext cx="3784800" cy="8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Опытные писатели и читатели могли подсказать, что получилось особенно удачно, а над чем ещё стоит работать. Такой отклик ускорял рост автора.
</a:t>
            </a:r>
            <a:endParaRPr lang="en-US" sz="1100" dirty="0"/>
          </a:p>
        </p:txBody>
      </p:sp>
      <p:sp>
        <p:nvSpPr>
          <p:cNvPr id="24" name="Text 7"/>
          <p:cNvSpPr txBox="1"/>
          <p:nvPr/>
        </p:nvSpPr>
        <p:spPr>
          <a:xfrm>
            <a:off x="5356300" y="3395950"/>
            <a:ext cx="321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Отклик и совет
</a:t>
            </a:r>
            <a:endParaRPr lang="en-US" sz="1400" dirty="0"/>
          </a:p>
        </p:txBody>
      </p:sp>
      <p:sp>
        <p:nvSpPr>
          <p:cNvPr id="25" name="Text 8"/>
          <p:cNvSpPr txBox="1"/>
          <p:nvPr/>
        </p:nvSpPr>
        <p:spPr>
          <a:xfrm>
            <a:off x="4784600" y="2127656"/>
            <a:ext cx="3784800" cy="8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Обсуждение стихов помогало замечать лишние слова, уточнять образ и искать более точный ритм, который делает строку выразительной.
</a:t>
            </a:r>
            <a:endParaRPr lang="en-US" sz="1100" dirty="0"/>
          </a:p>
        </p:txBody>
      </p:sp>
      <p:sp>
        <p:nvSpPr>
          <p:cNvPr id="26" name="Text 9"/>
          <p:cNvSpPr txBox="1"/>
          <p:nvPr/>
        </p:nvSpPr>
        <p:spPr>
          <a:xfrm>
            <a:off x="5356300" y="1673006"/>
            <a:ext cx="321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над текстом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2383401"/>
            <a:ext cx="4843800" cy="131779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1914–1916 годов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310700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показывает, как за три года ранний путь поэта становится более уверенным и осмысленным.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2571750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три года путь идёт от первых опытов к узнаваемой манере письма и более цельной интонации.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материалам о раннем периоде 1914–1916 годов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92328"/>
            <a:ext cx="8397600" cy="3180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45500" y="360000"/>
            <a:ext cx="84267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складывается поэтический путь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345500" y="847800"/>
            <a:ext cx="8426700" cy="5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интерес к поэзии постепенно превращается в зрелый авторский голос.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4200" y="1323318"/>
            <a:ext cx="8432700" cy="189406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6600" y="360000"/>
            <a:ext cx="83991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молодого поэта в начале пути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56600" y="3673450"/>
            <a:ext cx="41481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Молодой поэт в ранних стихах обычно внимателен к мелочам: звуку улицы, свету, лицам, настроению дня. Такая наблюдательность помогает ему говорить о простом так, что оно становится значимым.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42400" y="3673450"/>
            <a:ext cx="41481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внешней сдержанностью часто скрывается сильное чувство. Именно поэтому ранние стихи кажутся тихими, но при этом очень напряжёнными и личными: в них слышен внутренний разговор автора с самим собой.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особенности ранних стихов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14750" y="2592369"/>
            <a:ext cx="2562600" cy="20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стихи строятся на точном слове и ясном ритме: короткая строка помогает передать чувство быстро и без лишних объяснений, поэтому эмоция звучит особенно остро.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367925" y="2592369"/>
            <a:ext cx="2562600" cy="20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часто использует повтор, противопоставление и выразительные детали, чтобы усилить впечатление. Такие приёмы делают текст запоминающимся и помогают увидеть скрытый смысл за простыми образами.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221100" y="2592369"/>
            <a:ext cx="2562600" cy="20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1914–1916 годах особенно заметно стремление соединить простую форму и глубокое содержание. Внешне стих может быть сдержанным, но внутри него уже чувствуется сильное переживание.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1310707"/>
            <a:ext cx="4130100" cy="34631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усиливало интерес к поэзии в 1910-е годы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642400" y="4481675"/>
            <a:ext cx="4144800" cy="30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материалам темы презентации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878350" y="1564825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Поэзия стала частью повседневной городской культуры: стихи обсуждали, слушали и печатали, а не только читали в книгах.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8350" y="2945950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Самыми сильными стимулами были печать и живое звучание слова, особенно на фоне общественного напряжения.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3400" y="360000"/>
            <a:ext cx="6293100" cy="10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современников и старших мастеров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29129" y="1736325"/>
            <a:ext cx="7258800" cy="7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Начинающий поэт учится у тех, кого читает и слышит вокруг себя. Современные авторы помогают увидеть, как можно писать точно, выразительно и без лишних слов.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729129" y="3959750"/>
            <a:ext cx="7258800" cy="7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 подражание сменяется самостоятельностью: автор выбирает близкие ему темы, интонацию и ритм. Именно так в 1914–1916 годах возникает собственный голос.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729129" y="2848038"/>
            <a:ext cx="7258800" cy="7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Важную роль играют друзья по литературному кругу и опытные собеседники. Их советы, обсуждения и чтения вслух помогают заметить сильные и слабые стороны собственных стихов.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23975" y="2052170"/>
            <a:ext cx="4843800" cy="198025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темы и их смысл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56600" y="4423500"/>
            <a:ext cx="34308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материалам темы презентации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655350" y="1595275"/>
            <a:ext cx="28842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ранней лирики помогают увидеть, как из отдельных впечатлений складывается внутренний мир автора.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55350" y="3164625"/>
            <a:ext cx="28842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небольшое число тем создаёт цельную картину: через них раскрываются чувства, настроение эпохи и взгляд поэта на мир.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7948" y="1638775"/>
            <a:ext cx="2718004" cy="3144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3400" y="360000"/>
            <a:ext cx="6293100" cy="10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Петербург и Москва в начале поэтического пути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477350" y="3830087"/>
            <a:ext cx="4562700" cy="81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давала больше личных связей, встреч и обсуждений. Здесь легче было почувствовать живую литературную среду и найти круг людей, разделяющих интерес к поэзии.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477350" y="3404463"/>
            <a:ext cx="45627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Москва: широкая и живая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477350" y="2188039"/>
            <a:ext cx="4562700" cy="81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Петербург в начале XX века был городом журналов, издательств и внимательного отношения к слову. Его строгий ритм и архитектура часто подсказывали поэтам сдержанную интонацию.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477350" y="1762414"/>
            <a:ext cx="45627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Петербург: строгий и литературный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92328"/>
            <a:ext cx="8397600" cy="3180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45500" y="360000"/>
            <a:ext cx="84267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ученических стихов к зрелой манере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345500" y="847800"/>
            <a:ext cx="8426700" cy="5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этапов раннего поэтического развития, отражённая в теме 1914–1916 годов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799850" y="1775425"/>
            <a:ext cx="2884200" cy="22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этому времени ранние опыты становятся точнее и увереннее: стихотворение уже не только ищет тему, но и показывает собственный голос.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33350" y="3991532"/>
            <a:ext cx="31734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Периодизация раннего творчества, принятая в теме презентации
</a:t>
            </a:r>
            <a:endParaRPr lang="en-US" sz="1090" dirty="0"/>
          </a:p>
        </p:txBody>
      </p:sp>
      <p:sp>
        <p:nvSpPr>
          <p:cNvPr id="9" name="Text 3"/>
          <p:cNvSpPr txBox="1"/>
          <p:nvPr/>
        </p:nvSpPr>
        <p:spPr>
          <a:xfrm>
            <a:off x="633350" y="3190007"/>
            <a:ext cx="3173400" cy="71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 часто считают рубежом становления молодого автора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-4176150" y="5969800"/>
            <a:ext cx="3585300" cy="308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этому времени ранние опыты становятся точнее и увереннее: стихотворение уже не только ищет тему, но и показывает собственный голос.
</a:t>
            </a:r>
            <a:endParaRPr lang="en-US" sz="2200" dirty="0"/>
          </a:p>
        </p:txBody>
      </p:sp>
      <p:sp>
        <p:nvSpPr>
          <p:cNvPr id="11" name="Text 5"/>
          <p:cNvSpPr txBox="1"/>
          <p:nvPr/>
        </p:nvSpPr>
        <p:spPr>
          <a:xfrm>
            <a:off x="633350" y="1490851"/>
            <a:ext cx="3141900" cy="154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00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1916
</a:t>
            </a:r>
            <a:endParaRPr lang="en-US" sz="95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1310707"/>
            <a:ext cx="4130100" cy="34631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тон раннего периода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642400" y="4481675"/>
            <a:ext cx="4144800" cy="30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материалам темы презентации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878350" y="1564825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одном стихотворении часто соединяются сразу несколько чувств, поэтому ранняя лирика кажется особенно живой и правдивой.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8350" y="2945950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настроения не спорят друг с другом, а создают единый, сдержанный и напряжённый тон.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1914–1916 годов для дальнейшего творчества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655350" y="156280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эти годы складывается набор главных тем, к которым поэт будет возвращаться позже. Ранний опыт помогает понять, откуда берётся его узнаваемый взгляд на мир.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655350" y="338225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со словом в начале пути учит выбирать не самые громкие, а самые точные выражения. Это качество потом помогает поэту писать ясно и выразительно.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4937550" y="156280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тогда формируется интонация: сдержанная, точная и очень личная. Она делает стихи понятными и одновременно глубокими для читателя.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4937550" y="338225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годы творчества становятся фундаментом всей литературной биографии. Без них нельзя понять, почему поздние стихи звучат так цельно и узнаваемо.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397200"/>
            <a:ext cx="5572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пути, которое определило всё дальше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360000" y="3500750"/>
            <a:ext cx="5572200" cy="12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1914–1916 годы стали временем первых шагов, поиска голоса и вхождения в литературный мир. Именно тогда сложились темы, интонация и точность, важные для всего дальнейшего творчества.
</a:t>
            </a:r>
            <a:endParaRPr lang="en-US" sz="1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2026-05-22T23:34:33Z</dcterms:created>
  <dcterms:modified xsi:type="dcterms:W3CDTF">2026-05-22T23:34:33Z</dcterms:modified>
</cp:coreProperties>
</file>