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пути к современной Европе: ключевые темы и значения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и религиозные изменения, войны и колониальная экспансия формируют современную Европу.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XVI–XVII веков: эпоха перемен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Средневековья к Новому времени сопровождается усилением государств, ростом торговли и новыми открытиями. Конкуренция за колонии и религиозные конфликты меняют облик континента.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Габсбурги: династия и международная политика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Габсбургов над Испанией и империей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Габсбурги правили Испанией и Священной Римской империей, расширяя влияние через династические браки и войны. Их владения включали обширные территории и колонии.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соперники и вызовы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противниками Габсбургов были Франция, Османская империя и протестантские княжества Германии, которые бросали вызов их власти и пытались ослабить влияние династии.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на рост протестантизма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Габсбурги активно противостояли распространению протестантизма в Европе, поддерживая католическую церковь и ведя религиозные и политические конфликты для сохранения своих позиций.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коалиции создавались для конкретных военных целей, как Священная лига против турецкой угрозы.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Династические браки объединяли династии, примером являются союзы между Габсбургами и Бурбонами во Франции.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быстро менялись — изменялись партнеры в ходе крупных войн, демонстрируя гибкость политических альянсов XVI–XVII веков.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новых политических союзов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906" y="1003207"/>
            <a:ext cx="4148100" cy="13205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906" y="2326407"/>
            <a:ext cx="4148100" cy="13205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8906" y="3640607"/>
            <a:ext cx="4148100" cy="13205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и её трансформации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28675" y="1151316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державы Европы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Испания, Франция, Англия, Священная Римская империя, Швеция, Османская империя и Польша-Литва составляли ядро политической карты. Их влияние простиралось на ключевые регионы.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28675" y="2453242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границ после войн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конфликты приводили к перераспределению территорий, ослаблению мелких княжеств и усилению централизованных государств, особенно в Италии и на Балтике.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28675" y="3767442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 стратегические области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соперничали за контроль над важнейшими зонами — Италией, Нидерландами, Балтикой, Балканами и Польшей, что определяло баланс сил в Европе.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войны XVI–XVII веков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515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Итальянские войны (1494–1559)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Серия конфликтов между Францией, Испанией и Священной Римской империей за контроль над Италией. Итальянские земли стали ареной международных столкновений.
</a:t>
            </a:r>
            <a:endParaRPr lang="en-US" sz="1059" dirty="0"/>
          </a:p>
        </p:txBody>
      </p:sp>
      <p:sp>
        <p:nvSpPr>
          <p:cNvPr id="11" name="Text 3"/>
          <p:cNvSpPr txBox="1"/>
          <p:nvPr/>
        </p:nvSpPr>
        <p:spPr>
          <a:xfrm>
            <a:off x="24054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Тридцатилетняя война (1618–1648)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европейский конфликт с религиозным и политическим подтекстом, начавшийся в Богемии, повлёкший разрушения и изменение политического устройства.
</a:t>
            </a:r>
            <a:endParaRPr lang="en-US" sz="1059" dirty="0"/>
          </a:p>
        </p:txBody>
      </p:sp>
      <p:sp>
        <p:nvSpPr>
          <p:cNvPr id="12" name="Text 4"/>
          <p:cNvSpPr txBox="1"/>
          <p:nvPr/>
        </p:nvSpPr>
        <p:spPr>
          <a:xfrm>
            <a:off x="45593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на Востоке Европы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между Польшей, Швецией и Россией за территориальное влияние и экономические интересы на Балтике и в соседних регионах.
</a:t>
            </a:r>
            <a:endParaRPr lang="en-US" sz="1059" dirty="0"/>
          </a:p>
        </p:txBody>
      </p:sp>
      <p:sp>
        <p:nvSpPr>
          <p:cNvPr id="13" name="Text 5"/>
          <p:cNvSpPr txBox="1"/>
          <p:nvPr/>
        </p:nvSpPr>
        <p:spPr>
          <a:xfrm>
            <a:off x="67132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Мирные соглашения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войн оформлялись международными договорами, такими как Вестфальский мир, закреплявшими новые границы и политические условия.
</a:t>
            </a:r>
            <a:endParaRPr lang="en-US" sz="105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Тридцатилетняя война: этапы и развитие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1489400" y="1219650"/>
            <a:ext cx="26997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конфликта (1618)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протестантов в Богемии против католического господства спровоцировало широкомасштабную войну, охватившую большую часть Европы.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77450" y="1815620"/>
            <a:ext cx="26997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Решающие сражения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Битвы при Белой горе (1620), Брейтенфельде (1631) и Нёрдлингене (1634) определили ход войны и смену доминирующих сил.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494811" y="2749231"/>
            <a:ext cx="26997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иностранных держав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конфликт вовлеклись основные европейские государства, расширившие масштаб борьбы и усилившие её политическую значимость.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077450" y="3308090"/>
            <a:ext cx="26997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Вестфальский мир (1648)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Подписание мирного договора, завершившего войну, зафиксировавшего новые территориальные границы и суверенитет государств.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независимости Швейцарии и Нидерландов закрепило суверенитет новых государств.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Вестфальский мир и новые принципы Европы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Франции и Швеции изменило баланс сил, ослабив доминирование Габсбургов.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Формируется принцип государственного суверенитета — право на внутреннюю автономию и неприкосновенность.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Развивается регулярная дипломатия, устанавливая устойчивые международные связи и правила общения между государствами.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достигла вершины могущества с Колониальной империей в Америке и владениями в Европе.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трудности, войны и восстания в Нидерландах ослабили испанскую власть к концу XVII века.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Провал испанской армады в 1588 году стал символом ослабления влияния Испании на мировую арену.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XVI–XVII вв.: расцвет и спад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7212" y="204657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 и религиозные конфликты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97960" y="21826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и распространение Реформации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Лютеранство, кальвинизм и англиканство появились как ответ на критику католической церкви. Новые конфессии получили поддержку в различных странах, вызвав глубокие перемены.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религиозных противостояний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 спровоцировала войны, включая Тридцатилетнюю и гугенотские войны, и способствовала формированию политических границ и союзов по конфессиональному признаку.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906" y="1003207"/>
            <a:ext cx="4148100" cy="13205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906" y="2326407"/>
            <a:ext cx="4148100" cy="13205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8906" y="3640607"/>
            <a:ext cx="4148100" cy="13205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пути и международная конкуренция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28675" y="1151316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Голландская Ост-Индская компания: морской гигант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компания достигла огромного влияния в Азии, контролируя важнейшие торговые пути и порты. Ее флот обеспечивал доставку пряностей и шелка, создавая богатство для Нидерландов.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28675" y="2453242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Английская Восточно-Индская компания и колониальные амбиции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Основанная в начале XVII века, компания стала основным инструментом английской экспансии в Индии и на Дальнем Востоке. Торговля тканями и специями обеспечивала значительные прибыли.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28675" y="3767442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 контроль над морями и экономическое соперничество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за Балтийское, Северное и Средиземное моря привело к многочисленным конфликтам. Контроль над торговыми путями напрямую влиял на мощь и богатство европейских государств.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7650" y="995132"/>
            <a:ext cx="5475000" cy="3967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инновации и тактика в Европе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468347" y="2011000"/>
            <a:ext cx="29175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Вооружение совершенствуется: мушкеты и артиллерия замещают луки и копья. Улучшаются крепости, что меняет подходы к обороне и осаде городов.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68347" y="3184875"/>
            <a:ext cx="29175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Армии становятся организованнее — регулярные войска получают стандартизированную форму и проходят обучение. Техника ведения боя меняется, что заметно влияет на исход сражений.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Османской империи в международной политике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Османская империя контролировала важные территории на Балканах и в Венгрии, укрепляя позиции в Восточной Европе. Империя имела мощную армию и управляла ключевыми торговыми путями.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Османы участвовали в крупных военных столкновениях с Габсбургами и Венецианской республикой, включая битвы при Мохаче и Лепанто, где отстаивали свои интересы и влияние в регионе.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Посполитая: союз и международные конфликты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47253" y="1337570"/>
            <a:ext cx="1774500" cy="12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1569 — Люблинская уния
</a:t>
            </a:r>
            <a:pPr algn="l" indent="0" marL="0">
              <a:lnSpc>
                <a:spcPct val="115000"/>
              </a:lnSpc>
              <a:buNone/>
            </a:pPr>
            <a:r>
              <a:rPr lang="en-US" sz="3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Польши и Литвы в один союз с общим монархом и парламентом укрепляет региональную мощь и политическую систему.
</a:t>
            </a:r>
            <a:endParaRPr lang="en-US" sz="1007" dirty="0"/>
          </a:p>
        </p:txBody>
      </p:sp>
      <p:sp>
        <p:nvSpPr>
          <p:cNvPr id="9" name="Text 3"/>
          <p:cNvSpPr txBox="1"/>
          <p:nvPr/>
        </p:nvSpPr>
        <p:spPr>
          <a:xfrm>
            <a:off x="2441190" y="3511545"/>
            <a:ext cx="1774500" cy="12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1600–1629 — Северная война
</a:t>
            </a:r>
            <a:pPr algn="l" indent="0" marL="0">
              <a:lnSpc>
                <a:spcPct val="115000"/>
              </a:lnSpc>
              <a:buNone/>
            </a:pPr>
            <a:r>
              <a:rPr lang="en-US" sz="3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Посполитая конфликты со Швецией за контроль над Балтийским побережьем, что отражало борьбу за региональное господство.
</a:t>
            </a:r>
            <a:endParaRPr lang="en-US" sz="1007" dirty="0"/>
          </a:p>
        </p:txBody>
      </p:sp>
      <p:sp>
        <p:nvSpPr>
          <p:cNvPr id="10" name="Text 4"/>
          <p:cNvSpPr txBox="1"/>
          <p:nvPr/>
        </p:nvSpPr>
        <p:spPr>
          <a:xfrm>
            <a:off x="4635153" y="1337570"/>
            <a:ext cx="1774500" cy="12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1620–1672 — войны с Османской империей
</a:t>
            </a:r>
            <a:pPr algn="l" indent="0" marL="0">
              <a:lnSpc>
                <a:spcPct val="115000"/>
              </a:lnSpc>
              <a:buNone/>
            </a:pPr>
            <a:r>
              <a:rPr lang="en-US" sz="3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Сражения с османами на южных границах, включая осады и битвы, влияли на безопасность государства и его международное положение.
</a:t>
            </a:r>
            <a:endParaRPr lang="en-US" sz="100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руководством Густава II Адольфа Швеция провела реформы армии и ведения войны, став одной из сильнейших европейских держав того времени.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Победы в битвах при Лютцене и Брейтенфельде продемонстрировали эффективность шведской тактики и помогли закрепить влияние на территории Северной Германии.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Получение новых земель в Германии укрепило позиции Швеции в Балтийском регионе, сделав её ключевым игроком на международной арене XVII века.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Швеция: военная держава XVII века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кардинале Ришельё и позже Людовике XIV усиливается королевская власть, что позволяет более эффективно управлять страной и вести внешнюю политику.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Франция: укрепление гегемонии в Европе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территории по итогам Вестфальского мира и Пиренейского договора укрепило позицию Франции в Европе и лишило соперников важных регионов.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армия становится крупнейшей и одной из самых современных в Европе, что обеспечивает преимущество в военных конфликтах.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 главной оппоненткой Испании и Австрии, Франция формирует альянсы и ведёт активную дипломатию для поддержания своего влияния.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Англия: морское господство и колониализм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86900" y="1424087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мощь и победа над армадой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Разгром испанской Армады в 1588 году обеспечил Англии контроль над морскими путями и заложил основу морской гегемонии страны.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286900" y="3271624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Колонизация и торговые компании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Джеймстауна в 1607 году и активность Английской Восточно-Индской компании способствовали расширению колоний и укреплению экономической мощи.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48" y="2157845"/>
            <a:ext cx="251569" cy="2012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5100" y="2157695"/>
            <a:ext cx="251569" cy="2012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1852" y="2132538"/>
            <a:ext cx="251569" cy="25156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инструменты дипломатии XVI–XVII веков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48348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Династические браки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союзы между монархическими домами служили укреплению политических альянсов и предотвращению войн между государствами.
</a:t>
            </a:r>
            <a:endParaRPr lang="en-US" sz="1121" dirty="0"/>
          </a:p>
        </p:txBody>
      </p:sp>
      <p:sp>
        <p:nvSpPr>
          <p:cNvPr id="9" name="Text 3"/>
          <p:cNvSpPr txBox="1"/>
          <p:nvPr/>
        </p:nvSpPr>
        <p:spPr>
          <a:xfrm>
            <a:off x="3395100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альянсы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создавали коалиции для совместной борьбы с общими врагами или защиты общих интересов в меняющейся политической обстановке.
</a:t>
            </a:r>
            <a:endParaRPr lang="en-US" sz="1121" dirty="0"/>
          </a:p>
        </p:txBody>
      </p:sp>
      <p:sp>
        <p:nvSpPr>
          <p:cNvPr id="10" name="Text 4"/>
          <p:cNvSpPr txBox="1"/>
          <p:nvPr/>
        </p:nvSpPr>
        <p:spPr>
          <a:xfrm>
            <a:off x="6541852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посольства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дипломатии привело к установлению постоянных представительств при зарубежных дворах, что обеспечивало обмен информацией и переговоры.
</a:t>
            </a:r>
            <a:endParaRPr lang="en-US" sz="112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90000" y="1437258"/>
            <a:ext cx="3440100" cy="24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мирный договор закрепил принцип суверенитета государств и положил начало новой системе дипломатии и баланса сил в Европе.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74287" y="1060551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1648
</a:t>
            </a:r>
            <a:endParaRPr lang="en-US" sz="7817" dirty="0"/>
          </a:p>
        </p:txBody>
      </p:sp>
      <p:sp>
        <p:nvSpPr>
          <p:cNvPr id="7" name="Text 3"/>
          <p:cNvSpPr txBox="1"/>
          <p:nvPr/>
        </p:nvSpPr>
        <p:spPr>
          <a:xfrm>
            <a:off x="4574425" y="2547400"/>
            <a:ext cx="4328700" cy="17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год, когда был подписан Вестфальский мир, кардинально изменивший международные отношения в Европе.
</a:t>
            </a:r>
            <a:endParaRPr lang="en-US" sz="2439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251233"/>
            <a:ext cx="34401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по международным отношениям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700" y="2441308"/>
            <a:ext cx="9033600" cy="2655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625" y="1678825"/>
            <a:ext cx="4833000" cy="7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XVI–XVII веков сформировал современную политическую карту Европы. Войны, дипломатия и религиозные изменения стали фундаментом национальных государств и международных отношений, актуальных по сей день.
</a:t>
            </a:r>
            <a:endParaRPr lang="en-US" sz="1222" dirty="0"/>
          </a:p>
        </p:txBody>
      </p:sp>
      <p:sp>
        <p:nvSpPr>
          <p:cNvPr id="5" name="Text 1"/>
          <p:cNvSpPr txBox="1"/>
          <p:nvPr/>
        </p:nvSpPr>
        <p:spPr>
          <a:xfrm>
            <a:off x="88625" y="501700"/>
            <a:ext cx="8940600" cy="10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Закладка основ современной Европы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2026-05-10T16:27:26Z</dcterms:created>
  <dcterms:modified xsi:type="dcterms:W3CDTF">2026-05-10T16:27:26Z</dcterms:modified>
</cp:coreProperties>
</file>