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image" Target="../media/image-11-8.jpeg"/><Relationship Id="rId9" Type="http://schemas.openxmlformats.org/officeDocument/2006/relationships/image" Target="../media/image-11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90914" y="373500"/>
            <a:ext cx="3791123" cy="4396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3350" y="997175"/>
            <a:ext cx="4429200" cy="213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Пути решения экологических проблем в географии
</a:t>
            </a:r>
            <a:endParaRPr lang="en-US" sz="3500" dirty="0"/>
          </a:p>
        </p:txBody>
      </p:sp>
      <p:sp>
        <p:nvSpPr>
          <p:cNvPr id="6" name="Text 1"/>
          <p:cNvSpPr txBox="1"/>
          <p:nvPr/>
        </p:nvSpPr>
        <p:spPr>
          <a:xfrm>
            <a:off x="360000" y="3451625"/>
            <a:ext cx="45627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Экология и хозяйство связаны: решения должны учитывать территорию, ресурсы и ответственность общества.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373500"/>
            <a:ext cx="4125600" cy="46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экологические проблемы изучаются в школьной географии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1798800"/>
            <a:ext cx="3785400" cy="234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показывает, как ресурсы, население и производство распределены по территориям и как это отражается на природе. Поэтому экологические проблемы рассматривают через различия мест: города, промзоны, сельские угодья, речные бассейны, побережья и ООПТ.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экологические проблемы современности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климата, загрязнение атмосферы, дефицит пресной воды и деградация почв действуют не по отдельности. Они усиливают друг друга: вырубка лесов снижает поглощение углекислого газа и способность удерживать влагу.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риски имеют территориальную «привязку»: промышленные центры, транспортные узлы, сельскохозяйственные районы и засушливые территории испытывают нагрузки разного характера, но одинаково серьёзные по последствиям.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повышает вероятность засух, лесных пожаров и опустынивания, меняя привычные условия жизни. В результате страдают экосистемы, сельское хозяйство и здоровье людей, особенно в регионах с уязвимыми ландшафтами.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выбросов парниковых газов
</a:t>
            </a:r>
            <a:endParaRPr lang="en-US" sz="2619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Крупнейший вклад связаны со сжиганием топлива и энергоёмким производством, а также с транспортом и сельским хозяйством.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как источники распределены по отраслям, снижение выбросов требует согласованных мер в энергетике, промышленности, транспорте и агросекторе.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и общедоступные обзоры по глобальным выбросам; точные доли в задании не указаны, диаграмма — иллюстративная (нормирование по 1 для сравнения состава).
</a:t>
            </a:r>
            <a:endParaRPr lang="en-US" sz="94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1539061"/>
            <a:ext cx="4170600" cy="2838778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как географическая проблема городов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806000" y="2139100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смог формируется из смеси загрязняющих веществ от транспорта, промышленности и отопления. Мелкие частицы PM2.5 проникают глубоко в дыхательную и кровеносную системы, поэтому особенно опасны для детей, пожилых людей и людей с хроническими заболеваниями.
</a:t>
            </a:r>
            <a:endParaRPr lang="en-US" sz="939" dirty="0"/>
          </a:p>
        </p:txBody>
      </p:sp>
      <p:sp>
        <p:nvSpPr>
          <p:cNvPr id="8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06000" y="1755925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опасен смог и почему страдают уязвимые группы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4806000" y="3586825"/>
            <a:ext cx="3785400" cy="59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источники загрязнения в городах — автотранспорт, теплоэнергетика, промышленность и бытовое отопление. Атмосферные загрязнители усиливают туманность, ухудшают видимость и повышают риск астмы, бронхита, инсульта и сердечно-сосудистых заболеваний.
</a:t>
            </a:r>
            <a:endParaRPr lang="en-US" sz="939" dirty="0"/>
          </a:p>
        </p:txBody>
      </p:sp>
      <p:sp>
        <p:nvSpPr>
          <p:cNvPr id="11" name="Text 5"/>
          <p:cNvSpPr txBox="1"/>
          <p:nvPr/>
        </p:nvSpPr>
        <p:spPr>
          <a:xfrm>
            <a:off x="4806000" y="3203650"/>
            <a:ext cx="3785400" cy="3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загрязнения и последствия для здоровья и среды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6368" y="1215700"/>
            <a:ext cx="3459164" cy="2701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способов сокращения отходов
</a:t>
            </a:r>
            <a:endParaRPr lang="en-US" sz="3134" dirty="0"/>
          </a:p>
        </p:txBody>
      </p:sp>
      <p:sp>
        <p:nvSpPr>
          <p:cNvPr id="7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55041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отличаются тем, уменьшают ли они образование отходов «на входе» или решают проблему уже после того, как мусор появился.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5504102" y="302239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результативна профилактика: чем меньше отходов образуется, тем ниже суммарный ущерб и тем проще управлять обращением с мусором.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60000" y="4047325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Учебно-методическая логика и общепринятые принципы иерархии обращения с отходами; количественные показатели в задании не приведены.
</a:t>
            </a:r>
            <a:endParaRPr lang="en-US" sz="10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обращения с отходами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принцип: чем выше уровень в иерархии, тем меньше вред для природы и рациональнее использование ресурсов.
</a:t>
            </a:r>
            <a:endParaRPr lang="en-US" sz="158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075900" y="373500"/>
            <a:ext cx="6708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и переход к чистой энергетике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571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Энергосбережение включает утепление зданий, светодиодное освещение, энергосберегающую технику и автоматическое регулирование тепла. В школе и городе это даёт ощутимый эффект: сокращаются расходы и снижаются выбросы парниковых газов.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295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География играет ключевую роль: размещение объектов «чистой» энергетики зависит от природных условий. Важны инсоляция и ветровой режим, рельеф и наличие водных ресурсов, поэтому подход всегда привязан к территории.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433275" y="1914533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Долгосрочный шаг — увеличение доли низкоуглеродных источников энергии, включая ветровую, солнечную и гидроэнергетику. Такой переход меняет структуру энергопотребления и уменьшает зависимость от топлива с высокими выбросами.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лесов, болот и других экосистем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Экосистемы выполняют разные функции, но все они поддерживают климатические условия, водный режим и устойчивость ландшафтов.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показывает: защита природных зон — часть климатической и ресурсной политики, поскольку каждая экосистема влияет на «условия жизни» по-своему.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функций экосистем в задании; точные численные доли не указаны, поэтому диаграмма — качественная иллюстрация.
</a:t>
            </a:r>
            <a:endParaRPr lang="en-US" sz="123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 и охрана водных ресурсов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3600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Рациональное водопользование включает устранение утечек, капельное орошение, повторное использование очищенной воды и защиту водоохранных зон. Эти меры снижают нагрузку на источники и помогают там, где водных ресурсов не хватает.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42735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карте проблема воды особенно заметна в засушливых районах, в регионах с неравномерными осадками и в крупных промышленных агломерациях. Концентрация потребителей усиливает риск дефицита и ухудшения качества вод.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494700" y="1912600"/>
            <a:ext cx="2289300" cy="225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рек и озёр уменьшается за счёт строительства и модернизации очистных сооружений, контроля промышленных и бытовых стоков, а также сокращения применения агрохимикатов рядом с водными объектами. }} } } }]} } }]} }}}}]}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0000" y="964664"/>
            <a:ext cx="2700000" cy="165322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2000" y="964664"/>
            <a:ext cx="2700000" cy="165322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084000" y="964664"/>
            <a:ext cx="2700000" cy="165322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60000" y="373500"/>
            <a:ext cx="8424000" cy="52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Экологичный транспорт в городах
</a:t>
            </a:r>
            <a:endParaRPr lang="en-US" sz="3200" dirty="0"/>
          </a:p>
        </p:txBody>
      </p:sp>
      <p:sp>
        <p:nvSpPr>
          <p:cNvPr id="12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13" name="Text 2"/>
          <p:cNvSpPr txBox="1"/>
          <p:nvPr/>
        </p:nvSpPr>
        <p:spPr>
          <a:xfrm>
            <a:off x="496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Велосипед и «тихие» улицы: воздух чище, поездки понятнее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городе, где есть защищённые велосипедные дорожки и пешеходные зоны, меньше коротких поездок на автомобиле. Это снижает шум и загруженность дорог, а также уменьшает выбросы от двигателя на самых «уязвимых» для здоровья участках — возле домов и школ. Горожанам становится проще выбирать активное передвижение.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3358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 и современный общественный транспорт: меньше вредных веществ на маршруте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Электробусы и обновлённые линии общественного транспорта работают как альтернатива потоку машин в часы пик. Когда маршруты становятся удобнее, люди чаще выбирают автобус большой вместимости, трамвай или метро. В результате уменьшаются загрязняющие примеси, связанные с выхлопом и торможением в пробках.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6220650" y="2730300"/>
            <a:ext cx="2457900" cy="168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полосы: скорость — главный стимул отказаться от лишнего транспорта
</a:t>
            </a:r>
            <a:pPr algn="l" indent="0" marL="0">
              <a:lnSpc>
                <a:spcPct val="100000"/>
              </a:lnSpc>
              <a:buNone/>
            </a:pPr>
            <a:r>
              <a:rPr lang="en-US" sz="9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Выделенные полосы для общественного транспорта меняют поведение пассажиров: время в пути становится предсказуемым, а ожидание — короче. Параллельно снижаются пробки и «стоячий» режим движения, при котором растут расход топлива и уровень выбросов. Для крупнейших городов это заметно прежде всего по шуму и качеству воздуха.
</a:t>
            </a:r>
            <a:endParaRPr lang="en-US" sz="95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потребительское поведение влияет на экологический след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одинаковом уровне жизни различия в отходах, воде, энергии и углеродном следе сильнее всего проявляются через частоту покупок и долю одноразовых вещей.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человек переходит к ремонту и повторному использованию, тем меньше совокупная нагрузка на ресурсы и окружающую среду.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шкала, основанная на качественном сравнении параметров (отходы, вода, энергия, углеродный след); без привязки к конкретной статистике, 2026-05-13
</a:t>
            </a:r>
            <a:endParaRPr lang="en-US" sz="97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364927"/>
            <a:ext cx="4791900" cy="22902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государства, бизнеса и граждан в решении экологических проблем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результаты усиливаются, когда нормы и контроль государства сочетаются с технологиями бизнеса и повседневными действиями жителей.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эффект получается при согласованности действий: то, что не может сделать один участник, обеспечивается другими звеньями системы.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Синтез подходов из школьных курсов по географии и основам устойчивого развития; 2026-05-13
</a:t>
            </a:r>
            <a:endParaRPr lang="en-US" sz="134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1024" y="1459625"/>
            <a:ext cx="8397352" cy="30657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0000" y="373500"/>
            <a:ext cx="8424000" cy="52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экологической инициативы в городе или районе
</a:t>
            </a:r>
            <a:endParaRPr lang="en-US" sz="2456" dirty="0"/>
          </a:p>
        </p:txBody>
      </p:sp>
      <p:sp>
        <p:nvSpPr>
          <p:cNvPr id="6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360000" y="996625"/>
            <a:ext cx="8424000" cy="3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5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процесса и примеры городских практик: выявление проблемы, данные, обсуждение, приоритеты, ресурсы, реализация, мониторинг.
</a:t>
            </a:r>
            <a:endParaRPr lang="en-US" sz="158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914066" y="1294104"/>
            <a:ext cx="506250" cy="450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458875" y="1294104"/>
            <a:ext cx="506250" cy="450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30556" y="3084118"/>
            <a:ext cx="562500" cy="450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131907" y="3084118"/>
            <a:ext cx="450000" cy="450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Экологическое образование и формирование культуры поведения
</a:t>
            </a:r>
            <a:endParaRPr lang="en-US" sz="2538" dirty="0"/>
          </a:p>
        </p:txBody>
      </p:sp>
      <p:sp>
        <p:nvSpPr>
          <p:cNvPr id="13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14" name="Text 2"/>
          <p:cNvSpPr txBox="1"/>
          <p:nvPr/>
        </p:nvSpPr>
        <p:spPr>
          <a:xfrm>
            <a:off x="1883083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знания формируются через географию, биологию и химию: так легче увидеть причины загрязнений и последствия для живых систем. Учащийся учится связывать факты в единую картину.
</a:t>
            </a:r>
            <a:endParaRPr lang="en-US" sz="1262" dirty="0"/>
          </a:p>
        </p:txBody>
      </p:sp>
      <p:sp>
        <p:nvSpPr>
          <p:cNvPr id="15" name="Text 3"/>
          <p:cNvSpPr txBox="1"/>
          <p:nvPr/>
        </p:nvSpPr>
        <p:spPr>
          <a:xfrm>
            <a:off x="2524977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 межпредметные связи
</a:t>
            </a:r>
            <a:endParaRPr lang="en-US" sz="1300" dirty="0"/>
          </a:p>
        </p:txBody>
      </p:sp>
      <p:sp>
        <p:nvSpPr>
          <p:cNvPr id="16" name="Text 4"/>
          <p:cNvSpPr txBox="1"/>
          <p:nvPr/>
        </p:nvSpPr>
        <p:spPr>
          <a:xfrm>
            <a:off x="5427892" y="1823625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полезно анализировать карты загрязнения и причины риска в разных районах. Это развивает умение читать экологическую информацию и делать обоснованные выводы, а не опираться на впечатления.
</a:t>
            </a:r>
            <a:endParaRPr lang="en-US" sz="1257" dirty="0"/>
          </a:p>
        </p:txBody>
      </p:sp>
      <p:sp>
        <p:nvSpPr>
          <p:cNvPr id="17" name="Text 5"/>
          <p:cNvSpPr txBox="1"/>
          <p:nvPr/>
        </p:nvSpPr>
        <p:spPr>
          <a:xfrm>
            <a:off x="6069786" y="1294250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с картами и данными
</a:t>
            </a:r>
            <a:endParaRPr lang="en-US" sz="1300" dirty="0"/>
          </a:p>
        </p:txBody>
      </p:sp>
      <p:sp>
        <p:nvSpPr>
          <p:cNvPr id="18" name="Text 6"/>
          <p:cNvSpPr txBox="1"/>
          <p:nvPr/>
        </p:nvSpPr>
        <p:spPr>
          <a:xfrm>
            <a:off x="527698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Исследовательские работы и акции учат действовать: от организации раздельного сбора до наблюдений за благоустройством. Практика помогает понять, что экологические решения требуют участия и ответственности.
</a:t>
            </a:r>
            <a:endParaRPr lang="en-US" sz="1257" dirty="0"/>
          </a:p>
        </p:txBody>
      </p:sp>
      <p:sp>
        <p:nvSpPr>
          <p:cNvPr id="19" name="Text 7"/>
          <p:cNvSpPr txBox="1"/>
          <p:nvPr/>
        </p:nvSpPr>
        <p:spPr>
          <a:xfrm>
            <a:off x="1169592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Проекты, волонтёрство, практическая проверка идей
</a:t>
            </a:r>
            <a:endParaRPr lang="en-US" sz="1300" dirty="0"/>
          </a:p>
        </p:txBody>
      </p:sp>
      <p:sp>
        <p:nvSpPr>
          <p:cNvPr id="20" name="Text 8"/>
          <p:cNvSpPr txBox="1"/>
          <p:nvPr/>
        </p:nvSpPr>
        <p:spPr>
          <a:xfrm>
            <a:off x="4072507" y="3613640"/>
            <a:ext cx="3214582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поведения проявляется в экономии ресурсов, уважении к природе и соблюдении режимов на особо охраняемых территориях. Важно также участвовать в местных инициативах и поддерживать изменения.
</a:t>
            </a:r>
            <a:endParaRPr lang="en-US" sz="1257" dirty="0"/>
          </a:p>
        </p:txBody>
      </p:sp>
      <p:sp>
        <p:nvSpPr>
          <p:cNvPr id="21" name="Text 9"/>
          <p:cNvSpPr txBox="1"/>
          <p:nvPr/>
        </p:nvSpPr>
        <p:spPr>
          <a:xfrm>
            <a:off x="4714401" y="3084265"/>
            <a:ext cx="2572878" cy="4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Повседневные правила экологичной культуры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эффективности основных экологических мер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Комплексные программы обычно включают регулирование, инфраструктуру и просвещение, поэтому эффект сохраняется дольше, чем после разовых мероприятий.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 высокой мотивации людей без системных изменений нагрузка возвращается; устойчивый результат дают меры, которые меняют структуру процессов.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оценка по пяти критериям (снижение выбросов, стоимость, скорость внедрения, масштабируемость, долгосрочный эффект), 2026-05-13
</a:t>
            </a:r>
            <a:endParaRPr lang="en-US" sz="105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0000" y="964392"/>
            <a:ext cx="2700000" cy="184306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4000" y="964392"/>
            <a:ext cx="2700000" cy="184306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22000" y="964392"/>
            <a:ext cx="2700000" cy="184306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0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успешных экологических практик
</a:t>
            </a:r>
            <a:endParaRPr lang="en-US" sz="3047" dirty="0"/>
          </a:p>
        </p:txBody>
      </p:sp>
      <p:sp>
        <p:nvSpPr>
          <p:cNvPr id="9" name="Text 1"/>
          <p:cNvSpPr txBox="1"/>
          <p:nvPr/>
        </p:nvSpPr>
        <p:spPr>
          <a:xfrm>
            <a:off x="360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Контейнерные системы сортировки: от «как выбросить» к «что станет дальше»
</a:t>
            </a:r>
            <a:pPr algn="l" indent="0" marL="0">
              <a:lnSpc>
                <a:spcPct val="100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кварталах, где организованы понятные контейнерные системы раздельного сбора, людям проще соблюдать правила. В результате уменьшается доля смешанного мусора и повышается шанс на переработку. Часто параллельно проводят разъяснения — жители быстрее начинают действовать осознанно и регулярно.
</a:t>
            </a:r>
            <a:endParaRPr lang="en-US" sz="1302" dirty="0"/>
          </a:p>
        </p:txBody>
      </p:sp>
      <p:sp>
        <p:nvSpPr>
          <p:cNvPr id="10" name="Text 2"/>
          <p:cNvSpPr txBox="1"/>
          <p:nvPr/>
        </p:nvSpPr>
        <p:spPr>
          <a:xfrm>
            <a:off x="6084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Озеленение дворов и восстановление зелёных зон: меньше перегрева и больше комфорта
</a:t>
            </a:r>
            <a:pPr algn="l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Благоустроенные парки и озеленённые улицы помогают снижать перегрев территории летом и задерживать пыль. Зелёные пространства улучшают городской микроклимат и делают среду удобнее для прогулок. Успех таких мер обычно опирается на инфраструктуру полива и стабильное финансирование.
</a:t>
            </a:r>
            <a:endParaRPr lang="en-US" sz="1246" dirty="0"/>
          </a:p>
        </p:txBody>
      </p:sp>
      <p:sp>
        <p:nvSpPr>
          <p:cNvPr id="11" name="Text 3"/>
          <p:cNvSpPr txBox="1"/>
          <p:nvPr/>
        </p:nvSpPr>
        <p:spPr>
          <a:xfrm>
            <a:off x="3222000" y="2917800"/>
            <a:ext cx="2700000" cy="165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Энергосберегающее освещение и модернизация зданий: эффект виден в ежедневных привычках
</a:t>
            </a:r>
            <a:pPr algn="l" indent="0" marL="0">
              <a:lnSpc>
                <a:spcPct val="100000"/>
              </a:lnSpc>
              <a:buNone/>
            </a:pPr>
            <a:r>
              <a:rPr lang="en-US" sz="9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школе или жилом доме обновляют освещение и системы управления теплом, экономия ресурсов становится ощутимой сразу. Это сокращает затраты и уменьшает выбросы, связанные с производством энергии. Важен и учебный компонент: учащиеся начинают видеть экологию в повседневной инфраструктуре.
</a:t>
            </a:r>
            <a:endParaRPr lang="en-US" sz="1299" dirty="0"/>
          </a:p>
        </p:txBody>
      </p:sp>
      <p:sp>
        <p:nvSpPr>
          <p:cNvPr id="12" name="Text 4"/>
          <p:cNvSpPr txBox="1"/>
          <p:nvPr/>
        </p:nvSpPr>
        <p:spPr>
          <a:xfrm>
            <a:off x="8021825" y="4651375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0000" y="373500"/>
            <a:ext cx="8424000" cy="97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барьеры на пути экологических реформ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552600" y="1798800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Модернизация требует серьёзных затрат: замена оборудования, обновление очистных систем и создание инфраструктуры переработки обходятся дорого. Это замедляет внедрение решений даже при очевидной пользе.
</a:t>
            </a:r>
            <a:endParaRPr lang="en-US" sz="1304" dirty="0"/>
          </a:p>
        </p:txBody>
      </p:sp>
      <p:sp>
        <p:nvSpPr>
          <p:cNvPr id="10" name="Text 2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26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 привычка к удобному одноразовому потреблению. Когда отказаться от лишней упаковки сложно без альтернатив, граждане и бизнес выбирают «как раньше», снижая эффект реформ.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806000" y="32373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развитие территорий усиливает разрыв: в одних районах есть мощности и специалисты, в других — изношенная инфраструктура и удалённость пунктов переработки. Поэтому нужны субсидии, просвещение и долгосрочная политика.
</a:t>
            </a:r>
            <a:endParaRPr lang="en-US" sz="1228" dirty="0"/>
          </a:p>
        </p:txBody>
      </p:sp>
      <p:sp>
        <p:nvSpPr>
          <p:cNvPr id="13" name="Text 5"/>
          <p:cNvSpPr txBox="1"/>
          <p:nvPr/>
        </p:nvSpPr>
        <p:spPr>
          <a:xfrm>
            <a:off x="4806000" y="1798805"/>
            <a:ext cx="3785400" cy="93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Недостаточный контроль за нарушениями и слабая прозрачность отчётности подрывают доверие. Если последствия экологических проблем не отслеживаются, стимулы действовать становятся слабее, а нарушения повторяются.
</a:t>
            </a:r>
            <a:endParaRPr lang="en-US" sz="1273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67500" y="1216809"/>
            <a:ext cx="4791900" cy="2586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0000" y="373500"/>
            <a:ext cx="8424000" cy="58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Приоритеты экологических действий на ближайшие годы
</a:t>
            </a:r>
            <a:endParaRPr lang="en-US" sz="2538" dirty="0"/>
          </a:p>
        </p:txBody>
      </p:sp>
      <p:sp>
        <p:nvSpPr>
          <p:cNvPr id="8" name="Text 1"/>
          <p:cNvSpPr txBox="1"/>
          <p:nvPr/>
        </p:nvSpPr>
        <p:spPr>
          <a:xfrm>
            <a:off x="8021800" y="4650300"/>
            <a:ext cx="1122300" cy="28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30702" y="1389548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Быстрее всего уменьшаются выбросы, когда меры связывают производство и транспорт: энергоэффективность и чистые перевозки работают вместе.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30702" y="3055791"/>
            <a:ext cx="3109200" cy="1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Срочность совпадает с максимальным эффектом: там, где решается базовая нагрузка (энергия, перевозки, отходы, вода), результаты заметнее всего.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967500" y="3906900"/>
            <a:ext cx="4816500" cy="3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1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шкала приоритетности, составленная на основе логики учебного материала (срочность + ожидаемый эффект), 2026-05-13
</a:t>
            </a:r>
            <a:endParaRPr lang="en-US" sz="121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2683" y="1537200"/>
            <a:ext cx="7278900" cy="15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500" b="1" dirty="0">
                <a:solidFill>
                  <a:srgbClr val="0A246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решения работают только как система
</a:t>
            </a:r>
            <a:endParaRPr lang="en-US" sz="3500" dirty="0"/>
          </a:p>
        </p:txBody>
      </p:sp>
      <p:sp>
        <p:nvSpPr>
          <p:cNvPr id="5" name="Text 1"/>
          <p:cNvSpPr txBox="1"/>
          <p:nvPr/>
        </p:nvSpPr>
        <p:spPr>
          <a:xfrm>
            <a:off x="562675" y="3451625"/>
            <a:ext cx="4125600" cy="112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Комплекс мер соединяет снижение выбросов, экономию ресурсов, переработку отходов, охрану воды, лесов и почв, а также экологическое образование. Согласованные действия личности, школы и государства дают устойчивые результаты, учитывая различия территорий.
</a:t>
            </a:r>
            <a:endParaRPr lang="en-US" sz="1394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2026-05-13T22:49:48Z</dcterms:created>
  <dcterms:modified xsi:type="dcterms:W3CDTF">2026-05-13T22:49:48Z</dcterms:modified>
</cp:coreProperties>
</file>